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74" r:id="rId5"/>
    <p:sldId id="275" r:id="rId6"/>
    <p:sldId id="284" r:id="rId7"/>
    <p:sldId id="267" r:id="rId8"/>
    <p:sldId id="269" r:id="rId9"/>
    <p:sldId id="270" r:id="rId10"/>
    <p:sldId id="271" r:id="rId11"/>
    <p:sldId id="261" r:id="rId12"/>
    <p:sldId id="281" r:id="rId13"/>
    <p:sldId id="264" r:id="rId14"/>
    <p:sldId id="272" r:id="rId15"/>
    <p:sldId id="273" r:id="rId16"/>
    <p:sldId id="280"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298"/>
    <a:srgbClr val="B7DEE7"/>
    <a:srgbClr val="2E80A1"/>
    <a:srgbClr val="3A9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A9368-970D-4241-B66B-B89D04D7900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048613AB-2C47-471D-82E8-EBB125B5F7F7}">
      <dgm:prSet phldrT="[Text]"/>
      <dgm:spPr/>
      <dgm:t>
        <a:bodyPr/>
        <a:lstStyle/>
        <a:p>
          <a:r>
            <a:rPr lang="en-US" dirty="0"/>
            <a:t>Community Based Services</a:t>
          </a:r>
        </a:p>
      </dgm:t>
    </dgm:pt>
    <dgm:pt modelId="{4A55D925-5F93-4933-B585-64BA0007B9C3}" type="parTrans" cxnId="{5B4FC906-4BE3-4113-8014-DBC2DABAF542}">
      <dgm:prSet/>
      <dgm:spPr/>
      <dgm:t>
        <a:bodyPr/>
        <a:lstStyle/>
        <a:p>
          <a:endParaRPr lang="en-US"/>
        </a:p>
      </dgm:t>
    </dgm:pt>
    <dgm:pt modelId="{3334ED46-FC63-4CBE-9D87-77598FB48B5F}" type="sibTrans" cxnId="{5B4FC906-4BE3-4113-8014-DBC2DABAF542}">
      <dgm:prSet/>
      <dgm:spPr/>
      <dgm:t>
        <a:bodyPr/>
        <a:lstStyle/>
        <a:p>
          <a:endParaRPr lang="en-US"/>
        </a:p>
      </dgm:t>
    </dgm:pt>
    <dgm:pt modelId="{CED364F0-0D18-4852-A473-DA7274728DC5}">
      <dgm:prSet phldrT="[Text]"/>
      <dgm:spPr/>
      <dgm:t>
        <a:bodyPr/>
        <a:lstStyle/>
        <a:p>
          <a:r>
            <a:rPr lang="en-US" dirty="0"/>
            <a:t>Phone and email resource, referral, and consultation</a:t>
          </a:r>
        </a:p>
      </dgm:t>
    </dgm:pt>
    <dgm:pt modelId="{F3EAE521-C1A5-47EE-93F7-17558DDA863B}" type="parTrans" cxnId="{5FB3FA07-0114-461F-AC64-FA87FB5E7E5D}">
      <dgm:prSet/>
      <dgm:spPr/>
      <dgm:t>
        <a:bodyPr/>
        <a:lstStyle/>
        <a:p>
          <a:endParaRPr lang="en-US"/>
        </a:p>
      </dgm:t>
    </dgm:pt>
    <dgm:pt modelId="{1593EBCB-6DCE-4DEF-B481-7A00543F9F43}" type="sibTrans" cxnId="{5FB3FA07-0114-461F-AC64-FA87FB5E7E5D}">
      <dgm:prSet/>
      <dgm:spPr/>
      <dgm:t>
        <a:bodyPr/>
        <a:lstStyle/>
        <a:p>
          <a:endParaRPr lang="en-US"/>
        </a:p>
      </dgm:t>
    </dgm:pt>
    <dgm:pt modelId="{6ED1F2D3-508D-4D30-8178-7A2E62778764}">
      <dgm:prSet phldrT="[Text]"/>
      <dgm:spPr/>
      <dgm:t>
        <a:bodyPr/>
        <a:lstStyle/>
        <a:p>
          <a:r>
            <a:rPr lang="en-US" dirty="0"/>
            <a:t>Office Based Services</a:t>
          </a:r>
        </a:p>
      </dgm:t>
    </dgm:pt>
    <dgm:pt modelId="{EB63C21E-2A8D-4156-BB04-9EBBFD6F1E22}" type="parTrans" cxnId="{886318F5-F8CF-4C9C-8EE1-BE84683172BC}">
      <dgm:prSet/>
      <dgm:spPr/>
      <dgm:t>
        <a:bodyPr/>
        <a:lstStyle/>
        <a:p>
          <a:endParaRPr lang="en-US"/>
        </a:p>
      </dgm:t>
    </dgm:pt>
    <dgm:pt modelId="{D8793E6D-6D9C-4962-A831-4C0631001B4C}" type="sibTrans" cxnId="{886318F5-F8CF-4C9C-8EE1-BE84683172BC}">
      <dgm:prSet/>
      <dgm:spPr/>
      <dgm:t>
        <a:bodyPr/>
        <a:lstStyle/>
        <a:p>
          <a:endParaRPr lang="en-US"/>
        </a:p>
      </dgm:t>
    </dgm:pt>
    <dgm:pt modelId="{85C337CB-4A49-4B17-A307-4C61A550DBC1}" type="pres">
      <dgm:prSet presAssocID="{244A9368-970D-4241-B66B-B89D04D79001}" presName="Name0" presStyleCnt="0">
        <dgm:presLayoutVars>
          <dgm:chMax val="7"/>
          <dgm:dir/>
          <dgm:resizeHandles val="exact"/>
        </dgm:presLayoutVars>
      </dgm:prSet>
      <dgm:spPr/>
    </dgm:pt>
    <dgm:pt modelId="{7BB6F233-A8A8-498F-8110-7E640C46755B}" type="pres">
      <dgm:prSet presAssocID="{244A9368-970D-4241-B66B-B89D04D79001}" presName="ellipse1" presStyleLbl="vennNode1" presStyleIdx="0" presStyleCnt="3" custLinFactNeighborX="11653" custLinFactNeighborY="-814">
        <dgm:presLayoutVars>
          <dgm:bulletEnabled val="1"/>
        </dgm:presLayoutVars>
      </dgm:prSet>
      <dgm:spPr/>
    </dgm:pt>
    <dgm:pt modelId="{F54BF6F5-BB3C-47CE-82EC-7A92FBE8AE3A}" type="pres">
      <dgm:prSet presAssocID="{244A9368-970D-4241-B66B-B89D04D79001}" presName="ellipse2" presStyleLbl="vennNode1" presStyleIdx="1" presStyleCnt="3">
        <dgm:presLayoutVars>
          <dgm:bulletEnabled val="1"/>
        </dgm:presLayoutVars>
      </dgm:prSet>
      <dgm:spPr/>
    </dgm:pt>
    <dgm:pt modelId="{9EF65A1D-FD99-4432-986F-10626BBD4C37}" type="pres">
      <dgm:prSet presAssocID="{244A9368-970D-4241-B66B-B89D04D79001}" presName="ellipse3" presStyleLbl="vennNode1" presStyleIdx="2" presStyleCnt="3" custLinFactNeighborX="-2284" custLinFactNeighborY="-2700">
        <dgm:presLayoutVars>
          <dgm:bulletEnabled val="1"/>
        </dgm:presLayoutVars>
      </dgm:prSet>
      <dgm:spPr/>
    </dgm:pt>
  </dgm:ptLst>
  <dgm:cxnLst>
    <dgm:cxn modelId="{8AF58702-7F09-4A53-A27D-0F0216B1CEB9}" type="presOf" srcId="{CED364F0-0D18-4852-A473-DA7274728DC5}" destId="{F54BF6F5-BB3C-47CE-82EC-7A92FBE8AE3A}" srcOrd="0" destOrd="0" presId="urn:microsoft.com/office/officeart/2005/8/layout/rings+Icon"/>
    <dgm:cxn modelId="{5B4FC906-4BE3-4113-8014-DBC2DABAF542}" srcId="{244A9368-970D-4241-B66B-B89D04D79001}" destId="{048613AB-2C47-471D-82E8-EBB125B5F7F7}" srcOrd="0" destOrd="0" parTransId="{4A55D925-5F93-4933-B585-64BA0007B9C3}" sibTransId="{3334ED46-FC63-4CBE-9D87-77598FB48B5F}"/>
    <dgm:cxn modelId="{5FB3FA07-0114-461F-AC64-FA87FB5E7E5D}" srcId="{244A9368-970D-4241-B66B-B89D04D79001}" destId="{CED364F0-0D18-4852-A473-DA7274728DC5}" srcOrd="1" destOrd="0" parTransId="{F3EAE521-C1A5-47EE-93F7-17558DDA863B}" sibTransId="{1593EBCB-6DCE-4DEF-B481-7A00543F9F43}"/>
    <dgm:cxn modelId="{7C97848B-C168-4A6E-856B-621CBB02226F}" type="presOf" srcId="{048613AB-2C47-471D-82E8-EBB125B5F7F7}" destId="{7BB6F233-A8A8-498F-8110-7E640C46755B}" srcOrd="0" destOrd="0" presId="urn:microsoft.com/office/officeart/2005/8/layout/rings+Icon"/>
    <dgm:cxn modelId="{059443BB-0D3B-4657-9AD6-FAA1969959FC}" type="presOf" srcId="{6ED1F2D3-508D-4D30-8178-7A2E62778764}" destId="{9EF65A1D-FD99-4432-986F-10626BBD4C37}" srcOrd="0" destOrd="0" presId="urn:microsoft.com/office/officeart/2005/8/layout/rings+Icon"/>
    <dgm:cxn modelId="{44E450BD-7ABB-4A3F-B8D1-A0F81DDBB2ED}" type="presOf" srcId="{244A9368-970D-4241-B66B-B89D04D79001}" destId="{85C337CB-4A49-4B17-A307-4C61A550DBC1}" srcOrd="0" destOrd="0" presId="urn:microsoft.com/office/officeart/2005/8/layout/rings+Icon"/>
    <dgm:cxn modelId="{886318F5-F8CF-4C9C-8EE1-BE84683172BC}" srcId="{244A9368-970D-4241-B66B-B89D04D79001}" destId="{6ED1F2D3-508D-4D30-8178-7A2E62778764}" srcOrd="2" destOrd="0" parTransId="{EB63C21E-2A8D-4156-BB04-9EBBFD6F1E22}" sibTransId="{D8793E6D-6D9C-4962-A831-4C0631001B4C}"/>
    <dgm:cxn modelId="{86CE4447-64D8-47B4-A57D-05D1ADFD4BD4}" type="presParOf" srcId="{85C337CB-4A49-4B17-A307-4C61A550DBC1}" destId="{7BB6F233-A8A8-498F-8110-7E640C46755B}" srcOrd="0" destOrd="0" presId="urn:microsoft.com/office/officeart/2005/8/layout/rings+Icon"/>
    <dgm:cxn modelId="{90CFBDAA-5896-496D-8365-9007CD4B762E}" type="presParOf" srcId="{85C337CB-4A49-4B17-A307-4C61A550DBC1}" destId="{F54BF6F5-BB3C-47CE-82EC-7A92FBE8AE3A}" srcOrd="1" destOrd="0" presId="urn:microsoft.com/office/officeart/2005/8/layout/rings+Icon"/>
    <dgm:cxn modelId="{FB3838CF-6925-42AA-8F89-FC71CED0C0E4}" type="presParOf" srcId="{85C337CB-4A49-4B17-A307-4C61A550DBC1}" destId="{9EF65A1D-FD99-4432-986F-10626BBD4C3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6F233-A8A8-498F-8110-7E640C46755B}">
      <dsp:nvSpPr>
        <dsp:cNvPr id="0" name=""/>
        <dsp:cNvSpPr/>
      </dsp:nvSpPr>
      <dsp:spPr>
        <a:xfrm>
          <a:off x="2505756" y="0"/>
          <a:ext cx="2356364" cy="235633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Based Services</a:t>
          </a:r>
        </a:p>
      </dsp:txBody>
      <dsp:txXfrm>
        <a:off x="2850838" y="345077"/>
        <a:ext cx="1666200" cy="1666176"/>
      </dsp:txXfrm>
    </dsp:sp>
    <dsp:sp modelId="{F54BF6F5-BB3C-47CE-82EC-7A92FBE8AE3A}">
      <dsp:nvSpPr>
        <dsp:cNvPr id="0" name=""/>
        <dsp:cNvSpPr/>
      </dsp:nvSpPr>
      <dsp:spPr>
        <a:xfrm>
          <a:off x="3444010" y="1571541"/>
          <a:ext cx="2356364" cy="235633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Phone and email resource, referral, and consultation</a:t>
          </a:r>
        </a:p>
      </dsp:txBody>
      <dsp:txXfrm>
        <a:off x="3789092" y="1916618"/>
        <a:ext cx="1666200" cy="1666176"/>
      </dsp:txXfrm>
    </dsp:sp>
    <dsp:sp modelId="{9EF65A1D-FD99-4432-986F-10626BBD4C37}">
      <dsp:nvSpPr>
        <dsp:cNvPr id="0" name=""/>
        <dsp:cNvSpPr/>
      </dsp:nvSpPr>
      <dsp:spPr>
        <a:xfrm>
          <a:off x="4601598" y="0"/>
          <a:ext cx="2356364" cy="235633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Office Based Services</a:t>
          </a:r>
        </a:p>
      </dsp:txBody>
      <dsp:txXfrm>
        <a:off x="4946680" y="345077"/>
        <a:ext cx="1666200" cy="166617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4/29/2025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876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839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14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59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1495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81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66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5601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38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642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712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378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996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05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27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97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847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4/29/2025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6797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anebhrc.org/" TargetMode="External"/><Relationship Id="rId2" Type="http://schemas.openxmlformats.org/officeDocument/2006/relationships/hyperlink" Target="mailto:BHRC@danecounty.gov" TargetMode="External"/><Relationship Id="rId1" Type="http://schemas.openxmlformats.org/officeDocument/2006/relationships/slideLayout" Target="../slideLayouts/slideLayout10.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danebhrc.org/Form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BHRC@danecounty.gov" TargetMode="External"/><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88F2-1446-4F17-B7BB-0AE13242CC25}"/>
              </a:ext>
            </a:extLst>
          </p:cNvPr>
          <p:cNvSpPr>
            <a:spLocks noGrp="1"/>
          </p:cNvSpPr>
          <p:nvPr>
            <p:ph type="ctrTitle"/>
          </p:nvPr>
        </p:nvSpPr>
        <p:spPr>
          <a:xfrm>
            <a:off x="1742971" y="3844457"/>
            <a:ext cx="8378659" cy="2622576"/>
          </a:xfrm>
        </p:spPr>
        <p:txBody>
          <a:bodyPr/>
          <a:lstStyle/>
          <a:p>
            <a:pPr algn="ctr"/>
            <a:br>
              <a:rPr lang="en-US" b="1" dirty="0">
                <a:latin typeface="Arial Narrow" panose="020B0606020202030204" pitchFamily="34" charset="0"/>
              </a:rPr>
            </a:br>
            <a:r>
              <a:rPr lang="en-US" b="1" dirty="0"/>
              <a:t>Behavioral Health Resource Center</a:t>
            </a:r>
            <a:br>
              <a:rPr lang="en-US" b="1" dirty="0">
                <a:latin typeface="Arial Narrow" panose="020B0606020202030204" pitchFamily="34" charset="0"/>
              </a:rPr>
            </a:br>
            <a:endParaRPr lang="en-US" b="1" dirty="0">
              <a:latin typeface="Arial Narrow" panose="020B0606020202030204" pitchFamily="34" charset="0"/>
            </a:endParaRPr>
          </a:p>
        </p:txBody>
      </p:sp>
      <p:sp>
        <p:nvSpPr>
          <p:cNvPr id="14" name="Rectangle 13">
            <a:extLst>
              <a:ext uri="{FF2B5EF4-FFF2-40B4-BE49-F238E27FC236}">
                <a16:creationId xmlns:a16="http://schemas.microsoft.com/office/drawing/2014/main" id="{377D847A-3B50-43BB-8A76-B9D8F3C6F38A}"/>
              </a:ext>
            </a:extLst>
          </p:cNvPr>
          <p:cNvSpPr/>
          <p:nvPr/>
        </p:nvSpPr>
        <p:spPr>
          <a:xfrm>
            <a:off x="1883992" y="5814299"/>
            <a:ext cx="8096621" cy="33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63403A-2B29-4275-A9BE-32EF77AA9FA0}"/>
              </a:ext>
            </a:extLst>
          </p:cNvPr>
          <p:cNvPicPr/>
          <p:nvPr/>
        </p:nvPicPr>
        <p:blipFill>
          <a:blip r:embed="rId2" cstate="print">
            <a:alphaModFix/>
            <a:extLst>
              <a:ext uri="{28A0092B-C50C-407E-A947-70E740481C1C}">
                <a14:useLocalDpi xmlns:a14="http://schemas.microsoft.com/office/drawing/2010/main" val="0"/>
              </a:ext>
            </a:extLst>
          </a:blip>
          <a:srcRect/>
          <a:stretch>
            <a:fillRect/>
          </a:stretch>
        </p:blipFill>
        <p:spPr bwMode="auto">
          <a:xfrm>
            <a:off x="2370117" y="1680092"/>
            <a:ext cx="3594245" cy="1896497"/>
          </a:xfrm>
          <a:prstGeom prst="rect">
            <a:avLst/>
          </a:prstGeom>
          <a:noFill/>
          <a:ln>
            <a:noFill/>
          </a:ln>
          <a:effectLst>
            <a:softEdge rad="88900"/>
          </a:effectLst>
        </p:spPr>
      </p:pic>
      <p:pic>
        <p:nvPicPr>
          <p:cNvPr id="1026" name="Picture 2" descr="DCDHS Logo">
            <a:extLst>
              <a:ext uri="{FF2B5EF4-FFF2-40B4-BE49-F238E27FC236}">
                <a16:creationId xmlns:a16="http://schemas.microsoft.com/office/drawing/2014/main" id="{145B4CB9-FBFE-4F20-93EE-7FB8DEB79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92" y="707368"/>
            <a:ext cx="1486486" cy="14835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D0B5B4-D531-41BC-A0CA-F37EE4144C4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639" y="1732458"/>
            <a:ext cx="3364724" cy="1791766"/>
          </a:xfrm>
          <a:prstGeom prst="rect">
            <a:avLst/>
          </a:prstGeom>
          <a:noFill/>
          <a:ln>
            <a:noFill/>
          </a:ln>
        </p:spPr>
      </p:pic>
      <p:pic>
        <p:nvPicPr>
          <p:cNvPr id="3" name="Picture 2">
            <a:extLst>
              <a:ext uri="{FF2B5EF4-FFF2-40B4-BE49-F238E27FC236}">
                <a16:creationId xmlns:a16="http://schemas.microsoft.com/office/drawing/2014/main" id="{F41BD5E3-CB89-4ACD-B83F-F8AE943B9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292" y="2335417"/>
            <a:ext cx="1524357" cy="152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2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AF1E6-FD64-45A6-A7D6-43E615C04101}"/>
              </a:ext>
            </a:extLst>
          </p:cNvPr>
          <p:cNvSpPr>
            <a:spLocks noGrp="1"/>
          </p:cNvSpPr>
          <p:nvPr>
            <p:ph type="title"/>
          </p:nvPr>
        </p:nvSpPr>
        <p:spPr/>
        <p:txBody>
          <a:bodyPr/>
          <a:lstStyle/>
          <a:p>
            <a:pPr algn="ctr"/>
            <a:r>
              <a:rPr lang="en-US" sz="4800" b="1" dirty="0"/>
              <a:t>Warm Handoff</a:t>
            </a:r>
          </a:p>
        </p:txBody>
      </p:sp>
      <p:sp>
        <p:nvSpPr>
          <p:cNvPr id="5" name="Text Placeholder 4">
            <a:extLst>
              <a:ext uri="{FF2B5EF4-FFF2-40B4-BE49-F238E27FC236}">
                <a16:creationId xmlns:a16="http://schemas.microsoft.com/office/drawing/2014/main" id="{43DFA091-76A6-409E-B6A5-5083C45C9619}"/>
              </a:ext>
            </a:extLst>
          </p:cNvPr>
          <p:cNvSpPr>
            <a:spLocks noGrp="1"/>
          </p:cNvSpPr>
          <p:nvPr>
            <p:ph type="body" sz="half" idx="2"/>
          </p:nvPr>
        </p:nvSpPr>
        <p:spPr>
          <a:xfrm>
            <a:off x="5054675" y="968229"/>
            <a:ext cx="5354972" cy="5264790"/>
          </a:xfrm>
        </p:spPr>
        <p:txBody>
          <a:bodyPr>
            <a:normAutofit fontScale="92500" lnSpcReduction="20000"/>
          </a:bodyPr>
          <a:lstStyle/>
          <a:p>
            <a:pPr algn="ctr"/>
            <a:r>
              <a:rPr lang="en-US" sz="2000" dirty="0">
                <a:solidFill>
                  <a:schemeClr val="tx2"/>
                </a:solidFill>
              </a:rPr>
              <a:t>A warm handoff is an approach in which the BHRC offers or receives a warm connection between the consumer and the referring agency or service.</a:t>
            </a:r>
          </a:p>
          <a:p>
            <a:pPr algn="ctr"/>
            <a:r>
              <a:rPr lang="en-US" sz="2000" dirty="0">
                <a:solidFill>
                  <a:schemeClr val="tx2"/>
                </a:solidFill>
              </a:rPr>
              <a:t> BHRC staff or the referring agency may provide a brief introduction or summary of the consumer’s needs before transitioning the consumer to the service. </a:t>
            </a:r>
          </a:p>
          <a:p>
            <a:pPr algn="ctr"/>
            <a:endParaRPr lang="en-US" sz="2000" dirty="0">
              <a:solidFill>
                <a:schemeClr val="tx2"/>
              </a:solidFill>
            </a:endParaRPr>
          </a:p>
          <a:p>
            <a:pPr algn="ctr"/>
            <a:r>
              <a:rPr lang="en-US" sz="2800" b="1" dirty="0">
                <a:solidFill>
                  <a:schemeClr val="tx2"/>
                </a:solidFill>
              </a:rPr>
              <a:t>Benefits of a Warm Handoff</a:t>
            </a:r>
          </a:p>
          <a:p>
            <a:pPr marL="342900" indent="-342900">
              <a:buFont typeface="Wingdings" panose="05000000000000000000" pitchFamily="2" charset="2"/>
              <a:buChar char="§"/>
            </a:pPr>
            <a:r>
              <a:rPr lang="en-US" sz="2000" dirty="0">
                <a:solidFill>
                  <a:schemeClr val="tx2"/>
                </a:solidFill>
              </a:rPr>
              <a:t>Shared understanding of the reason for referral</a:t>
            </a:r>
          </a:p>
          <a:p>
            <a:pPr marL="342900" indent="-342900">
              <a:buFont typeface="Wingdings" panose="05000000000000000000" pitchFamily="2" charset="2"/>
              <a:buChar char="§"/>
            </a:pPr>
            <a:r>
              <a:rPr lang="en-US" sz="2000" dirty="0">
                <a:solidFill>
                  <a:schemeClr val="tx2"/>
                </a:solidFill>
              </a:rPr>
              <a:t>Consumer not needing to repeat their story</a:t>
            </a:r>
          </a:p>
          <a:p>
            <a:pPr marL="342900" indent="-342900">
              <a:buFont typeface="Wingdings" panose="05000000000000000000" pitchFamily="2" charset="2"/>
              <a:buChar char="§"/>
            </a:pPr>
            <a:r>
              <a:rPr lang="en-US" sz="2000" dirty="0">
                <a:solidFill>
                  <a:schemeClr val="tx2"/>
                </a:solidFill>
              </a:rPr>
              <a:t>Consumer not having to explain why a system directed them to the BHRC </a:t>
            </a:r>
          </a:p>
          <a:p>
            <a:pPr marL="342900" indent="-342900">
              <a:buFont typeface="Wingdings" panose="05000000000000000000" pitchFamily="2" charset="2"/>
              <a:buChar char="§"/>
            </a:pPr>
            <a:r>
              <a:rPr lang="en-US" sz="2000" dirty="0">
                <a:solidFill>
                  <a:schemeClr val="tx2"/>
                </a:solidFill>
              </a:rPr>
              <a:t>Modeling how to express needs in a concise manner </a:t>
            </a:r>
          </a:p>
          <a:p>
            <a:pPr algn="ctr"/>
            <a:endParaRPr lang="en-US" sz="2000" dirty="0">
              <a:solidFill>
                <a:schemeClr val="tx2"/>
              </a:solidFill>
              <a:latin typeface="Arial Narrow" panose="020B0606020202030204" pitchFamily="34" charset="0"/>
            </a:endParaRPr>
          </a:p>
          <a:p>
            <a:pPr algn="ctr"/>
            <a:endParaRPr lang="en-US" sz="2000" dirty="0">
              <a:solidFill>
                <a:schemeClr val="tx2"/>
              </a:solidFill>
              <a:latin typeface="Arial Narrow" panose="020B0606020202030204" pitchFamily="34" charset="0"/>
            </a:endParaRPr>
          </a:p>
          <a:p>
            <a:endParaRPr lang="en-US" dirty="0"/>
          </a:p>
        </p:txBody>
      </p:sp>
      <p:cxnSp>
        <p:nvCxnSpPr>
          <p:cNvPr id="6" name="Straight Connector 5">
            <a:extLst>
              <a:ext uri="{FF2B5EF4-FFF2-40B4-BE49-F238E27FC236}">
                <a16:creationId xmlns:a16="http://schemas.microsoft.com/office/drawing/2014/main" id="{791CCACC-AD9D-4D6A-BB0A-91835D004759}"/>
              </a:ext>
            </a:extLst>
          </p:cNvPr>
          <p:cNvCxnSpPr>
            <a:cxnSpLocks/>
          </p:cNvCxnSpPr>
          <p:nvPr/>
        </p:nvCxnSpPr>
        <p:spPr>
          <a:xfrm>
            <a:off x="662091" y="3429000"/>
            <a:ext cx="3735096" cy="0"/>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31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1281D63-8271-4249-84DB-2556DC5752E5}"/>
              </a:ext>
            </a:extLst>
          </p:cNvPr>
          <p:cNvSpPr>
            <a:spLocks noGrp="1"/>
          </p:cNvSpPr>
          <p:nvPr>
            <p:ph type="title"/>
          </p:nvPr>
        </p:nvSpPr>
        <p:spPr/>
        <p:txBody>
          <a:bodyPr/>
          <a:lstStyle/>
          <a:p>
            <a:pPr algn="ctr"/>
            <a:r>
              <a:rPr lang="en-US" sz="4000" b="1" dirty="0"/>
              <a:t>Language and Cultural Access</a:t>
            </a:r>
          </a:p>
        </p:txBody>
      </p:sp>
      <p:sp>
        <p:nvSpPr>
          <p:cNvPr id="20" name="Text Placeholder 19">
            <a:extLst>
              <a:ext uri="{FF2B5EF4-FFF2-40B4-BE49-F238E27FC236}">
                <a16:creationId xmlns:a16="http://schemas.microsoft.com/office/drawing/2014/main" id="{2C82F483-12E7-41FE-B081-34D4E60EECD1}"/>
              </a:ext>
            </a:extLst>
          </p:cNvPr>
          <p:cNvSpPr>
            <a:spLocks noGrp="1"/>
          </p:cNvSpPr>
          <p:nvPr>
            <p:ph sz="half" idx="1"/>
          </p:nvPr>
        </p:nvSpPr>
        <p:spPr>
          <a:xfrm>
            <a:off x="517390" y="2603499"/>
            <a:ext cx="2485868" cy="3416301"/>
          </a:xfrm>
          <a:prstGeom prst="roundRect">
            <a:avLst/>
          </a:prstGeom>
          <a:solidFill>
            <a:srgbClr val="B7DEE7"/>
          </a:solidFill>
          <a:effectLst>
            <a:innerShdw blurRad="63500" dist="50800" dir="27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i="0" dirty="0">
                <a:solidFill>
                  <a:srgbClr val="377298"/>
                </a:solidFill>
                <a:effectLst/>
              </a:rPr>
              <a:t>The BHRC is proud to have staff that are multilingual, identify with the LGBTQ+ community, and are part of the Global Majority.</a:t>
            </a:r>
          </a:p>
        </p:txBody>
      </p:sp>
      <p:sp>
        <p:nvSpPr>
          <p:cNvPr id="21" name="Text Placeholder 20">
            <a:extLst>
              <a:ext uri="{FF2B5EF4-FFF2-40B4-BE49-F238E27FC236}">
                <a16:creationId xmlns:a16="http://schemas.microsoft.com/office/drawing/2014/main" id="{E1EA83A7-F974-450F-A045-1E613A67C834}"/>
              </a:ext>
            </a:extLst>
          </p:cNvPr>
          <p:cNvSpPr>
            <a:spLocks noGrp="1"/>
          </p:cNvSpPr>
          <p:nvPr>
            <p:ph sz="half" idx="2"/>
          </p:nvPr>
        </p:nvSpPr>
        <p:spPr>
          <a:xfrm>
            <a:off x="6096000" y="2955925"/>
            <a:ext cx="2683619" cy="3416300"/>
          </a:xfrm>
          <a:prstGeom prst="roundRect">
            <a:avLst/>
          </a:prstGeom>
          <a:solidFill>
            <a:srgbClr val="3A9BB2"/>
          </a:solidFill>
          <a:effectLst>
            <a:innerShdw blurRad="63500" dist="50800" dir="27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000" i="0" dirty="0">
                <a:solidFill>
                  <a:schemeClr val="accent6">
                    <a:lumMod val="20000"/>
                    <a:lumOff val="80000"/>
                  </a:schemeClr>
                </a:solidFill>
                <a:effectLst/>
              </a:rPr>
              <a:t>Spanish and Hmong Language Lines with native speakers who are able to respond to consumers who request services in their native language</a:t>
            </a:r>
          </a:p>
        </p:txBody>
      </p:sp>
      <p:sp>
        <p:nvSpPr>
          <p:cNvPr id="23" name="Text Placeholder 22">
            <a:extLst>
              <a:ext uri="{FF2B5EF4-FFF2-40B4-BE49-F238E27FC236}">
                <a16:creationId xmlns:a16="http://schemas.microsoft.com/office/drawing/2014/main" id="{44D7CEF5-EE4D-4388-856B-F825CB3AE314}"/>
              </a:ext>
            </a:extLst>
          </p:cNvPr>
          <p:cNvSpPr>
            <a:spLocks noGrp="1"/>
          </p:cNvSpPr>
          <p:nvPr>
            <p:ph type="body" sz="quarter" idx="4294967295"/>
          </p:nvPr>
        </p:nvSpPr>
        <p:spPr>
          <a:xfrm>
            <a:off x="9079076" y="2450975"/>
            <a:ext cx="2379662" cy="2940050"/>
          </a:xfrm>
          <a:prstGeom prst="roundRect">
            <a:avLst/>
          </a:prstGeom>
          <a:solidFill>
            <a:srgbClr val="B7DEE7"/>
          </a:solidFill>
          <a:effectLst>
            <a:innerShdw blurRad="63500" dist="50800" dir="27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i="0" dirty="0">
                <a:solidFill>
                  <a:srgbClr val="2E80A1"/>
                </a:solidFill>
                <a:effectLst/>
              </a:rPr>
              <a:t>Relationships with agencies, services, and programs that support specific cultural and language access needs </a:t>
            </a:r>
          </a:p>
        </p:txBody>
      </p:sp>
      <p:sp>
        <p:nvSpPr>
          <p:cNvPr id="22" name="Rectangle: Rounded Corners 21">
            <a:extLst>
              <a:ext uri="{FF2B5EF4-FFF2-40B4-BE49-F238E27FC236}">
                <a16:creationId xmlns:a16="http://schemas.microsoft.com/office/drawing/2014/main" id="{F3A93A23-E58F-49D3-8A4C-8AB2003709F0}"/>
              </a:ext>
            </a:extLst>
          </p:cNvPr>
          <p:cNvSpPr/>
          <p:nvPr/>
        </p:nvSpPr>
        <p:spPr>
          <a:xfrm>
            <a:off x="3415427" y="2450975"/>
            <a:ext cx="2381116" cy="2901201"/>
          </a:xfrm>
          <a:prstGeom prst="roundRect">
            <a:avLst/>
          </a:prstGeom>
          <a:solidFill>
            <a:srgbClr val="377298"/>
          </a:solidFill>
          <a:effectLst>
            <a:innerShdw blurRad="63500" dist="50800" dir="2700000">
              <a:prstClr val="black">
                <a:alpha val="6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i="0" dirty="0">
                <a:solidFill>
                  <a:schemeClr val="accent6">
                    <a:lumMod val="20000"/>
                    <a:lumOff val="80000"/>
                  </a:schemeClr>
                </a:solidFill>
                <a:effectLst/>
              </a:rPr>
              <a:t>Utilization of Dane County Language Access Services to increase capacity for non-English speaking consumers</a:t>
            </a:r>
          </a:p>
        </p:txBody>
      </p:sp>
    </p:spTree>
    <p:extLst>
      <p:ext uri="{BB962C8B-B14F-4D97-AF65-F5344CB8AC3E}">
        <p14:creationId xmlns:p14="http://schemas.microsoft.com/office/powerpoint/2010/main" val="241412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101197-60E8-413B-BC29-D49A569B0689}"/>
              </a:ext>
            </a:extLst>
          </p:cNvPr>
          <p:cNvSpPr>
            <a:spLocks noGrp="1"/>
          </p:cNvSpPr>
          <p:nvPr>
            <p:ph type="title"/>
          </p:nvPr>
        </p:nvSpPr>
        <p:spPr>
          <a:xfrm>
            <a:off x="1581229" y="732854"/>
            <a:ext cx="8761413" cy="706964"/>
          </a:xfrm>
        </p:spPr>
        <p:txBody>
          <a:bodyPr/>
          <a:lstStyle/>
          <a:p>
            <a:pPr algn="ctr"/>
            <a:r>
              <a:rPr lang="en-US" dirty="0"/>
              <a:t>Peer Services </a:t>
            </a:r>
          </a:p>
        </p:txBody>
      </p:sp>
      <p:sp>
        <p:nvSpPr>
          <p:cNvPr id="5" name="Content Placeholder 4">
            <a:extLst>
              <a:ext uri="{FF2B5EF4-FFF2-40B4-BE49-F238E27FC236}">
                <a16:creationId xmlns:a16="http://schemas.microsoft.com/office/drawing/2014/main" id="{DB0F0956-CD9D-4AB2-8D1E-8BB84A09F0FE}"/>
              </a:ext>
            </a:extLst>
          </p:cNvPr>
          <p:cNvSpPr>
            <a:spLocks noGrp="1"/>
          </p:cNvSpPr>
          <p:nvPr>
            <p:ph idx="1"/>
          </p:nvPr>
        </p:nvSpPr>
        <p:spPr>
          <a:xfrm>
            <a:off x="1185966" y="2231472"/>
            <a:ext cx="9551941" cy="4420998"/>
          </a:xfrm>
        </p:spPr>
        <p:txBody>
          <a:bodyPr>
            <a:normAutofit/>
          </a:bodyPr>
          <a:lstStyle/>
          <a:p>
            <a:pPr marL="0" indent="0" algn="ctr">
              <a:spcAft>
                <a:spcPts val="600"/>
              </a:spcAft>
              <a:buNone/>
            </a:pPr>
            <a:endParaRPr lang="en-US" sz="2000" b="1" dirty="0">
              <a:solidFill>
                <a:srgbClr val="377298"/>
              </a:solidFill>
              <a:latin typeface="Arial Narrow" panose="020B0606020202030204" pitchFamily="34" charset="0"/>
              <a:cs typeface="Arial" panose="020B0604020202020204" pitchFamily="34" charset="0"/>
            </a:endParaRPr>
          </a:p>
          <a:p>
            <a:pPr marL="0" indent="0" algn="ctr">
              <a:spcAft>
                <a:spcPts val="600"/>
              </a:spcAft>
              <a:buNone/>
            </a:pPr>
            <a:r>
              <a:rPr lang="en-US" sz="2000" b="1" dirty="0">
                <a:solidFill>
                  <a:srgbClr val="377298"/>
                </a:solidFill>
                <a:cs typeface="Arial" panose="020B0604020202020204" pitchFamily="34" charset="0"/>
              </a:rPr>
              <a:t>Certified Peer Support Specialists at the BHRC use their unique lived experience and recovery along with their formal training to support people with similar lived experience.</a:t>
            </a:r>
          </a:p>
          <a:p>
            <a:pPr marL="0" indent="0" algn="ctr">
              <a:buNone/>
            </a:pPr>
            <a:endParaRPr lang="en-US" sz="1800" b="1" dirty="0">
              <a:solidFill>
                <a:srgbClr val="377298"/>
              </a:solidFill>
              <a:cs typeface="Arial" panose="020B0604020202020204" pitchFamily="34" charset="0"/>
            </a:endParaRPr>
          </a:p>
          <a:p>
            <a:pPr marL="0" indent="0" algn="ctr">
              <a:buNone/>
            </a:pPr>
            <a:r>
              <a:rPr lang="en-US" sz="1800" b="1" dirty="0">
                <a:solidFill>
                  <a:srgbClr val="377298"/>
                </a:solidFill>
                <a:cs typeface="Arial" panose="020B0604020202020204" pitchFamily="34" charset="0"/>
              </a:rPr>
              <a:t> </a:t>
            </a:r>
            <a:r>
              <a:rPr lang="en-US" sz="1800" dirty="0">
                <a:solidFill>
                  <a:srgbClr val="377298"/>
                </a:solidFill>
                <a:cs typeface="Arial" panose="020B0604020202020204" pitchFamily="34" charset="0"/>
              </a:rPr>
              <a:t>Self-determination is a guiding ethical principle</a:t>
            </a:r>
          </a:p>
          <a:p>
            <a:pPr marL="0" indent="0" algn="ctr">
              <a:buNone/>
            </a:pPr>
            <a:endParaRPr lang="en-US" sz="1800" dirty="0">
              <a:solidFill>
                <a:srgbClr val="377298"/>
              </a:solidFill>
              <a:latin typeface="Arial Narrow" panose="020B0606020202030204" pitchFamily="34" charset="0"/>
              <a:cs typeface="Arial" panose="020B0604020202020204" pitchFamily="34" charset="0"/>
            </a:endParaRPr>
          </a:p>
          <a:p>
            <a:pPr marL="0" indent="0" algn="ctr">
              <a:buNone/>
            </a:pPr>
            <a:endParaRPr lang="en-US" sz="1800" b="1" dirty="0">
              <a:solidFill>
                <a:srgbClr val="377298"/>
              </a:solidFill>
              <a:latin typeface="Arial Narrow" panose="020B0606020202030204" pitchFamily="34" charset="0"/>
              <a:cs typeface="Arial" panose="020B0604020202020204" pitchFamily="34" charset="0"/>
            </a:endParaRPr>
          </a:p>
          <a:p>
            <a:pPr marL="0" indent="0" algn="ctr">
              <a:buNone/>
            </a:pPr>
            <a:endParaRPr lang="en-US" sz="1800" dirty="0">
              <a:solidFill>
                <a:srgbClr val="377298"/>
              </a:solidFill>
              <a:latin typeface="Arial Narrow" panose="020B0606020202030204" pitchFamily="34" charset="0"/>
              <a:cs typeface="Arial" panose="020B0604020202020204" pitchFamily="34" charset="0"/>
            </a:endParaRPr>
          </a:p>
          <a:p>
            <a:endParaRPr lang="en-US" dirty="0"/>
          </a:p>
        </p:txBody>
      </p:sp>
      <p:cxnSp>
        <p:nvCxnSpPr>
          <p:cNvPr id="6" name="Straight Connector 5">
            <a:extLst>
              <a:ext uri="{FF2B5EF4-FFF2-40B4-BE49-F238E27FC236}">
                <a16:creationId xmlns:a16="http://schemas.microsoft.com/office/drawing/2014/main" id="{438A42AC-D1DE-43B3-9C12-ACE92217346B}"/>
              </a:ext>
            </a:extLst>
          </p:cNvPr>
          <p:cNvCxnSpPr>
            <a:cxnSpLocks/>
          </p:cNvCxnSpPr>
          <p:nvPr/>
        </p:nvCxnSpPr>
        <p:spPr>
          <a:xfrm>
            <a:off x="4658879" y="1619812"/>
            <a:ext cx="2740015" cy="0"/>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5F15004-54A0-482F-881B-1ED49D72AFF6}"/>
              </a:ext>
            </a:extLst>
          </p:cNvPr>
          <p:cNvSpPr/>
          <p:nvPr/>
        </p:nvSpPr>
        <p:spPr>
          <a:xfrm>
            <a:off x="3957973" y="4910399"/>
            <a:ext cx="4276053" cy="1314231"/>
          </a:xfrm>
          <a:custGeom>
            <a:avLst/>
            <a:gdLst>
              <a:gd name="connsiteX0" fmla="*/ 0 w 4276053"/>
              <a:gd name="connsiteY0" fmla="*/ 0 h 1314231"/>
              <a:gd name="connsiteX1" fmla="*/ 525344 w 4276053"/>
              <a:gd name="connsiteY1" fmla="*/ 0 h 1314231"/>
              <a:gd name="connsiteX2" fmla="*/ 1178969 w 4276053"/>
              <a:gd name="connsiteY2" fmla="*/ 0 h 1314231"/>
              <a:gd name="connsiteX3" fmla="*/ 1747073 w 4276053"/>
              <a:gd name="connsiteY3" fmla="*/ 0 h 1314231"/>
              <a:gd name="connsiteX4" fmla="*/ 2272417 w 4276053"/>
              <a:gd name="connsiteY4" fmla="*/ 0 h 1314231"/>
              <a:gd name="connsiteX5" fmla="*/ 2926042 w 4276053"/>
              <a:gd name="connsiteY5" fmla="*/ 0 h 1314231"/>
              <a:gd name="connsiteX6" fmla="*/ 3536907 w 4276053"/>
              <a:gd name="connsiteY6" fmla="*/ 0 h 1314231"/>
              <a:gd name="connsiteX7" fmla="*/ 4276053 w 4276053"/>
              <a:gd name="connsiteY7" fmla="*/ 0 h 1314231"/>
              <a:gd name="connsiteX8" fmla="*/ 4276053 w 4276053"/>
              <a:gd name="connsiteY8" fmla="*/ 683400 h 1314231"/>
              <a:gd name="connsiteX9" fmla="*/ 4276053 w 4276053"/>
              <a:gd name="connsiteY9" fmla="*/ 1314231 h 1314231"/>
              <a:gd name="connsiteX10" fmla="*/ 3750709 w 4276053"/>
              <a:gd name="connsiteY10" fmla="*/ 1314231 h 1314231"/>
              <a:gd name="connsiteX11" fmla="*/ 3268126 w 4276053"/>
              <a:gd name="connsiteY11" fmla="*/ 1314231 h 1314231"/>
              <a:gd name="connsiteX12" fmla="*/ 2614501 w 4276053"/>
              <a:gd name="connsiteY12" fmla="*/ 1314231 h 1314231"/>
              <a:gd name="connsiteX13" fmla="*/ 2089157 w 4276053"/>
              <a:gd name="connsiteY13" fmla="*/ 1314231 h 1314231"/>
              <a:gd name="connsiteX14" fmla="*/ 1435532 w 4276053"/>
              <a:gd name="connsiteY14" fmla="*/ 1314231 h 1314231"/>
              <a:gd name="connsiteX15" fmla="*/ 739146 w 4276053"/>
              <a:gd name="connsiteY15" fmla="*/ 1314231 h 1314231"/>
              <a:gd name="connsiteX16" fmla="*/ 0 w 4276053"/>
              <a:gd name="connsiteY16" fmla="*/ 1314231 h 1314231"/>
              <a:gd name="connsiteX17" fmla="*/ 0 w 4276053"/>
              <a:gd name="connsiteY17" fmla="*/ 630831 h 1314231"/>
              <a:gd name="connsiteX18" fmla="*/ 0 w 4276053"/>
              <a:gd name="connsiteY18" fmla="*/ 0 h 131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6053" h="1314231" fill="none" extrusionOk="0">
                <a:moveTo>
                  <a:pt x="0" y="0"/>
                </a:moveTo>
                <a:cubicBezTo>
                  <a:pt x="156272" y="-15028"/>
                  <a:pt x="298582" y="10533"/>
                  <a:pt x="525344" y="0"/>
                </a:cubicBezTo>
                <a:cubicBezTo>
                  <a:pt x="752106" y="-10533"/>
                  <a:pt x="865300" y="1478"/>
                  <a:pt x="1178969" y="0"/>
                </a:cubicBezTo>
                <a:cubicBezTo>
                  <a:pt x="1492639" y="-1478"/>
                  <a:pt x="1550178" y="27943"/>
                  <a:pt x="1747073" y="0"/>
                </a:cubicBezTo>
                <a:cubicBezTo>
                  <a:pt x="1943968" y="-27943"/>
                  <a:pt x="2069600" y="5230"/>
                  <a:pt x="2272417" y="0"/>
                </a:cubicBezTo>
                <a:cubicBezTo>
                  <a:pt x="2475234" y="-5230"/>
                  <a:pt x="2625569" y="-28385"/>
                  <a:pt x="2926042" y="0"/>
                </a:cubicBezTo>
                <a:cubicBezTo>
                  <a:pt x="3226515" y="28385"/>
                  <a:pt x="3319070" y="-8347"/>
                  <a:pt x="3536907" y="0"/>
                </a:cubicBezTo>
                <a:cubicBezTo>
                  <a:pt x="3754744" y="8347"/>
                  <a:pt x="4125716" y="21286"/>
                  <a:pt x="4276053" y="0"/>
                </a:cubicBezTo>
                <a:cubicBezTo>
                  <a:pt x="4300166" y="164491"/>
                  <a:pt x="4266854" y="426582"/>
                  <a:pt x="4276053" y="683400"/>
                </a:cubicBezTo>
                <a:cubicBezTo>
                  <a:pt x="4285252" y="940218"/>
                  <a:pt x="4298295" y="1007019"/>
                  <a:pt x="4276053" y="1314231"/>
                </a:cubicBezTo>
                <a:cubicBezTo>
                  <a:pt x="4043875" y="1319727"/>
                  <a:pt x="4013035" y="1325627"/>
                  <a:pt x="3750709" y="1314231"/>
                </a:cubicBezTo>
                <a:cubicBezTo>
                  <a:pt x="3488383" y="1302835"/>
                  <a:pt x="3500769" y="1308056"/>
                  <a:pt x="3268126" y="1314231"/>
                </a:cubicBezTo>
                <a:cubicBezTo>
                  <a:pt x="3035483" y="1320406"/>
                  <a:pt x="2754737" y="1286611"/>
                  <a:pt x="2614501" y="1314231"/>
                </a:cubicBezTo>
                <a:cubicBezTo>
                  <a:pt x="2474265" y="1341851"/>
                  <a:pt x="2269586" y="1333559"/>
                  <a:pt x="2089157" y="1314231"/>
                </a:cubicBezTo>
                <a:cubicBezTo>
                  <a:pt x="1908728" y="1294903"/>
                  <a:pt x="1566946" y="1335826"/>
                  <a:pt x="1435532" y="1314231"/>
                </a:cubicBezTo>
                <a:cubicBezTo>
                  <a:pt x="1304118" y="1292636"/>
                  <a:pt x="950777" y="1299877"/>
                  <a:pt x="739146" y="1314231"/>
                </a:cubicBezTo>
                <a:cubicBezTo>
                  <a:pt x="527515" y="1328585"/>
                  <a:pt x="192825" y="1306217"/>
                  <a:pt x="0" y="1314231"/>
                </a:cubicBezTo>
                <a:cubicBezTo>
                  <a:pt x="-7094" y="1074191"/>
                  <a:pt x="-13260" y="869298"/>
                  <a:pt x="0" y="630831"/>
                </a:cubicBezTo>
                <a:cubicBezTo>
                  <a:pt x="13260" y="392364"/>
                  <a:pt x="-7046" y="252398"/>
                  <a:pt x="0" y="0"/>
                </a:cubicBezTo>
                <a:close/>
              </a:path>
              <a:path w="4276053" h="1314231" stroke="0" extrusionOk="0">
                <a:moveTo>
                  <a:pt x="0" y="0"/>
                </a:moveTo>
                <a:cubicBezTo>
                  <a:pt x="128130" y="9259"/>
                  <a:pt x="376325" y="-5505"/>
                  <a:pt x="568104" y="0"/>
                </a:cubicBezTo>
                <a:cubicBezTo>
                  <a:pt x="759883" y="5505"/>
                  <a:pt x="822565" y="22610"/>
                  <a:pt x="1050687" y="0"/>
                </a:cubicBezTo>
                <a:cubicBezTo>
                  <a:pt x="1278809" y="-22610"/>
                  <a:pt x="1589803" y="-25787"/>
                  <a:pt x="1747073" y="0"/>
                </a:cubicBezTo>
                <a:cubicBezTo>
                  <a:pt x="1904343" y="25787"/>
                  <a:pt x="2163705" y="-18947"/>
                  <a:pt x="2315177" y="0"/>
                </a:cubicBezTo>
                <a:cubicBezTo>
                  <a:pt x="2466649" y="18947"/>
                  <a:pt x="2747007" y="-16572"/>
                  <a:pt x="2883281" y="0"/>
                </a:cubicBezTo>
                <a:cubicBezTo>
                  <a:pt x="3019555" y="16572"/>
                  <a:pt x="3367032" y="-16734"/>
                  <a:pt x="3579667" y="0"/>
                </a:cubicBezTo>
                <a:cubicBezTo>
                  <a:pt x="3792302" y="16734"/>
                  <a:pt x="3940123" y="-8919"/>
                  <a:pt x="4276053" y="0"/>
                </a:cubicBezTo>
                <a:cubicBezTo>
                  <a:pt x="4277292" y="301945"/>
                  <a:pt x="4309678" y="404602"/>
                  <a:pt x="4276053" y="683400"/>
                </a:cubicBezTo>
                <a:cubicBezTo>
                  <a:pt x="4242428" y="962198"/>
                  <a:pt x="4246273" y="1074432"/>
                  <a:pt x="4276053" y="1314231"/>
                </a:cubicBezTo>
                <a:cubicBezTo>
                  <a:pt x="4121839" y="1326977"/>
                  <a:pt x="3983001" y="1327809"/>
                  <a:pt x="3750709" y="1314231"/>
                </a:cubicBezTo>
                <a:cubicBezTo>
                  <a:pt x="3518417" y="1300653"/>
                  <a:pt x="3289438" y="1290839"/>
                  <a:pt x="3139845" y="1314231"/>
                </a:cubicBezTo>
                <a:cubicBezTo>
                  <a:pt x="2990252" y="1337623"/>
                  <a:pt x="2691755" y="1301671"/>
                  <a:pt x="2571740" y="1314231"/>
                </a:cubicBezTo>
                <a:cubicBezTo>
                  <a:pt x="2451726" y="1326791"/>
                  <a:pt x="2185378" y="1296482"/>
                  <a:pt x="1875355" y="1314231"/>
                </a:cubicBezTo>
                <a:cubicBezTo>
                  <a:pt x="1565333" y="1331980"/>
                  <a:pt x="1501964" y="1306274"/>
                  <a:pt x="1178969" y="1314231"/>
                </a:cubicBezTo>
                <a:cubicBezTo>
                  <a:pt x="855974" y="1322188"/>
                  <a:pt x="771282" y="1303711"/>
                  <a:pt x="653625" y="1314231"/>
                </a:cubicBezTo>
                <a:cubicBezTo>
                  <a:pt x="535968" y="1324751"/>
                  <a:pt x="222772" y="1308847"/>
                  <a:pt x="0" y="1314231"/>
                </a:cubicBezTo>
                <a:cubicBezTo>
                  <a:pt x="-7630" y="1051195"/>
                  <a:pt x="18922" y="891283"/>
                  <a:pt x="0" y="630831"/>
                </a:cubicBezTo>
                <a:cubicBezTo>
                  <a:pt x="-18922" y="370379"/>
                  <a:pt x="3509" y="280358"/>
                  <a:pt x="0" y="0"/>
                </a:cubicBezTo>
                <a:close/>
              </a:path>
            </a:pathLst>
          </a:custGeom>
          <a:solidFill>
            <a:schemeClr val="accent1">
              <a:alpha val="88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dirty="0">
                <a:solidFill>
                  <a:srgbClr val="377298"/>
                </a:solidFill>
                <a:cs typeface="Arial" panose="020B0604020202020204" pitchFamily="34" charset="0"/>
              </a:rPr>
              <a:t>DO WITH NOT FOR</a:t>
            </a:r>
          </a:p>
        </p:txBody>
      </p:sp>
    </p:spTree>
    <p:extLst>
      <p:ext uri="{BB962C8B-B14F-4D97-AF65-F5344CB8AC3E}">
        <p14:creationId xmlns:p14="http://schemas.microsoft.com/office/powerpoint/2010/main" val="320016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668C59-45C9-4EB0-AA9D-7D960B627572}"/>
              </a:ext>
            </a:extLst>
          </p:cNvPr>
          <p:cNvSpPr>
            <a:spLocks noGrp="1"/>
          </p:cNvSpPr>
          <p:nvPr>
            <p:ph type="body" sz="half" idx="2"/>
          </p:nvPr>
        </p:nvSpPr>
        <p:spPr>
          <a:xfrm>
            <a:off x="5271247" y="1295401"/>
            <a:ext cx="5997387" cy="5038164"/>
          </a:xfrm>
        </p:spPr>
        <p:txBody>
          <a:bodyPr>
            <a:normAutofit fontScale="92500" lnSpcReduction="20000"/>
          </a:bodyPr>
          <a:lstStyle/>
          <a:p>
            <a:pPr marL="0" indent="0" algn="ctr">
              <a:buNone/>
            </a:pPr>
            <a:r>
              <a:rPr lang="en-US" sz="2800" b="1" dirty="0"/>
              <a:t>The BHRC is proud to have a presence at county and community based functions to share information about our services</a:t>
            </a:r>
          </a:p>
          <a:p>
            <a:pPr marL="0" indent="0" algn="ctr">
              <a:buNone/>
            </a:pPr>
            <a:endParaRPr lang="en-US" sz="2000" b="1" dirty="0"/>
          </a:p>
          <a:p>
            <a:pPr marL="800100" lvl="1" indent="-342900">
              <a:buSzPct val="100000"/>
              <a:buFont typeface="Wingdings" panose="05000000000000000000" pitchFamily="2" charset="2"/>
              <a:buChar char="§"/>
            </a:pPr>
            <a:r>
              <a:rPr lang="en-US" sz="2000" dirty="0">
                <a:solidFill>
                  <a:srgbClr val="377298"/>
                </a:solidFill>
              </a:rPr>
              <a:t>Tabling at events, fairs and conferences</a:t>
            </a:r>
          </a:p>
          <a:p>
            <a:pPr marL="800100" lvl="1" indent="-342900">
              <a:buSzPct val="100000"/>
              <a:buFont typeface="Wingdings" panose="05000000000000000000" pitchFamily="2" charset="2"/>
              <a:buChar char="§"/>
            </a:pPr>
            <a:r>
              <a:rPr lang="en-US" sz="2000" dirty="0">
                <a:solidFill>
                  <a:srgbClr val="377298"/>
                </a:solidFill>
              </a:rPr>
              <a:t>Presentations to county and community partners</a:t>
            </a:r>
          </a:p>
          <a:p>
            <a:pPr marL="800100" lvl="1" indent="-342900">
              <a:buSzPct val="100000"/>
              <a:buFont typeface="Wingdings" panose="05000000000000000000" pitchFamily="2" charset="2"/>
              <a:buChar char="§"/>
            </a:pPr>
            <a:r>
              <a:rPr lang="en-US" sz="2000" dirty="0">
                <a:solidFill>
                  <a:srgbClr val="377298"/>
                </a:solidFill>
              </a:rPr>
              <a:t>Presentations to groups, programs and other organizations</a:t>
            </a:r>
          </a:p>
          <a:p>
            <a:pPr marL="800100" lvl="1" indent="-342900">
              <a:buSzPct val="100000"/>
              <a:buFont typeface="Wingdings" panose="05000000000000000000" pitchFamily="2" charset="2"/>
              <a:buChar char="§"/>
            </a:pPr>
            <a:r>
              <a:rPr lang="en-US" sz="2000" dirty="0">
                <a:solidFill>
                  <a:srgbClr val="377298"/>
                </a:solidFill>
              </a:rPr>
              <a:t>Increase access and awareness to BHRC services</a:t>
            </a:r>
          </a:p>
          <a:p>
            <a:pPr marL="800100" lvl="1" indent="-342900">
              <a:buSzPct val="100000"/>
              <a:buFont typeface="Wingdings" panose="05000000000000000000" pitchFamily="2" charset="2"/>
              <a:buChar char="§"/>
            </a:pPr>
            <a:r>
              <a:rPr lang="en-US" sz="2000" dirty="0">
                <a:solidFill>
                  <a:srgbClr val="377298"/>
                </a:solidFill>
              </a:rPr>
              <a:t>Provide direct information about the BHRC services at differing sites targeting a wider audience. </a:t>
            </a:r>
          </a:p>
          <a:p>
            <a:endParaRPr lang="en-US" dirty="0"/>
          </a:p>
        </p:txBody>
      </p:sp>
      <p:sp>
        <p:nvSpPr>
          <p:cNvPr id="5" name="Title 1">
            <a:extLst>
              <a:ext uri="{FF2B5EF4-FFF2-40B4-BE49-F238E27FC236}">
                <a16:creationId xmlns:a16="http://schemas.microsoft.com/office/drawing/2014/main" id="{32594FE0-BEA2-4A4A-832C-3D887BFBB066}"/>
              </a:ext>
            </a:extLst>
          </p:cNvPr>
          <p:cNvSpPr txBox="1">
            <a:spLocks/>
          </p:cNvSpPr>
          <p:nvPr/>
        </p:nvSpPr>
        <p:spPr bwMode="gray">
          <a:xfrm>
            <a:off x="711835" y="2671482"/>
            <a:ext cx="3820458" cy="75751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t>Outreach</a:t>
            </a:r>
            <a:r>
              <a:rPr lang="en-US" sz="4000" b="1" dirty="0"/>
              <a:t> </a:t>
            </a:r>
          </a:p>
        </p:txBody>
      </p:sp>
      <p:cxnSp>
        <p:nvCxnSpPr>
          <p:cNvPr id="6" name="Straight Connector 5">
            <a:extLst>
              <a:ext uri="{FF2B5EF4-FFF2-40B4-BE49-F238E27FC236}">
                <a16:creationId xmlns:a16="http://schemas.microsoft.com/office/drawing/2014/main" id="{1BFEDB9B-E1F7-4E3E-9A51-B17A6EAC9EEF}"/>
              </a:ext>
            </a:extLst>
          </p:cNvPr>
          <p:cNvCxnSpPr>
            <a:cxnSpLocks/>
          </p:cNvCxnSpPr>
          <p:nvPr/>
        </p:nvCxnSpPr>
        <p:spPr>
          <a:xfrm>
            <a:off x="917586" y="3429000"/>
            <a:ext cx="2740015" cy="0"/>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89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26D8-6835-4F5E-AD1C-00097A89FE03}"/>
              </a:ext>
            </a:extLst>
          </p:cNvPr>
          <p:cNvSpPr>
            <a:spLocks noGrp="1"/>
          </p:cNvSpPr>
          <p:nvPr>
            <p:ph type="title"/>
          </p:nvPr>
        </p:nvSpPr>
        <p:spPr>
          <a:xfrm>
            <a:off x="2072994" y="973668"/>
            <a:ext cx="7814235" cy="706964"/>
          </a:xfrm>
        </p:spPr>
        <p:txBody>
          <a:bodyPr/>
          <a:lstStyle/>
          <a:p>
            <a:r>
              <a:rPr lang="en-US" sz="4000" b="1" dirty="0"/>
              <a:t>What We Do (and Do NOT Do)</a:t>
            </a:r>
          </a:p>
        </p:txBody>
      </p:sp>
      <p:sp>
        <p:nvSpPr>
          <p:cNvPr id="3" name="Content Placeholder 2">
            <a:extLst>
              <a:ext uri="{FF2B5EF4-FFF2-40B4-BE49-F238E27FC236}">
                <a16:creationId xmlns:a16="http://schemas.microsoft.com/office/drawing/2014/main" id="{3967CB1F-D09E-4FB6-8BD4-ADF519CF8116}"/>
              </a:ext>
            </a:extLst>
          </p:cNvPr>
          <p:cNvSpPr>
            <a:spLocks noGrp="1"/>
          </p:cNvSpPr>
          <p:nvPr>
            <p:ph sz="half" idx="1"/>
          </p:nvPr>
        </p:nvSpPr>
        <p:spPr>
          <a:xfrm>
            <a:off x="209726" y="2063692"/>
            <a:ext cx="5553512" cy="5672927"/>
          </a:xfrm>
        </p:spPr>
        <p:txBody>
          <a:bodyPr>
            <a:normAutofit fontScale="25000" lnSpcReduction="20000"/>
          </a:bodyPr>
          <a:lstStyle/>
          <a:p>
            <a:pPr marL="0" indent="0">
              <a:buNone/>
            </a:pPr>
            <a:r>
              <a:rPr lang="en-US" sz="7200" b="1" dirty="0"/>
              <a:t>What we do:</a:t>
            </a:r>
            <a:endParaRPr lang="en-US" sz="7200" dirty="0"/>
          </a:p>
          <a:p>
            <a:pPr lvl="1">
              <a:buFont typeface="Wingdings" panose="05000000000000000000" pitchFamily="2" charset="2"/>
              <a:buChar char="§"/>
            </a:pPr>
            <a:r>
              <a:rPr lang="en-US" sz="5600" dirty="0"/>
              <a:t>Offer behavioral health resource and referral assistance to Dane County residents</a:t>
            </a:r>
          </a:p>
          <a:p>
            <a:pPr lvl="1">
              <a:buFont typeface="Wingdings" panose="05000000000000000000" pitchFamily="2" charset="2"/>
              <a:buChar char="§"/>
            </a:pPr>
            <a:r>
              <a:rPr lang="en-US" sz="5600" dirty="0"/>
              <a:t>BHRC staff facilitate referrals and aid in system navigation through collaboration and advocacy</a:t>
            </a:r>
          </a:p>
          <a:p>
            <a:pPr lvl="1">
              <a:buFont typeface="Wingdings" panose="05000000000000000000" pitchFamily="2" charset="2"/>
              <a:buChar char="§"/>
            </a:pPr>
            <a:r>
              <a:rPr lang="en-US" sz="5600" dirty="0"/>
              <a:t>The BHRC honors consumer as expert on their needs </a:t>
            </a:r>
          </a:p>
          <a:p>
            <a:pPr lvl="1">
              <a:buFont typeface="Wingdings" panose="05000000000000000000" pitchFamily="2" charset="2"/>
              <a:buChar char="§"/>
            </a:pPr>
            <a:r>
              <a:rPr lang="en-US" sz="5600" dirty="0"/>
              <a:t>Functions as a prevention service, connecting people to resources </a:t>
            </a:r>
            <a:r>
              <a:rPr lang="en-US" sz="5600" i="1" dirty="0"/>
              <a:t>before</a:t>
            </a:r>
            <a:r>
              <a:rPr lang="en-US" sz="5600" dirty="0"/>
              <a:t> they reach a point of crisis</a:t>
            </a:r>
          </a:p>
          <a:p>
            <a:pPr lvl="1">
              <a:buFont typeface="Wingdings" panose="05000000000000000000" pitchFamily="2" charset="2"/>
              <a:buChar char="§"/>
            </a:pPr>
            <a:r>
              <a:rPr lang="en-US" sz="5600" dirty="0"/>
              <a:t>Connect Dane County residents to short term Peer Support and Recovery Coaching </a:t>
            </a:r>
          </a:p>
          <a:p>
            <a:pPr lvl="1">
              <a:buFont typeface="Wingdings" panose="05000000000000000000" pitchFamily="2" charset="2"/>
              <a:buChar char="§"/>
            </a:pPr>
            <a:r>
              <a:rPr lang="en-US" sz="5600" dirty="0"/>
              <a:t>Offer follow up as long as it takes for the consumer to get connected to the services that meet their needs</a:t>
            </a:r>
          </a:p>
          <a:p>
            <a:pPr lvl="1">
              <a:buFont typeface="Wingdings" panose="05000000000000000000" pitchFamily="2" charset="2"/>
              <a:buChar char="§"/>
            </a:pPr>
            <a:r>
              <a:rPr lang="en-US" sz="5600" dirty="0"/>
              <a:t>Collaborate and consult with concerned others and community based professionals </a:t>
            </a:r>
          </a:p>
          <a:p>
            <a:pPr lvl="1">
              <a:buFont typeface="Wingdings" panose="05000000000000000000" pitchFamily="2" charset="2"/>
              <a:buChar char="§"/>
            </a:pPr>
            <a:r>
              <a:rPr lang="en-US" sz="5600" dirty="0"/>
              <a:t>Bridge systems of care by advocating for warm handoffs between agencies and organizations </a:t>
            </a:r>
          </a:p>
          <a:p>
            <a:pPr lvl="1">
              <a:buFont typeface="Wingdings" panose="05000000000000000000" pitchFamily="2" charset="2"/>
              <a:buChar char="§"/>
            </a:pPr>
            <a:r>
              <a:rPr lang="en-US" sz="5600" dirty="0"/>
              <a:t>Advocate with consumers to receive the services that are clinically indicated and requested by the consumer</a:t>
            </a:r>
          </a:p>
          <a:p>
            <a:endParaRPr lang="en-US" dirty="0"/>
          </a:p>
        </p:txBody>
      </p:sp>
      <p:sp>
        <p:nvSpPr>
          <p:cNvPr id="4" name="Content Placeholder 3">
            <a:extLst>
              <a:ext uri="{FF2B5EF4-FFF2-40B4-BE49-F238E27FC236}">
                <a16:creationId xmlns:a16="http://schemas.microsoft.com/office/drawing/2014/main" id="{E8F4BCE3-187B-4BF2-B5BA-D341356315E3}"/>
              </a:ext>
            </a:extLst>
          </p:cNvPr>
          <p:cNvSpPr>
            <a:spLocks noGrp="1"/>
          </p:cNvSpPr>
          <p:nvPr>
            <p:ph sz="half" idx="2"/>
          </p:nvPr>
        </p:nvSpPr>
        <p:spPr>
          <a:xfrm>
            <a:off x="6086792" y="2289975"/>
            <a:ext cx="5691351" cy="4723075"/>
          </a:xfrm>
        </p:spPr>
        <p:txBody>
          <a:bodyPr>
            <a:normAutofit fontScale="25000" lnSpcReduction="20000"/>
          </a:bodyPr>
          <a:lstStyle/>
          <a:p>
            <a:pPr marL="0" lvl="1" indent="0">
              <a:buNone/>
            </a:pPr>
            <a:r>
              <a:rPr lang="en-US" sz="7200" b="1" dirty="0"/>
              <a:t>What we do NOT do: </a:t>
            </a:r>
          </a:p>
          <a:p>
            <a:pPr lvl="1">
              <a:buFont typeface="Wingdings" panose="05000000000000000000" pitchFamily="2" charset="2"/>
              <a:buChar char="§"/>
            </a:pPr>
            <a:r>
              <a:rPr lang="en-US" sz="5600" dirty="0"/>
              <a:t>The BHRC does not provide direct clinical services such as therapy or psychiatry. </a:t>
            </a:r>
          </a:p>
          <a:p>
            <a:pPr lvl="1">
              <a:buFont typeface="Wingdings" panose="05000000000000000000" pitchFamily="2" charset="2"/>
              <a:buChar char="§"/>
            </a:pPr>
            <a:r>
              <a:rPr lang="en-US" sz="5600" dirty="0"/>
              <a:t>The BHRC does not replaces already existing case management services such as CCS or hospital discharge planning. </a:t>
            </a:r>
          </a:p>
          <a:p>
            <a:pPr lvl="1">
              <a:buFont typeface="Wingdings" panose="05000000000000000000" pitchFamily="2" charset="2"/>
              <a:buChar char="§"/>
            </a:pPr>
            <a:r>
              <a:rPr lang="en-US" sz="5600" dirty="0"/>
              <a:t>The BHRC is not long term case management</a:t>
            </a:r>
          </a:p>
          <a:p>
            <a:pPr lvl="1">
              <a:buFont typeface="Wingdings" panose="05000000000000000000" pitchFamily="2" charset="2"/>
              <a:buChar char="§"/>
            </a:pPr>
            <a:r>
              <a:rPr lang="en-US" sz="5600" dirty="0"/>
              <a:t>Provide detailed resource and referral information outside the scope of mental health and substance use services </a:t>
            </a:r>
            <a:r>
              <a:rPr lang="en-US" sz="5600" i="1" dirty="0"/>
              <a:t>unless</a:t>
            </a:r>
            <a:r>
              <a:rPr lang="en-US" sz="5600" dirty="0"/>
              <a:t> it is an identified barrier to accessing services</a:t>
            </a:r>
          </a:p>
          <a:p>
            <a:pPr lvl="1">
              <a:buFont typeface="Wingdings" panose="05000000000000000000" pitchFamily="2" charset="2"/>
              <a:buChar char="§"/>
            </a:pPr>
            <a:r>
              <a:rPr lang="en-US" sz="5600" dirty="0"/>
              <a:t>The BHRC does not outreach to consumers or persons of concern</a:t>
            </a:r>
          </a:p>
          <a:p>
            <a:pPr lvl="1">
              <a:buFont typeface="Wingdings" panose="05000000000000000000" pitchFamily="2" charset="2"/>
              <a:buChar char="§"/>
            </a:pPr>
            <a:r>
              <a:rPr lang="en-US" sz="5600" dirty="0"/>
              <a:t>The BHRC does not offer intervention services</a:t>
            </a:r>
          </a:p>
          <a:p>
            <a:pPr lvl="1">
              <a:buFont typeface="Wingdings" panose="05000000000000000000" pitchFamily="2" charset="2"/>
              <a:buChar char="§"/>
            </a:pPr>
            <a:r>
              <a:rPr lang="en-US" sz="5600" dirty="0"/>
              <a:t>The BHRC does not provide crisis services and do not replaces services such as JMHC Crisis or the ER we do work closely with both systems and will refer to both. </a:t>
            </a:r>
          </a:p>
          <a:p>
            <a:pPr lvl="1">
              <a:buFont typeface="Wingdings" panose="05000000000000000000" pitchFamily="2" charset="2"/>
              <a:buChar char="§"/>
            </a:pPr>
            <a:r>
              <a:rPr lang="en-US" sz="5600" dirty="0"/>
              <a:t>The BHRC does not serve people outside of Dane County. </a:t>
            </a:r>
          </a:p>
          <a:p>
            <a:endParaRPr lang="en-US" dirty="0"/>
          </a:p>
        </p:txBody>
      </p:sp>
    </p:spTree>
    <p:extLst>
      <p:ext uri="{BB962C8B-B14F-4D97-AF65-F5344CB8AC3E}">
        <p14:creationId xmlns:p14="http://schemas.microsoft.com/office/powerpoint/2010/main" val="261355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AFE560-04AA-42DE-AA98-9EAED5088FA7}"/>
              </a:ext>
            </a:extLst>
          </p:cNvPr>
          <p:cNvSpPr txBox="1"/>
          <p:nvPr/>
        </p:nvSpPr>
        <p:spPr>
          <a:xfrm>
            <a:off x="1305958" y="976554"/>
            <a:ext cx="10202655" cy="2677656"/>
          </a:xfrm>
          <a:prstGeom prst="rect">
            <a:avLst/>
          </a:prstGeom>
          <a:noFill/>
        </p:spPr>
        <p:txBody>
          <a:bodyPr wrap="square">
            <a:spAutoFit/>
          </a:bodyPr>
          <a:lstStyle/>
          <a:p>
            <a:pPr lvl="1" algn="l"/>
            <a:r>
              <a:rPr lang="en-US" sz="2400" b="1" dirty="0"/>
              <a:t>Email:				</a:t>
            </a:r>
            <a:r>
              <a:rPr lang="en-US" sz="2400" b="1" i="0" u="sng" dirty="0">
                <a:solidFill>
                  <a:srgbClr val="944F00"/>
                </a:solidFill>
                <a:effectLst/>
                <a:hlinkClick r:id="rId2"/>
              </a:rPr>
              <a:t>BHRC@danecounty.gov</a:t>
            </a:r>
            <a:r>
              <a:rPr lang="en-US" sz="2400" b="1" i="0" dirty="0">
                <a:solidFill>
                  <a:srgbClr val="333333"/>
                </a:solidFill>
                <a:effectLst/>
              </a:rPr>
              <a:t> </a:t>
            </a:r>
          </a:p>
          <a:p>
            <a:pPr lvl="1" algn="l"/>
            <a:r>
              <a:rPr lang="en-US" sz="2400" b="1" dirty="0"/>
              <a:t>Phone: 			608-267-2244 </a:t>
            </a:r>
          </a:p>
          <a:p>
            <a:pPr lvl="1" algn="l"/>
            <a:r>
              <a:rPr lang="en-US" sz="2400" b="1" dirty="0"/>
              <a:t>Extensions: 		1 - English, 2 – Spanish, 3 - Hmong</a:t>
            </a:r>
          </a:p>
          <a:p>
            <a:pPr lvl="1" algn="l"/>
            <a:r>
              <a:rPr lang="en-US" sz="2400" b="1" dirty="0"/>
              <a:t>Website: 			</a:t>
            </a:r>
            <a:r>
              <a:rPr lang="en-US" sz="2400" b="1" dirty="0">
                <a:solidFill>
                  <a:schemeClr val="accent2">
                    <a:lumMod val="75000"/>
                  </a:schemeClr>
                </a:solidFill>
                <a:hlinkClick r:id="rId3"/>
              </a:rPr>
              <a:t>https://danebhrc.org/</a:t>
            </a:r>
            <a:r>
              <a:rPr lang="en-US" sz="2400" b="1" dirty="0">
                <a:solidFill>
                  <a:schemeClr val="accent2">
                    <a:lumMod val="75000"/>
                  </a:schemeClr>
                </a:solidFill>
              </a:rPr>
              <a:t> </a:t>
            </a:r>
          </a:p>
          <a:p>
            <a:pPr lvl="1" algn="l"/>
            <a:r>
              <a:rPr lang="en-US" sz="2400" b="1" dirty="0"/>
              <a:t>Address: 			2450 Rimrock Road Suite 301	</a:t>
            </a:r>
          </a:p>
          <a:p>
            <a:pPr lvl="1" algn="l"/>
            <a:r>
              <a:rPr lang="en-US" sz="2400" b="1" dirty="0"/>
              <a:t>Hours:				7:45am-4:30pm</a:t>
            </a:r>
          </a:p>
          <a:p>
            <a:pPr lvl="1" algn="l"/>
            <a:r>
              <a:rPr lang="en-US" sz="2400" b="1" dirty="0"/>
              <a:t>					Walk Ins Welcome</a:t>
            </a:r>
          </a:p>
        </p:txBody>
      </p:sp>
      <p:pic>
        <p:nvPicPr>
          <p:cNvPr id="8" name="Picture 7">
            <a:extLst>
              <a:ext uri="{FF2B5EF4-FFF2-40B4-BE49-F238E27FC236}">
                <a16:creationId xmlns:a16="http://schemas.microsoft.com/office/drawing/2014/main" id="{144BB44B-31AD-4C98-A9AC-C1908E1B5A4A}"/>
              </a:ext>
            </a:extLst>
          </p:cNvPr>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4716449" y="4639363"/>
            <a:ext cx="2759102" cy="1478016"/>
          </a:xfrm>
          <a:prstGeom prst="rect">
            <a:avLst/>
          </a:prstGeom>
          <a:noFill/>
          <a:ln>
            <a:noFill/>
          </a:ln>
          <a:effectLst>
            <a:softEdge rad="88900"/>
          </a:effectLst>
        </p:spPr>
      </p:pic>
    </p:spTree>
    <p:extLst>
      <p:ext uri="{BB962C8B-B14F-4D97-AF65-F5344CB8AC3E}">
        <p14:creationId xmlns:p14="http://schemas.microsoft.com/office/powerpoint/2010/main" val="128463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5">
            <a:extLst>
              <a:ext uri="{FF2B5EF4-FFF2-40B4-BE49-F238E27FC236}">
                <a16:creationId xmlns:a16="http://schemas.microsoft.com/office/drawing/2014/main" id="{523AA33E-E49C-46AE-AA8B-2D91B0A8DAD3}"/>
              </a:ext>
            </a:extLst>
          </p:cNvPr>
          <p:cNvSpPr/>
          <p:nvPr/>
        </p:nvSpPr>
        <p:spPr>
          <a:xfrm>
            <a:off x="1594147" y="3770489"/>
            <a:ext cx="3622431" cy="1766026"/>
          </a:xfrm>
          <a:prstGeom prst="wedgeRectCallout">
            <a:avLst/>
          </a:prstGeom>
          <a:solidFill>
            <a:srgbClr val="377298"/>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latin typeface="Arial Narrow" panose="020B0606020202030204" pitchFamily="34" charset="0"/>
                <a:cs typeface="Arial" panose="020B0604020202020204" pitchFamily="34" charset="0"/>
              </a:rPr>
              <a:t>The people [who] work there are incredible. I was in a rough place, but the person I talked to was very supportive and followed up with me to make sure I was on track to getting help– </a:t>
            </a:r>
            <a:r>
              <a:rPr lang="en-US" dirty="0">
                <a:solidFill>
                  <a:schemeClr val="accent4">
                    <a:lumMod val="50000"/>
                  </a:schemeClr>
                </a:solidFill>
                <a:latin typeface="Arial Narrow" panose="020B0606020202030204" pitchFamily="34" charset="0"/>
                <a:cs typeface="Arial" panose="020B0604020202020204" pitchFamily="34" charset="0"/>
              </a:rPr>
              <a:t>Consumer</a:t>
            </a:r>
          </a:p>
        </p:txBody>
      </p:sp>
      <p:sp>
        <p:nvSpPr>
          <p:cNvPr id="13" name="Oval Callout 4">
            <a:extLst>
              <a:ext uri="{FF2B5EF4-FFF2-40B4-BE49-F238E27FC236}">
                <a16:creationId xmlns:a16="http://schemas.microsoft.com/office/drawing/2014/main" id="{2E50DF84-6ADE-4DEE-9929-72DCC4D07063}"/>
              </a:ext>
            </a:extLst>
          </p:cNvPr>
          <p:cNvSpPr/>
          <p:nvPr/>
        </p:nvSpPr>
        <p:spPr>
          <a:xfrm>
            <a:off x="430887" y="1904301"/>
            <a:ext cx="2326521" cy="1649676"/>
          </a:xfrm>
          <a:prstGeom prst="wedgeEllipseCallout">
            <a:avLst/>
          </a:prstGeom>
          <a:solidFill>
            <a:srgbClr val="3A9BB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Narrow" panose="020B0606020202030204" pitchFamily="34" charset="0"/>
                <a:cs typeface="Arial" panose="020B0604020202020204" pitchFamily="34" charset="0"/>
              </a:rPr>
              <a:t>I was feeling overwhelmed and you righted the boat. Thanks. </a:t>
            </a:r>
          </a:p>
          <a:p>
            <a:pPr algn="ctr"/>
            <a:r>
              <a:rPr lang="en-US" sz="1600" dirty="0">
                <a:solidFill>
                  <a:schemeClr val="bg1"/>
                </a:solidFill>
                <a:latin typeface="Arial Narrow" panose="020B0606020202030204" pitchFamily="34" charset="0"/>
                <a:cs typeface="Arial" panose="020B0604020202020204" pitchFamily="34" charset="0"/>
              </a:rPr>
              <a:t>- Consumer</a:t>
            </a:r>
            <a:r>
              <a:rPr lang="en-US" dirty="0">
                <a:solidFill>
                  <a:schemeClr val="tx1"/>
                </a:solidFill>
                <a:latin typeface="Arial Narrow" panose="020B0606020202030204" pitchFamily="34" charset="0"/>
                <a:cs typeface="Arial" panose="020B0604020202020204" pitchFamily="34" charset="0"/>
              </a:rPr>
              <a:t> </a:t>
            </a:r>
          </a:p>
        </p:txBody>
      </p:sp>
      <p:sp>
        <p:nvSpPr>
          <p:cNvPr id="14" name="Rounded Rectangular Callout 12">
            <a:extLst>
              <a:ext uri="{FF2B5EF4-FFF2-40B4-BE49-F238E27FC236}">
                <a16:creationId xmlns:a16="http://schemas.microsoft.com/office/drawing/2014/main" id="{F11379E7-CA5F-4AB0-977C-EE5F013888CF}"/>
              </a:ext>
            </a:extLst>
          </p:cNvPr>
          <p:cNvSpPr/>
          <p:nvPr/>
        </p:nvSpPr>
        <p:spPr>
          <a:xfrm>
            <a:off x="8277634" y="1904301"/>
            <a:ext cx="3091516" cy="2069516"/>
          </a:xfrm>
          <a:prstGeom prst="wedgeRoundRectCallout">
            <a:avLst/>
          </a:prstGeom>
          <a:solidFill>
            <a:srgbClr val="3A9BB2"/>
          </a:solidFill>
          <a:ln>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bg1"/>
                </a:solidFill>
                <a:latin typeface="Arial Narrow" panose="020B0606020202030204" pitchFamily="34" charset="0"/>
                <a:cs typeface="Arial" panose="020B0604020202020204" pitchFamily="34" charset="0"/>
              </a:rPr>
              <a:t>I had a wonderful experience reaching out to BHRC for help. Your staff member was so kind, caring, helpful, empathetic and resourceful. - Consumer</a:t>
            </a:r>
          </a:p>
        </p:txBody>
      </p:sp>
      <p:sp>
        <p:nvSpPr>
          <p:cNvPr id="15" name="Rounded Rectangular Callout 2">
            <a:extLst>
              <a:ext uri="{FF2B5EF4-FFF2-40B4-BE49-F238E27FC236}">
                <a16:creationId xmlns:a16="http://schemas.microsoft.com/office/drawing/2014/main" id="{1BBAB08E-FD51-47F1-8A19-9B87CE675D74}"/>
              </a:ext>
            </a:extLst>
          </p:cNvPr>
          <p:cNvSpPr/>
          <p:nvPr/>
        </p:nvSpPr>
        <p:spPr>
          <a:xfrm>
            <a:off x="6060118" y="3837406"/>
            <a:ext cx="2371321" cy="1276911"/>
          </a:xfrm>
          <a:prstGeom prst="wedgeRoundRectCallout">
            <a:avLst/>
          </a:prstGeom>
          <a:solidFill>
            <a:srgbClr val="2E80A1"/>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effectLst/>
                <a:latin typeface="Arial Narrow" panose="020B0606020202030204" pitchFamily="34" charset="0"/>
                <a:ea typeface="Calibri" panose="020F0502020204030204" pitchFamily="34" charset="0"/>
                <a:cs typeface="Arial" panose="020B0604020202020204" pitchFamily="34" charset="0"/>
              </a:rPr>
              <a:t>You are awesome! Thank you so much for this wealth of information - Consumer</a:t>
            </a:r>
            <a:endParaRPr lang="en-US" sz="1600" dirty="0">
              <a:solidFill>
                <a:schemeClr val="bg1"/>
              </a:solidFill>
              <a:latin typeface="Arial Narrow" panose="020B0606020202030204" pitchFamily="34" charset="0"/>
              <a:cs typeface="Arial" panose="020B0604020202020204" pitchFamily="34" charset="0"/>
            </a:endParaRPr>
          </a:p>
        </p:txBody>
      </p:sp>
      <p:sp>
        <p:nvSpPr>
          <p:cNvPr id="16" name="Rounded Rectangular Callout 8">
            <a:extLst>
              <a:ext uri="{FF2B5EF4-FFF2-40B4-BE49-F238E27FC236}">
                <a16:creationId xmlns:a16="http://schemas.microsoft.com/office/drawing/2014/main" id="{F349924E-5D52-483A-92FB-1A21A04A778D}"/>
              </a:ext>
            </a:extLst>
          </p:cNvPr>
          <p:cNvSpPr/>
          <p:nvPr/>
        </p:nvSpPr>
        <p:spPr>
          <a:xfrm flipH="1">
            <a:off x="2395016" y="277526"/>
            <a:ext cx="2081670" cy="1926973"/>
          </a:xfrm>
          <a:prstGeom prst="wedgeRoundRectCallout">
            <a:avLst/>
          </a:prstGeom>
          <a:solidFill>
            <a:srgbClr val="2E80A1"/>
          </a:solidFill>
          <a:ln w="12700"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[The BHRC] made me feel heard and like I was a priority, not just another name on a list </a:t>
            </a:r>
          </a:p>
          <a:p>
            <a:pPr marL="0" marR="0" algn="ctr">
              <a:lnSpc>
                <a:spcPct val="107000"/>
              </a:lnSpc>
              <a:spcBef>
                <a:spcPts val="0"/>
              </a:spcBef>
              <a:spcAft>
                <a:spcPts val="800"/>
              </a:spcAft>
            </a:pPr>
            <a:r>
              <a:rPr lang="en-US" sz="16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 Consumer</a:t>
            </a:r>
          </a:p>
        </p:txBody>
      </p:sp>
      <p:sp>
        <p:nvSpPr>
          <p:cNvPr id="17" name="Speech Bubble: Oval 16">
            <a:extLst>
              <a:ext uri="{FF2B5EF4-FFF2-40B4-BE49-F238E27FC236}">
                <a16:creationId xmlns:a16="http://schemas.microsoft.com/office/drawing/2014/main" id="{3CE575F3-16CD-4FA0-9F48-96BD9CA0684F}"/>
              </a:ext>
            </a:extLst>
          </p:cNvPr>
          <p:cNvSpPr/>
          <p:nvPr/>
        </p:nvSpPr>
        <p:spPr>
          <a:xfrm>
            <a:off x="7566229" y="763801"/>
            <a:ext cx="2064323" cy="1276911"/>
          </a:xfrm>
          <a:prstGeom prst="wedgeEllipseCallout">
            <a:avLst/>
          </a:prstGeom>
          <a:solidFill>
            <a:srgbClr val="3772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effectLst/>
                <a:latin typeface="Arial Narrow" panose="020B0606020202030204" pitchFamily="34" charset="0"/>
                <a:ea typeface="Calibri" panose="020F0502020204030204" pitchFamily="34" charset="0"/>
                <a:cs typeface="Arial" panose="020B0604020202020204" pitchFamily="34" charset="0"/>
              </a:rPr>
              <a:t>Muchas</a:t>
            </a:r>
            <a:r>
              <a:rPr lang="en-US" sz="1800" dirty="0">
                <a:effectLst/>
                <a:latin typeface="Arial Narrow" panose="020B0606020202030204" pitchFamily="34" charset="0"/>
                <a:ea typeface="Calibri" panose="020F0502020204030204" pitchFamily="34" charset="0"/>
                <a:cs typeface="Arial" panose="020B0604020202020204" pitchFamily="34" charset="0"/>
              </a:rPr>
              <a:t> gracias!</a:t>
            </a:r>
          </a:p>
          <a:p>
            <a:pPr algn="ctr"/>
            <a:r>
              <a:rPr lang="en-US" dirty="0">
                <a:latin typeface="Arial Narrow" panose="020B0606020202030204" pitchFamily="34" charset="0"/>
                <a:ea typeface="Calibri" panose="020F0502020204030204" pitchFamily="34" charset="0"/>
                <a:cs typeface="Arial" panose="020B0604020202020204" pitchFamily="34" charset="0"/>
              </a:rPr>
              <a:t>-Consumer</a:t>
            </a:r>
            <a:r>
              <a:rPr lang="en-US" sz="1800" dirty="0">
                <a:effectLst/>
                <a:latin typeface="Arial Narrow" panose="020B0606020202030204" pitchFamily="34" charset="0"/>
                <a:ea typeface="Calibri" panose="020F0502020204030204" pitchFamily="34" charset="0"/>
                <a:cs typeface="Arial" panose="020B0604020202020204" pitchFamily="34" charset="0"/>
              </a:rPr>
              <a:t> </a:t>
            </a:r>
            <a:endParaRPr lang="en-US" dirty="0">
              <a:latin typeface="Arial Narrow" panose="020B0606020202030204" pitchFamily="34" charset="0"/>
              <a:cs typeface="Arial" panose="020B0604020202020204" pitchFamily="34" charset="0"/>
            </a:endParaRPr>
          </a:p>
        </p:txBody>
      </p:sp>
      <p:sp>
        <p:nvSpPr>
          <p:cNvPr id="18" name="Oval Callout 7">
            <a:extLst>
              <a:ext uri="{FF2B5EF4-FFF2-40B4-BE49-F238E27FC236}">
                <a16:creationId xmlns:a16="http://schemas.microsoft.com/office/drawing/2014/main" id="{B0962F90-4D10-4186-B829-51C01F4DEAC7}"/>
              </a:ext>
            </a:extLst>
          </p:cNvPr>
          <p:cNvSpPr/>
          <p:nvPr/>
        </p:nvSpPr>
        <p:spPr>
          <a:xfrm>
            <a:off x="4404920" y="1123069"/>
            <a:ext cx="3310396" cy="2487293"/>
          </a:xfrm>
          <a:prstGeom prst="wedgeEllipseCallout">
            <a:avLst/>
          </a:prstGeom>
          <a:solidFill>
            <a:srgbClr val="3A9BB2"/>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latin typeface="Arial Narrow" panose="020B0606020202030204" pitchFamily="34" charset="0"/>
                <a:cs typeface="Arial" panose="020B0604020202020204" pitchFamily="34" charset="0"/>
              </a:rPr>
              <a:t>It was a lifesaver to not only get resources but to have a kind sounding person who wants to help on the phone. </a:t>
            </a:r>
          </a:p>
          <a:p>
            <a:r>
              <a:rPr lang="en-US" dirty="0">
                <a:solidFill>
                  <a:schemeClr val="bg1"/>
                </a:solidFill>
                <a:latin typeface="Arial Narrow" panose="020B0606020202030204" pitchFamily="34" charset="0"/>
                <a:cs typeface="Arial" panose="020B0604020202020204" pitchFamily="34" charset="0"/>
              </a:rPr>
              <a:t>– Concerned Other</a:t>
            </a:r>
          </a:p>
        </p:txBody>
      </p:sp>
    </p:spTree>
    <p:extLst>
      <p:ext uri="{BB962C8B-B14F-4D97-AF65-F5344CB8AC3E}">
        <p14:creationId xmlns:p14="http://schemas.microsoft.com/office/powerpoint/2010/main" val="26400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40BACA-C3A7-4546-8B60-358BDF9A6421}"/>
              </a:ext>
            </a:extLst>
          </p:cNvPr>
          <p:cNvSpPr>
            <a:spLocks noGrp="1"/>
          </p:cNvSpPr>
          <p:nvPr>
            <p:ph type="title"/>
          </p:nvPr>
        </p:nvSpPr>
        <p:spPr/>
        <p:txBody>
          <a:bodyPr/>
          <a:lstStyle/>
          <a:p>
            <a:pPr algn="ctr"/>
            <a:r>
              <a:rPr lang="en-US" dirty="0"/>
              <a:t>Questions or Feedback </a:t>
            </a:r>
          </a:p>
        </p:txBody>
      </p:sp>
      <p:sp>
        <p:nvSpPr>
          <p:cNvPr id="11" name="Text Placeholder 10">
            <a:extLst>
              <a:ext uri="{FF2B5EF4-FFF2-40B4-BE49-F238E27FC236}">
                <a16:creationId xmlns:a16="http://schemas.microsoft.com/office/drawing/2014/main" id="{7485C714-286B-4B9A-BD1D-73908EA59FA6}"/>
              </a:ext>
            </a:extLst>
          </p:cNvPr>
          <p:cNvSpPr>
            <a:spLocks noGrp="1"/>
          </p:cNvSpPr>
          <p:nvPr>
            <p:ph type="body" idx="1"/>
          </p:nvPr>
        </p:nvSpPr>
        <p:spPr>
          <a:xfrm>
            <a:off x="2077306" y="5160397"/>
            <a:ext cx="7018987" cy="860292"/>
          </a:xfrm>
        </p:spPr>
        <p:txBody>
          <a:bodyPr/>
          <a:lstStyle/>
          <a:p>
            <a:pPr algn="ctr"/>
            <a:r>
              <a:rPr lang="en-US" dirty="0">
                <a:solidFill>
                  <a:schemeClr val="tx2"/>
                </a:solidFill>
                <a:hlinkClick r:id="rId2">
                  <a:extLst>
                    <a:ext uri="{A12FA001-AC4F-418D-AE19-62706E023703}">
                      <ahyp:hlinkClr xmlns:ahyp="http://schemas.microsoft.com/office/drawing/2018/hyperlinkcolor" val="tx"/>
                    </a:ext>
                  </a:extLst>
                </a:hlinkClick>
              </a:rPr>
              <a:t>Annual Report and Flyers</a:t>
            </a:r>
            <a:endParaRPr lang="en-US" dirty="0">
              <a:solidFill>
                <a:schemeClr val="tx2"/>
              </a:solidFill>
            </a:endParaRPr>
          </a:p>
          <a:p>
            <a:pPr algn="ctr"/>
            <a:endParaRPr lang="en-US" dirty="0"/>
          </a:p>
        </p:txBody>
      </p:sp>
    </p:spTree>
    <p:extLst>
      <p:ext uri="{BB962C8B-B14F-4D97-AF65-F5344CB8AC3E}">
        <p14:creationId xmlns:p14="http://schemas.microsoft.com/office/powerpoint/2010/main" val="15139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D178C0-BF23-4DD5-8961-E86FB787DAB0}"/>
              </a:ext>
            </a:extLst>
          </p:cNvPr>
          <p:cNvSpPr txBox="1"/>
          <p:nvPr/>
        </p:nvSpPr>
        <p:spPr>
          <a:xfrm>
            <a:off x="6504167" y="938254"/>
            <a:ext cx="4878207" cy="4308872"/>
          </a:xfrm>
          <a:prstGeom prst="rect">
            <a:avLst/>
          </a:prstGeom>
          <a:noFill/>
        </p:spPr>
        <p:txBody>
          <a:bodyPr wrap="square">
            <a:spAutoFit/>
          </a:bodyPr>
          <a:lstStyle/>
          <a:p>
            <a:pPr algn="ctr"/>
            <a:endParaRPr lang="en-US" b="0" i="0" dirty="0">
              <a:solidFill>
                <a:srgbClr val="002060"/>
              </a:solidFill>
              <a:effectLst/>
              <a:latin typeface="Arial Narrow" panose="020B0606020202030204" pitchFamily="34" charset="0"/>
            </a:endParaRPr>
          </a:p>
          <a:p>
            <a:pPr algn="ctr"/>
            <a:r>
              <a:rPr lang="en-US" b="0" i="0" dirty="0">
                <a:solidFill>
                  <a:srgbClr val="377298"/>
                </a:solidFill>
                <a:effectLst/>
              </a:rPr>
              <a:t>The Behavioral Health Resource Center (BHRC) is a non-crisis, voluntary person and family centered service designed to help all Dane County residents access mental health and substance use service, regardless of insurance status, financial status, age, identity, ability or legal status. </a:t>
            </a:r>
          </a:p>
          <a:p>
            <a:pPr algn="ctr"/>
            <a:endParaRPr lang="en-US" dirty="0">
              <a:solidFill>
                <a:srgbClr val="377298"/>
              </a:solidFill>
            </a:endParaRPr>
          </a:p>
          <a:p>
            <a:pPr algn="ctr"/>
            <a:r>
              <a:rPr lang="en-US" b="0" i="0" dirty="0">
                <a:solidFill>
                  <a:srgbClr val="377298"/>
                </a:solidFill>
                <a:effectLst/>
              </a:rPr>
              <a:t>BHRC services are consumer led and consumer driven, meaning that we consider the person as the expert on their needs.</a:t>
            </a:r>
          </a:p>
          <a:p>
            <a:pPr algn="ctr"/>
            <a:endParaRPr lang="en-US" sz="2000" b="1" dirty="0">
              <a:solidFill>
                <a:srgbClr val="002060"/>
              </a:solidFill>
              <a:latin typeface="Arial Narrow" panose="020B0606020202030204" pitchFamily="34" charset="0"/>
            </a:endParaRPr>
          </a:p>
          <a:p>
            <a:pPr algn="ctr"/>
            <a:endParaRPr lang="en-US" sz="2000" b="0" i="0" dirty="0">
              <a:solidFill>
                <a:schemeClr val="accent6">
                  <a:lumMod val="50000"/>
                </a:schemeClr>
              </a:solidFill>
              <a:effectLst/>
              <a:latin typeface="Arial Narrow" panose="020B0606020202030204" pitchFamily="34" charset="0"/>
            </a:endParaRPr>
          </a:p>
        </p:txBody>
      </p:sp>
      <p:pic>
        <p:nvPicPr>
          <p:cNvPr id="10" name="Picture 9">
            <a:extLst>
              <a:ext uri="{FF2B5EF4-FFF2-40B4-BE49-F238E27FC236}">
                <a16:creationId xmlns:a16="http://schemas.microsoft.com/office/drawing/2014/main" id="{C8BAC62C-75B6-4EB0-9339-693550AD1FFC}"/>
              </a:ext>
            </a:extLst>
          </p:cNvPr>
          <p:cNvPicPr/>
          <p:nvPr/>
        </p:nvPicPr>
        <p:blipFill>
          <a:blip r:embed="rId2" cstate="print">
            <a:alphaModFix/>
            <a:extLst>
              <a:ext uri="{28A0092B-C50C-407E-A947-70E740481C1C}">
                <a14:useLocalDpi xmlns:a14="http://schemas.microsoft.com/office/drawing/2010/main" val="0"/>
              </a:ext>
            </a:extLst>
          </a:blip>
          <a:srcRect/>
          <a:stretch>
            <a:fillRect/>
          </a:stretch>
        </p:blipFill>
        <p:spPr bwMode="auto">
          <a:xfrm>
            <a:off x="1686049" y="1751238"/>
            <a:ext cx="3791546" cy="2063619"/>
          </a:xfrm>
          <a:prstGeom prst="rect">
            <a:avLst/>
          </a:prstGeom>
          <a:noFill/>
          <a:ln>
            <a:noFill/>
          </a:ln>
          <a:effectLst>
            <a:softEdge rad="88900"/>
          </a:effectLst>
        </p:spPr>
      </p:pic>
      <p:sp>
        <p:nvSpPr>
          <p:cNvPr id="2" name="TextBox 1">
            <a:extLst>
              <a:ext uri="{FF2B5EF4-FFF2-40B4-BE49-F238E27FC236}">
                <a16:creationId xmlns:a16="http://schemas.microsoft.com/office/drawing/2014/main" id="{8A493E99-70B9-46BE-BAA8-08B9369A60BF}"/>
              </a:ext>
            </a:extLst>
          </p:cNvPr>
          <p:cNvSpPr txBox="1"/>
          <p:nvPr/>
        </p:nvSpPr>
        <p:spPr>
          <a:xfrm>
            <a:off x="6685213" y="4570017"/>
            <a:ext cx="5204012" cy="1908215"/>
          </a:xfrm>
          <a:prstGeom prst="rect">
            <a:avLst/>
          </a:prstGeom>
          <a:noFill/>
        </p:spPr>
        <p:txBody>
          <a:bodyPr wrap="square" rtlCol="0">
            <a:spAutoFit/>
          </a:bodyPr>
          <a:lstStyle/>
          <a:p>
            <a:pPr algn="ctr">
              <a:spcAft>
                <a:spcPts val="600"/>
              </a:spcAft>
            </a:pPr>
            <a:endParaRPr lang="en-US" sz="2000" b="1" dirty="0">
              <a:solidFill>
                <a:srgbClr val="2E80A1"/>
              </a:solidFill>
            </a:endParaRPr>
          </a:p>
          <a:p>
            <a:pPr algn="ctr">
              <a:spcAft>
                <a:spcPts val="600"/>
              </a:spcAft>
            </a:pPr>
            <a:r>
              <a:rPr lang="en-US" sz="2000" b="1" dirty="0">
                <a:solidFill>
                  <a:srgbClr val="377298"/>
                </a:solidFill>
              </a:rPr>
              <a:t>Phone: </a:t>
            </a:r>
            <a:r>
              <a:rPr lang="en-US" sz="2000" i="0" dirty="0">
                <a:solidFill>
                  <a:srgbClr val="377298"/>
                </a:solidFill>
                <a:effectLst/>
              </a:rPr>
              <a:t>(608) 267-2244</a:t>
            </a:r>
          </a:p>
          <a:p>
            <a:pPr algn="ctr">
              <a:spcAft>
                <a:spcPts val="600"/>
              </a:spcAft>
            </a:pPr>
            <a:r>
              <a:rPr lang="en-US" sz="2000" b="1" dirty="0">
                <a:solidFill>
                  <a:srgbClr val="377298"/>
                </a:solidFill>
              </a:rPr>
              <a:t>Ex: </a:t>
            </a:r>
            <a:r>
              <a:rPr lang="en-US" sz="2000" b="1" i="0" dirty="0">
                <a:solidFill>
                  <a:srgbClr val="377298"/>
                </a:solidFill>
                <a:effectLst/>
              </a:rPr>
              <a:t>1 English, 2 Spanish, 3 Hmong</a:t>
            </a:r>
          </a:p>
          <a:p>
            <a:pPr algn="ctr">
              <a:spcAft>
                <a:spcPts val="600"/>
              </a:spcAft>
            </a:pPr>
            <a:r>
              <a:rPr lang="en-US" sz="2000" b="0" i="0" u="sng" dirty="0">
                <a:solidFill>
                  <a:srgbClr val="377298"/>
                </a:solidFill>
                <a:effectLst/>
                <a:hlinkClick r:id="rId3">
                  <a:extLst>
                    <a:ext uri="{A12FA001-AC4F-418D-AE19-62706E023703}">
                      <ahyp:hlinkClr xmlns:ahyp="http://schemas.microsoft.com/office/drawing/2018/hyperlinkcolor" val="tx"/>
                    </a:ext>
                  </a:extLst>
                </a:hlinkClick>
              </a:rPr>
              <a:t>BHRC@danecounty.gov</a:t>
            </a:r>
            <a:endParaRPr lang="en-US" sz="2000" b="0" i="0" dirty="0">
              <a:solidFill>
                <a:srgbClr val="377298"/>
              </a:solidFill>
              <a:effectLst/>
            </a:endParaRPr>
          </a:p>
          <a:p>
            <a:endParaRPr lang="en-US" dirty="0"/>
          </a:p>
        </p:txBody>
      </p:sp>
    </p:spTree>
    <p:extLst>
      <p:ext uri="{BB962C8B-B14F-4D97-AF65-F5344CB8AC3E}">
        <p14:creationId xmlns:p14="http://schemas.microsoft.com/office/powerpoint/2010/main" val="71385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E6BA-1E48-4AD5-B210-00A73B4B4932}"/>
              </a:ext>
            </a:extLst>
          </p:cNvPr>
          <p:cNvSpPr>
            <a:spLocks noGrp="1"/>
          </p:cNvSpPr>
          <p:nvPr>
            <p:ph type="title"/>
          </p:nvPr>
        </p:nvSpPr>
        <p:spPr>
          <a:xfrm>
            <a:off x="711835" y="2671482"/>
            <a:ext cx="3820458" cy="757518"/>
          </a:xfrm>
        </p:spPr>
        <p:txBody>
          <a:bodyPr/>
          <a:lstStyle/>
          <a:p>
            <a:r>
              <a:rPr lang="en-US" sz="4800" b="1" dirty="0"/>
              <a:t>Collaborate</a:t>
            </a:r>
            <a:r>
              <a:rPr lang="en-US" sz="4000" b="1" dirty="0"/>
              <a:t> </a:t>
            </a:r>
          </a:p>
        </p:txBody>
      </p:sp>
      <p:sp>
        <p:nvSpPr>
          <p:cNvPr id="4" name="Content Placeholder 3">
            <a:extLst>
              <a:ext uri="{FF2B5EF4-FFF2-40B4-BE49-F238E27FC236}">
                <a16:creationId xmlns:a16="http://schemas.microsoft.com/office/drawing/2014/main" id="{9E7ABFCF-D53B-4A26-A047-361AA8456F12}"/>
              </a:ext>
            </a:extLst>
          </p:cNvPr>
          <p:cNvSpPr>
            <a:spLocks noGrp="1"/>
          </p:cNvSpPr>
          <p:nvPr>
            <p:ph idx="1"/>
          </p:nvPr>
        </p:nvSpPr>
        <p:spPr>
          <a:xfrm>
            <a:off x="5105285" y="1065474"/>
            <a:ext cx="6136456" cy="5383034"/>
          </a:xfrm>
          <a:noFill/>
        </p:spPr>
        <p:txBody>
          <a:bodyPr>
            <a:normAutofit fontScale="70000" lnSpcReduction="20000"/>
          </a:bodyPr>
          <a:lstStyle/>
          <a:p>
            <a:pPr marL="0" indent="0" algn="ctr">
              <a:lnSpc>
                <a:spcPct val="100000"/>
              </a:lnSpc>
              <a:spcAft>
                <a:spcPts val="600"/>
              </a:spcAft>
              <a:buClr>
                <a:schemeClr val="tx2"/>
              </a:buClr>
              <a:buNone/>
            </a:pPr>
            <a:r>
              <a:rPr lang="en-US" sz="2800" b="1" dirty="0">
                <a:ln w="0"/>
                <a:solidFill>
                  <a:srgbClr val="377298"/>
                </a:solidFill>
              </a:rPr>
              <a:t>BHRC staff collaborate with people and partners to ensure Dane County residents are able to access the services that they need</a:t>
            </a:r>
          </a:p>
          <a:p>
            <a:pPr lvl="1" indent="-342900">
              <a:spcAft>
                <a:spcPts val="600"/>
              </a:spcAft>
              <a:buClr>
                <a:schemeClr val="tx2"/>
              </a:buClr>
              <a:buFont typeface="Wingdings" panose="05000000000000000000" pitchFamily="2" charset="2"/>
              <a:buChar char="§"/>
            </a:pPr>
            <a:r>
              <a:rPr lang="en-US" sz="2400" dirty="0">
                <a:ln w="0"/>
                <a:solidFill>
                  <a:srgbClr val="377298"/>
                </a:solidFill>
              </a:rPr>
              <a:t>Collaboration with county and community partners is integral to the BHRC mission. </a:t>
            </a:r>
          </a:p>
          <a:p>
            <a:pPr lvl="1" indent="-342900">
              <a:spcAft>
                <a:spcPts val="600"/>
              </a:spcAft>
              <a:buClr>
                <a:schemeClr val="tx2"/>
              </a:buClr>
              <a:buFont typeface="Wingdings" panose="05000000000000000000" pitchFamily="2" charset="2"/>
              <a:buChar char="§"/>
            </a:pPr>
            <a:r>
              <a:rPr lang="en-US" sz="2400" dirty="0">
                <a:ln w="0"/>
                <a:solidFill>
                  <a:srgbClr val="377298"/>
                </a:solidFill>
              </a:rPr>
              <a:t>BHRC staff collaborate with systems and entities to ensure consumers have access to the services they need and are asking for. </a:t>
            </a:r>
          </a:p>
          <a:p>
            <a:pPr lvl="1" indent="-342900">
              <a:buClr>
                <a:schemeClr val="tx2"/>
              </a:buClr>
              <a:buFont typeface="Wingdings" panose="05000000000000000000" pitchFamily="2" charset="2"/>
              <a:buChar char="§"/>
            </a:pPr>
            <a:r>
              <a:rPr lang="en-US" sz="2400" dirty="0">
                <a:ln w="0"/>
                <a:solidFill>
                  <a:srgbClr val="377298"/>
                </a:solidFill>
              </a:rPr>
              <a:t>Staff collaborate with community organizations and agencies at community events such as resource fairs, events, and celebrations </a:t>
            </a:r>
          </a:p>
          <a:p>
            <a:pPr lvl="1" indent="-342900">
              <a:buClr>
                <a:schemeClr val="tx2"/>
              </a:buClr>
              <a:buFont typeface="Wingdings" panose="05000000000000000000" pitchFamily="2" charset="2"/>
              <a:buChar char="§"/>
            </a:pPr>
            <a:r>
              <a:rPr lang="en-US" sz="2400" dirty="0">
                <a:ln w="0"/>
                <a:solidFill>
                  <a:srgbClr val="377298"/>
                </a:solidFill>
              </a:rPr>
              <a:t>Build relationships with County and Community partners across the service array including housing services, family support services, harm reduction and prevention, and public health</a:t>
            </a:r>
          </a:p>
          <a:p>
            <a:pPr lvl="1" indent="-342900">
              <a:buClr>
                <a:schemeClr val="tx2"/>
              </a:buClr>
              <a:buFont typeface="Wingdings" panose="05000000000000000000" pitchFamily="2" charset="2"/>
              <a:buChar char="§"/>
            </a:pPr>
            <a:r>
              <a:rPr lang="en-US" sz="2400" dirty="0">
                <a:ln w="0"/>
                <a:solidFill>
                  <a:srgbClr val="377298"/>
                </a:solidFill>
              </a:rPr>
              <a:t>Advocate for warm handoffs between systems</a:t>
            </a:r>
          </a:p>
        </p:txBody>
      </p:sp>
      <p:sp>
        <p:nvSpPr>
          <p:cNvPr id="3" name="Text Placeholder 2">
            <a:extLst>
              <a:ext uri="{FF2B5EF4-FFF2-40B4-BE49-F238E27FC236}">
                <a16:creationId xmlns:a16="http://schemas.microsoft.com/office/drawing/2014/main" id="{39E4503D-F2B0-4564-9C80-2BFF1A85D605}"/>
              </a:ext>
            </a:extLst>
          </p:cNvPr>
          <p:cNvSpPr>
            <a:spLocks noGrp="1"/>
          </p:cNvSpPr>
          <p:nvPr>
            <p:ph type="body" sz="half" idx="2"/>
          </p:nvPr>
        </p:nvSpPr>
        <p:spPr>
          <a:xfrm>
            <a:off x="836903" y="2808136"/>
            <a:ext cx="2793158" cy="3129279"/>
          </a:xfrm>
        </p:spPr>
        <p:txBody>
          <a:bodyPr>
            <a:normAutofit/>
          </a:bodyPr>
          <a:lstStyle/>
          <a:p>
            <a:pPr>
              <a:lnSpc>
                <a:spcPct val="100000"/>
              </a:lnSpc>
              <a:spcAft>
                <a:spcPts val="600"/>
              </a:spcAft>
            </a:pPr>
            <a:r>
              <a:rPr lang="en-US" sz="2000" dirty="0">
                <a:solidFill>
                  <a:schemeClr val="accent6">
                    <a:lumMod val="75000"/>
                  </a:schemeClr>
                </a:solidFill>
                <a:latin typeface="Arial Narrow" panose="020B0606020202030204" pitchFamily="34" charset="0"/>
              </a:rPr>
              <a:t>.</a:t>
            </a:r>
          </a:p>
        </p:txBody>
      </p:sp>
      <p:cxnSp>
        <p:nvCxnSpPr>
          <p:cNvPr id="6" name="Straight Connector 5">
            <a:extLst>
              <a:ext uri="{FF2B5EF4-FFF2-40B4-BE49-F238E27FC236}">
                <a16:creationId xmlns:a16="http://schemas.microsoft.com/office/drawing/2014/main" id="{67551180-032F-4B17-BEE7-857872BB24CC}"/>
              </a:ext>
            </a:extLst>
          </p:cNvPr>
          <p:cNvCxnSpPr>
            <a:cxnSpLocks/>
          </p:cNvCxnSpPr>
          <p:nvPr/>
        </p:nvCxnSpPr>
        <p:spPr>
          <a:xfrm flipV="1">
            <a:off x="900411" y="3429000"/>
            <a:ext cx="3443306" cy="18709"/>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50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E6BA-1E48-4AD5-B210-00A73B4B4932}"/>
              </a:ext>
            </a:extLst>
          </p:cNvPr>
          <p:cNvSpPr>
            <a:spLocks noGrp="1"/>
          </p:cNvSpPr>
          <p:nvPr>
            <p:ph type="title"/>
          </p:nvPr>
        </p:nvSpPr>
        <p:spPr>
          <a:xfrm>
            <a:off x="711835" y="2671482"/>
            <a:ext cx="3820458" cy="757518"/>
          </a:xfrm>
        </p:spPr>
        <p:txBody>
          <a:bodyPr/>
          <a:lstStyle/>
          <a:p>
            <a:r>
              <a:rPr lang="en-US" sz="4800" b="1" dirty="0"/>
              <a:t>Advocate</a:t>
            </a:r>
            <a:r>
              <a:rPr lang="en-US" sz="4000" b="1" dirty="0"/>
              <a:t> </a:t>
            </a:r>
          </a:p>
        </p:txBody>
      </p:sp>
      <p:sp>
        <p:nvSpPr>
          <p:cNvPr id="4" name="Content Placeholder 3">
            <a:extLst>
              <a:ext uri="{FF2B5EF4-FFF2-40B4-BE49-F238E27FC236}">
                <a16:creationId xmlns:a16="http://schemas.microsoft.com/office/drawing/2014/main" id="{9E7ABFCF-D53B-4A26-A047-361AA8456F12}"/>
              </a:ext>
            </a:extLst>
          </p:cNvPr>
          <p:cNvSpPr>
            <a:spLocks noGrp="1"/>
          </p:cNvSpPr>
          <p:nvPr>
            <p:ph idx="1"/>
          </p:nvPr>
        </p:nvSpPr>
        <p:spPr>
          <a:xfrm>
            <a:off x="5218641" y="863768"/>
            <a:ext cx="6136456" cy="5383034"/>
          </a:xfrm>
          <a:noFill/>
        </p:spPr>
        <p:txBody>
          <a:bodyPr>
            <a:normAutofit/>
          </a:bodyPr>
          <a:lstStyle/>
          <a:p>
            <a:pPr marL="0" indent="0" algn="ctr">
              <a:buNone/>
            </a:pPr>
            <a:endParaRPr lang="en-US" sz="2400" dirty="0">
              <a:latin typeface="Arial Narrow" panose="020B0606020202030204" pitchFamily="34" charset="0"/>
            </a:endParaRPr>
          </a:p>
          <a:p>
            <a:pPr marL="0" indent="0" algn="ctr">
              <a:spcBef>
                <a:spcPts val="0"/>
              </a:spcBef>
              <a:spcAft>
                <a:spcPts val="2400"/>
              </a:spcAft>
              <a:buNone/>
            </a:pPr>
            <a:r>
              <a:rPr lang="en-US" sz="2500" b="1" dirty="0">
                <a:solidFill>
                  <a:schemeClr val="tx2"/>
                </a:solidFill>
              </a:rPr>
              <a:t>The BHRC aims to bridge the gap between consumers seeking services and a complicated behavioral health care system. </a:t>
            </a:r>
          </a:p>
          <a:p>
            <a:pPr>
              <a:spcBef>
                <a:spcPts val="0"/>
              </a:spcBef>
              <a:spcAft>
                <a:spcPts val="2400"/>
              </a:spcAft>
              <a:buFont typeface="Wingdings" panose="05000000000000000000" pitchFamily="2" charset="2"/>
              <a:buChar char="§"/>
            </a:pPr>
            <a:r>
              <a:rPr lang="en-US" sz="2000" dirty="0">
                <a:solidFill>
                  <a:srgbClr val="377298"/>
                </a:solidFill>
              </a:rPr>
              <a:t>BHRC staff advocate on a micro and macro level to ensure equitable access to services</a:t>
            </a:r>
          </a:p>
          <a:p>
            <a:pPr>
              <a:spcBef>
                <a:spcPts val="0"/>
              </a:spcBef>
              <a:spcAft>
                <a:spcPts val="2400"/>
              </a:spcAft>
              <a:buFont typeface="Wingdings" panose="05000000000000000000" pitchFamily="2" charset="2"/>
              <a:buChar char="§"/>
            </a:pPr>
            <a:r>
              <a:rPr lang="en-US" sz="2000" dirty="0">
                <a:solidFill>
                  <a:schemeClr val="tx2"/>
                </a:solidFill>
              </a:rPr>
              <a:t>The BHRC prioritizes consumer voice and choice in their access to services and resources. </a:t>
            </a:r>
          </a:p>
          <a:p>
            <a:pPr>
              <a:spcBef>
                <a:spcPts val="0"/>
              </a:spcBef>
              <a:spcAft>
                <a:spcPts val="1200"/>
              </a:spcAft>
              <a:buFont typeface="Wingdings" panose="05000000000000000000" pitchFamily="2" charset="2"/>
              <a:buChar char="§"/>
            </a:pPr>
            <a:r>
              <a:rPr lang="en-US" sz="2000" dirty="0">
                <a:solidFill>
                  <a:srgbClr val="377298"/>
                </a:solidFill>
              </a:rPr>
              <a:t>The BHRC empowers consumers to choose services that are the right fit for their needs and goals.</a:t>
            </a:r>
          </a:p>
        </p:txBody>
      </p:sp>
      <p:sp>
        <p:nvSpPr>
          <p:cNvPr id="3" name="Text Placeholder 2">
            <a:extLst>
              <a:ext uri="{FF2B5EF4-FFF2-40B4-BE49-F238E27FC236}">
                <a16:creationId xmlns:a16="http://schemas.microsoft.com/office/drawing/2014/main" id="{39E4503D-F2B0-4564-9C80-2BFF1A85D605}"/>
              </a:ext>
            </a:extLst>
          </p:cNvPr>
          <p:cNvSpPr>
            <a:spLocks noGrp="1"/>
          </p:cNvSpPr>
          <p:nvPr>
            <p:ph type="body" sz="half" idx="2"/>
          </p:nvPr>
        </p:nvSpPr>
        <p:spPr>
          <a:xfrm>
            <a:off x="836903" y="2808136"/>
            <a:ext cx="2793158" cy="3129279"/>
          </a:xfrm>
        </p:spPr>
        <p:txBody>
          <a:bodyPr>
            <a:normAutofit/>
          </a:bodyPr>
          <a:lstStyle/>
          <a:p>
            <a:pPr>
              <a:lnSpc>
                <a:spcPct val="100000"/>
              </a:lnSpc>
              <a:spcAft>
                <a:spcPts val="600"/>
              </a:spcAft>
            </a:pPr>
            <a:r>
              <a:rPr lang="en-US" sz="2000" dirty="0">
                <a:solidFill>
                  <a:schemeClr val="accent6">
                    <a:lumMod val="75000"/>
                  </a:schemeClr>
                </a:solidFill>
                <a:latin typeface="Arial Narrow" panose="020B0606020202030204" pitchFamily="34" charset="0"/>
              </a:rPr>
              <a:t>.</a:t>
            </a:r>
          </a:p>
        </p:txBody>
      </p:sp>
      <p:cxnSp>
        <p:nvCxnSpPr>
          <p:cNvPr id="6" name="Straight Connector 5">
            <a:extLst>
              <a:ext uri="{FF2B5EF4-FFF2-40B4-BE49-F238E27FC236}">
                <a16:creationId xmlns:a16="http://schemas.microsoft.com/office/drawing/2014/main" id="{67551180-032F-4B17-BEE7-857872BB24CC}"/>
              </a:ext>
            </a:extLst>
          </p:cNvPr>
          <p:cNvCxnSpPr>
            <a:cxnSpLocks/>
          </p:cNvCxnSpPr>
          <p:nvPr/>
        </p:nvCxnSpPr>
        <p:spPr>
          <a:xfrm flipV="1">
            <a:off x="900411" y="3447709"/>
            <a:ext cx="2729650" cy="1"/>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E6BA-1E48-4AD5-B210-00A73B4B4932}"/>
              </a:ext>
            </a:extLst>
          </p:cNvPr>
          <p:cNvSpPr>
            <a:spLocks noGrp="1"/>
          </p:cNvSpPr>
          <p:nvPr>
            <p:ph type="title"/>
          </p:nvPr>
        </p:nvSpPr>
        <p:spPr>
          <a:xfrm>
            <a:off x="711835" y="2671482"/>
            <a:ext cx="3820458" cy="757518"/>
          </a:xfrm>
        </p:spPr>
        <p:txBody>
          <a:bodyPr/>
          <a:lstStyle/>
          <a:p>
            <a:r>
              <a:rPr lang="en-US" sz="4800" b="1" dirty="0"/>
              <a:t>Connect</a:t>
            </a:r>
            <a:r>
              <a:rPr lang="en-US" sz="4000" b="1" dirty="0"/>
              <a:t> </a:t>
            </a:r>
          </a:p>
        </p:txBody>
      </p:sp>
      <p:sp>
        <p:nvSpPr>
          <p:cNvPr id="4" name="Content Placeholder 3">
            <a:extLst>
              <a:ext uri="{FF2B5EF4-FFF2-40B4-BE49-F238E27FC236}">
                <a16:creationId xmlns:a16="http://schemas.microsoft.com/office/drawing/2014/main" id="{9E7ABFCF-D53B-4A26-A047-361AA8456F12}"/>
              </a:ext>
            </a:extLst>
          </p:cNvPr>
          <p:cNvSpPr>
            <a:spLocks noGrp="1"/>
          </p:cNvSpPr>
          <p:nvPr>
            <p:ph idx="1"/>
          </p:nvPr>
        </p:nvSpPr>
        <p:spPr>
          <a:xfrm>
            <a:off x="5096435" y="874058"/>
            <a:ext cx="6258662" cy="5372743"/>
          </a:xfrm>
          <a:noFill/>
        </p:spPr>
        <p:txBody>
          <a:bodyPr>
            <a:normAutofit fontScale="92500" lnSpcReduction="20000"/>
          </a:bodyPr>
          <a:lstStyle/>
          <a:p>
            <a:pPr marL="0" indent="0" algn="ctr">
              <a:buNone/>
            </a:pPr>
            <a:endParaRPr lang="en-US" sz="2400" dirty="0">
              <a:solidFill>
                <a:srgbClr val="377298"/>
              </a:solidFill>
            </a:endParaRPr>
          </a:p>
          <a:p>
            <a:pPr marL="0" indent="0" algn="ctr">
              <a:spcBef>
                <a:spcPts val="0"/>
              </a:spcBef>
              <a:spcAft>
                <a:spcPts val="1200"/>
              </a:spcAft>
              <a:buNone/>
            </a:pPr>
            <a:r>
              <a:rPr lang="en-US" sz="2400" b="1" dirty="0">
                <a:solidFill>
                  <a:srgbClr val="377298"/>
                </a:solidFill>
              </a:rPr>
              <a:t>The BHRC Connects People to Behavioral Health Services</a:t>
            </a:r>
          </a:p>
          <a:p>
            <a:pPr lvl="1">
              <a:spcAft>
                <a:spcPts val="1200"/>
              </a:spcAft>
              <a:buFont typeface="Wingdings" panose="05000000000000000000" pitchFamily="2" charset="2"/>
              <a:buChar char="§"/>
            </a:pPr>
            <a:r>
              <a:rPr lang="en-US" sz="2000" dirty="0">
                <a:solidFill>
                  <a:srgbClr val="377298"/>
                </a:solidFill>
              </a:rPr>
              <a:t>Outpatient mental health and substance use services</a:t>
            </a:r>
          </a:p>
          <a:p>
            <a:pPr lvl="1">
              <a:spcAft>
                <a:spcPts val="1200"/>
              </a:spcAft>
              <a:buFont typeface="Wingdings" panose="05000000000000000000" pitchFamily="2" charset="2"/>
              <a:buChar char="§"/>
            </a:pPr>
            <a:r>
              <a:rPr lang="en-US" sz="2000" dirty="0">
                <a:solidFill>
                  <a:srgbClr val="377298"/>
                </a:solidFill>
              </a:rPr>
              <a:t>Peer Services and Recovery Coaching</a:t>
            </a:r>
          </a:p>
          <a:p>
            <a:pPr lvl="1">
              <a:spcAft>
                <a:spcPts val="1200"/>
              </a:spcAft>
              <a:buFont typeface="Wingdings" panose="05000000000000000000" pitchFamily="2" charset="2"/>
              <a:buChar char="§"/>
            </a:pPr>
            <a:r>
              <a:rPr lang="en-US" sz="2000" dirty="0">
                <a:solidFill>
                  <a:srgbClr val="377298"/>
                </a:solidFill>
              </a:rPr>
              <a:t>Group Services</a:t>
            </a:r>
          </a:p>
          <a:p>
            <a:pPr lvl="1">
              <a:spcAft>
                <a:spcPts val="1200"/>
              </a:spcAft>
              <a:buFont typeface="Wingdings" panose="05000000000000000000" pitchFamily="2" charset="2"/>
              <a:buChar char="§"/>
            </a:pPr>
            <a:r>
              <a:rPr lang="en-US" sz="2000" dirty="0">
                <a:solidFill>
                  <a:srgbClr val="377298"/>
                </a:solidFill>
              </a:rPr>
              <a:t>Inpatient, residential, and intensive outpatient services </a:t>
            </a:r>
          </a:p>
          <a:p>
            <a:pPr lvl="1">
              <a:spcAft>
                <a:spcPts val="1200"/>
              </a:spcAft>
              <a:buFont typeface="Wingdings" panose="05000000000000000000" pitchFamily="2" charset="2"/>
              <a:buChar char="§"/>
            </a:pPr>
            <a:r>
              <a:rPr lang="en-US" sz="2000" dirty="0">
                <a:solidFill>
                  <a:srgbClr val="377298"/>
                </a:solidFill>
              </a:rPr>
              <a:t>Non-traditional services to combat loneliness and isolation</a:t>
            </a:r>
          </a:p>
          <a:p>
            <a:pPr lvl="1">
              <a:spcAft>
                <a:spcPts val="1200"/>
              </a:spcAft>
              <a:buFont typeface="Wingdings" panose="05000000000000000000" pitchFamily="2" charset="2"/>
              <a:buChar char="§"/>
            </a:pPr>
            <a:r>
              <a:rPr lang="en-US" sz="2000" dirty="0">
                <a:solidFill>
                  <a:srgbClr val="377298"/>
                </a:solidFill>
              </a:rPr>
              <a:t>The BHRC prioritizes outreach to traditionally underserved and underrepresented groups in Dane County</a:t>
            </a:r>
          </a:p>
        </p:txBody>
      </p:sp>
      <p:sp>
        <p:nvSpPr>
          <p:cNvPr id="3" name="Text Placeholder 2">
            <a:extLst>
              <a:ext uri="{FF2B5EF4-FFF2-40B4-BE49-F238E27FC236}">
                <a16:creationId xmlns:a16="http://schemas.microsoft.com/office/drawing/2014/main" id="{39E4503D-F2B0-4564-9C80-2BFF1A85D605}"/>
              </a:ext>
            </a:extLst>
          </p:cNvPr>
          <p:cNvSpPr>
            <a:spLocks noGrp="1"/>
          </p:cNvSpPr>
          <p:nvPr>
            <p:ph type="body" sz="half" idx="2"/>
          </p:nvPr>
        </p:nvSpPr>
        <p:spPr>
          <a:xfrm>
            <a:off x="836903" y="2808136"/>
            <a:ext cx="2793158" cy="3129279"/>
          </a:xfrm>
        </p:spPr>
        <p:txBody>
          <a:bodyPr>
            <a:normAutofit/>
          </a:bodyPr>
          <a:lstStyle/>
          <a:p>
            <a:pPr>
              <a:lnSpc>
                <a:spcPct val="100000"/>
              </a:lnSpc>
              <a:spcAft>
                <a:spcPts val="600"/>
              </a:spcAft>
            </a:pPr>
            <a:r>
              <a:rPr lang="en-US" sz="2000" dirty="0">
                <a:solidFill>
                  <a:schemeClr val="accent6">
                    <a:lumMod val="75000"/>
                  </a:schemeClr>
                </a:solidFill>
                <a:latin typeface="Arial Narrow" panose="020B0606020202030204" pitchFamily="34" charset="0"/>
              </a:rPr>
              <a:t>.</a:t>
            </a:r>
          </a:p>
        </p:txBody>
      </p:sp>
      <p:cxnSp>
        <p:nvCxnSpPr>
          <p:cNvPr id="6" name="Straight Connector 5">
            <a:extLst>
              <a:ext uri="{FF2B5EF4-FFF2-40B4-BE49-F238E27FC236}">
                <a16:creationId xmlns:a16="http://schemas.microsoft.com/office/drawing/2014/main" id="{67551180-032F-4B17-BEE7-857872BB24CC}"/>
              </a:ext>
            </a:extLst>
          </p:cNvPr>
          <p:cNvCxnSpPr>
            <a:cxnSpLocks/>
          </p:cNvCxnSpPr>
          <p:nvPr/>
        </p:nvCxnSpPr>
        <p:spPr>
          <a:xfrm flipV="1">
            <a:off x="836903" y="3429000"/>
            <a:ext cx="2729650" cy="18713"/>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44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CAFB2D1-AE6A-49B1-B34F-1871E323277F}"/>
              </a:ext>
            </a:extLst>
          </p:cNvPr>
          <p:cNvGraphicFramePr/>
          <p:nvPr>
            <p:extLst>
              <p:ext uri="{D42A27DB-BD31-4B8C-83A1-F6EECF244321}">
                <p14:modId xmlns:p14="http://schemas.microsoft.com/office/powerpoint/2010/main" val="971817435"/>
              </p:ext>
            </p:extLst>
          </p:nvPr>
        </p:nvGraphicFramePr>
        <p:xfrm>
          <a:off x="1109646" y="2782957"/>
          <a:ext cx="9242951" cy="392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1F9A138-867D-4AB9-885A-DC8BB222D76F}"/>
              </a:ext>
            </a:extLst>
          </p:cNvPr>
          <p:cNvPicPr/>
          <p:nvPr/>
        </p:nvPicPr>
        <p:blipFill>
          <a:blip r:embed="rId7" cstate="print">
            <a:alphaModFix/>
            <a:extLst>
              <a:ext uri="{28A0092B-C50C-407E-A947-70E740481C1C}">
                <a14:useLocalDpi xmlns:a14="http://schemas.microsoft.com/office/drawing/2010/main" val="0"/>
              </a:ext>
            </a:extLst>
          </a:blip>
          <a:srcRect/>
          <a:stretch>
            <a:fillRect/>
          </a:stretch>
        </p:blipFill>
        <p:spPr bwMode="auto">
          <a:xfrm>
            <a:off x="3930153" y="615411"/>
            <a:ext cx="3562183" cy="1979875"/>
          </a:xfrm>
          <a:prstGeom prst="rect">
            <a:avLst/>
          </a:prstGeom>
          <a:noFill/>
          <a:ln>
            <a:noFill/>
          </a:ln>
          <a:effectLst>
            <a:softEdge rad="88900"/>
          </a:effectLst>
        </p:spPr>
      </p:pic>
    </p:spTree>
    <p:extLst>
      <p:ext uri="{BB962C8B-B14F-4D97-AF65-F5344CB8AC3E}">
        <p14:creationId xmlns:p14="http://schemas.microsoft.com/office/powerpoint/2010/main" val="302557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8F0B-2208-4935-89E6-204E5E94D088}"/>
              </a:ext>
            </a:extLst>
          </p:cNvPr>
          <p:cNvSpPr>
            <a:spLocks noGrp="1"/>
          </p:cNvSpPr>
          <p:nvPr>
            <p:ph type="title"/>
          </p:nvPr>
        </p:nvSpPr>
        <p:spPr>
          <a:xfrm>
            <a:off x="1164809" y="1783134"/>
            <a:ext cx="3860260" cy="686797"/>
          </a:xfrm>
        </p:spPr>
        <p:txBody>
          <a:bodyPr>
            <a:normAutofit fontScale="90000"/>
          </a:bodyPr>
          <a:lstStyle/>
          <a:p>
            <a:r>
              <a:rPr lang="en-US" sz="5300" b="1" dirty="0"/>
              <a:t>Consumers</a:t>
            </a:r>
            <a:r>
              <a:rPr lang="en-US" dirty="0"/>
              <a:t> </a:t>
            </a:r>
          </a:p>
        </p:txBody>
      </p:sp>
      <p:sp>
        <p:nvSpPr>
          <p:cNvPr id="6" name="Text Placeholder 5">
            <a:extLst>
              <a:ext uri="{FF2B5EF4-FFF2-40B4-BE49-F238E27FC236}">
                <a16:creationId xmlns:a16="http://schemas.microsoft.com/office/drawing/2014/main" id="{EA0F8186-905F-49DB-8143-4CDF985615D1}"/>
              </a:ext>
            </a:extLst>
          </p:cNvPr>
          <p:cNvSpPr>
            <a:spLocks noGrp="1"/>
          </p:cNvSpPr>
          <p:nvPr>
            <p:ph type="body" sz="half" idx="2"/>
          </p:nvPr>
        </p:nvSpPr>
        <p:spPr>
          <a:xfrm>
            <a:off x="908085" y="3188473"/>
            <a:ext cx="4489176" cy="1762680"/>
          </a:xfrm>
        </p:spPr>
        <p:txBody>
          <a:bodyPr>
            <a:normAutofit/>
          </a:bodyPr>
          <a:lstStyle/>
          <a:p>
            <a:pPr algn="ctr"/>
            <a:r>
              <a:rPr lang="en-US" sz="2000" dirty="0"/>
              <a:t>The BHRC defines a consumer as a person seeking services for themselves. </a:t>
            </a:r>
          </a:p>
        </p:txBody>
      </p:sp>
      <p:sp>
        <p:nvSpPr>
          <p:cNvPr id="12" name="TextBox 11">
            <a:extLst>
              <a:ext uri="{FF2B5EF4-FFF2-40B4-BE49-F238E27FC236}">
                <a16:creationId xmlns:a16="http://schemas.microsoft.com/office/drawing/2014/main" id="{3D58AEFB-6BEA-4B1D-9D5B-1065841119A2}"/>
              </a:ext>
            </a:extLst>
          </p:cNvPr>
          <p:cNvSpPr txBox="1"/>
          <p:nvPr/>
        </p:nvSpPr>
        <p:spPr>
          <a:xfrm>
            <a:off x="5769453" y="1484696"/>
            <a:ext cx="6094674" cy="3170099"/>
          </a:xfrm>
          <a:prstGeom prst="rect">
            <a:avLst/>
          </a:prstGeom>
          <a:noFill/>
        </p:spPr>
        <p:txBody>
          <a:bodyPr wrap="square">
            <a:spAutoFit/>
          </a:bodyPr>
          <a:lstStyle/>
          <a:p>
            <a:pPr marL="338328" lvl="1" algn="ctr"/>
            <a:r>
              <a:rPr lang="en-US" sz="2000" b="1" dirty="0">
                <a:solidFill>
                  <a:schemeClr val="tx2"/>
                </a:solidFill>
              </a:rPr>
              <a:t>Voluntary Assessment questions: </a:t>
            </a:r>
          </a:p>
          <a:p>
            <a:pPr marL="681228" lvl="1" indent="-342900">
              <a:buFont typeface="Arial" panose="020B0604020202020204" pitchFamily="34" charset="0"/>
              <a:buChar char="•"/>
            </a:pPr>
            <a:endParaRPr lang="en-US" sz="2000" dirty="0">
              <a:solidFill>
                <a:schemeClr val="tx2"/>
              </a:solidFill>
            </a:endParaRPr>
          </a:p>
          <a:p>
            <a:pPr marL="1138428" lvl="2" indent="-342900">
              <a:buSzPct val="75000"/>
              <a:buFont typeface="Arial" panose="020B0604020202020204" pitchFamily="34" charset="0"/>
              <a:buChar char="•"/>
            </a:pPr>
            <a:r>
              <a:rPr lang="en-US" sz="2000" dirty="0">
                <a:solidFill>
                  <a:schemeClr val="tx2"/>
                </a:solidFill>
              </a:rPr>
              <a:t>Demographic Information</a:t>
            </a:r>
          </a:p>
          <a:p>
            <a:pPr marL="1138428" lvl="2" indent="-342900">
              <a:buSzPct val="75000"/>
              <a:buFont typeface="Arial" panose="020B0604020202020204" pitchFamily="34" charset="0"/>
              <a:buChar char="•"/>
            </a:pPr>
            <a:r>
              <a:rPr lang="en-US" sz="2000" dirty="0">
                <a:solidFill>
                  <a:schemeClr val="tx2"/>
                </a:solidFill>
              </a:rPr>
              <a:t>Presenting needs</a:t>
            </a:r>
          </a:p>
          <a:p>
            <a:pPr marL="1138428" lvl="2" indent="-342900">
              <a:buSzPct val="75000"/>
              <a:buFont typeface="Arial" panose="020B0604020202020204" pitchFamily="34" charset="0"/>
              <a:buChar char="•"/>
            </a:pPr>
            <a:r>
              <a:rPr lang="en-US" sz="2000" dirty="0">
                <a:solidFill>
                  <a:schemeClr val="tx2"/>
                </a:solidFill>
              </a:rPr>
              <a:t>Current and past diagnoses and treatment</a:t>
            </a:r>
          </a:p>
          <a:p>
            <a:pPr marL="1138428" lvl="2" indent="-342900">
              <a:buSzPct val="75000"/>
              <a:buFont typeface="Arial" panose="020B0604020202020204" pitchFamily="34" charset="0"/>
              <a:buChar char="•"/>
            </a:pPr>
            <a:r>
              <a:rPr lang="en-US" sz="2000" dirty="0">
                <a:solidFill>
                  <a:schemeClr val="tx2"/>
                </a:solidFill>
              </a:rPr>
              <a:t>Insurance </a:t>
            </a:r>
          </a:p>
          <a:p>
            <a:pPr marL="1138428" lvl="2" indent="-342900">
              <a:buSzPct val="75000"/>
              <a:buFont typeface="Arial" panose="020B0604020202020204" pitchFamily="34" charset="0"/>
              <a:buChar char="•"/>
            </a:pPr>
            <a:r>
              <a:rPr lang="en-US" sz="2000" dirty="0">
                <a:solidFill>
                  <a:schemeClr val="tx2"/>
                </a:solidFill>
              </a:rPr>
              <a:t>Provider preferences </a:t>
            </a:r>
          </a:p>
          <a:p>
            <a:pPr marL="1138428" lvl="2" indent="-342900">
              <a:buSzPct val="75000"/>
              <a:buFont typeface="Arial" panose="020B0604020202020204" pitchFamily="34" charset="0"/>
              <a:buChar char="•"/>
            </a:pPr>
            <a:r>
              <a:rPr lang="en-US" sz="2000" dirty="0">
                <a:solidFill>
                  <a:schemeClr val="tx2"/>
                </a:solidFill>
              </a:rPr>
              <a:t>Supports and Strengths</a:t>
            </a:r>
          </a:p>
          <a:p>
            <a:pPr marL="1138428" lvl="2" indent="-342900">
              <a:buSzPct val="75000"/>
              <a:buFont typeface="Arial" panose="020B0604020202020204" pitchFamily="34" charset="0"/>
              <a:buChar char="•"/>
            </a:pPr>
            <a:r>
              <a:rPr lang="en-US" sz="2000" dirty="0">
                <a:solidFill>
                  <a:schemeClr val="tx2"/>
                </a:solidFill>
              </a:rPr>
              <a:t>Barriers to accessing services</a:t>
            </a:r>
          </a:p>
        </p:txBody>
      </p:sp>
      <p:cxnSp>
        <p:nvCxnSpPr>
          <p:cNvPr id="7" name="Straight Connector 6">
            <a:extLst>
              <a:ext uri="{FF2B5EF4-FFF2-40B4-BE49-F238E27FC236}">
                <a16:creationId xmlns:a16="http://schemas.microsoft.com/office/drawing/2014/main" id="{9C67279F-B733-4D77-9695-275ADAB63734}"/>
              </a:ext>
            </a:extLst>
          </p:cNvPr>
          <p:cNvCxnSpPr>
            <a:cxnSpLocks/>
          </p:cNvCxnSpPr>
          <p:nvPr/>
        </p:nvCxnSpPr>
        <p:spPr>
          <a:xfrm>
            <a:off x="1669335" y="2535583"/>
            <a:ext cx="2524861" cy="0"/>
          </a:xfrm>
          <a:prstGeom prst="line">
            <a:avLst/>
          </a:prstGeom>
          <a:ln w="177800" cap="sq">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10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C9BC-4112-4AD8-B225-3A5A74496799}"/>
              </a:ext>
            </a:extLst>
          </p:cNvPr>
          <p:cNvSpPr>
            <a:spLocks noGrp="1"/>
          </p:cNvSpPr>
          <p:nvPr>
            <p:ph type="title"/>
          </p:nvPr>
        </p:nvSpPr>
        <p:spPr/>
        <p:txBody>
          <a:bodyPr/>
          <a:lstStyle/>
          <a:p>
            <a:pPr algn="ctr"/>
            <a:r>
              <a:rPr lang="en-US" sz="4800" b="1" dirty="0"/>
              <a:t>Concerned Others</a:t>
            </a:r>
          </a:p>
        </p:txBody>
      </p:sp>
      <p:sp>
        <p:nvSpPr>
          <p:cNvPr id="7" name="Content Placeholder 6">
            <a:extLst>
              <a:ext uri="{FF2B5EF4-FFF2-40B4-BE49-F238E27FC236}">
                <a16:creationId xmlns:a16="http://schemas.microsoft.com/office/drawing/2014/main" id="{75F4DF17-5B00-490D-870C-62664C9A50B3}"/>
              </a:ext>
            </a:extLst>
          </p:cNvPr>
          <p:cNvSpPr>
            <a:spLocks noGrp="1"/>
          </p:cNvSpPr>
          <p:nvPr>
            <p:ph sz="half" idx="1"/>
          </p:nvPr>
        </p:nvSpPr>
        <p:spPr>
          <a:xfrm>
            <a:off x="5896598" y="2672874"/>
            <a:ext cx="5604097" cy="3603302"/>
          </a:xfrm>
        </p:spPr>
        <p:txBody>
          <a:bodyPr>
            <a:normAutofit fontScale="25000" lnSpcReduction="20000"/>
          </a:bodyPr>
          <a:lstStyle/>
          <a:p>
            <a:pPr marL="822960" lvl="1" indent="0">
              <a:lnSpc>
                <a:spcPct val="120000"/>
              </a:lnSpc>
              <a:spcBef>
                <a:spcPts val="2400"/>
              </a:spcBef>
              <a:buClr>
                <a:srgbClr val="377298"/>
              </a:buClr>
              <a:buNone/>
            </a:pPr>
            <a:r>
              <a:rPr lang="en-US" sz="6400" dirty="0">
                <a:solidFill>
                  <a:schemeClr val="tx2"/>
                </a:solidFill>
              </a:rPr>
              <a:t>BHRC offers consultation, resources, and information about behavioral health services in Dane County</a:t>
            </a:r>
          </a:p>
          <a:p>
            <a:pPr marL="822960" indent="0">
              <a:lnSpc>
                <a:spcPct val="120000"/>
              </a:lnSpc>
              <a:buClr>
                <a:srgbClr val="377298"/>
              </a:buClr>
              <a:buNone/>
            </a:pPr>
            <a:endParaRPr lang="en-US" sz="6400" dirty="0">
              <a:solidFill>
                <a:schemeClr val="tx2"/>
              </a:solidFill>
            </a:endParaRPr>
          </a:p>
          <a:p>
            <a:pPr marL="822960" indent="0">
              <a:lnSpc>
                <a:spcPct val="120000"/>
              </a:lnSpc>
              <a:buClr>
                <a:srgbClr val="377298"/>
              </a:buClr>
              <a:buNone/>
            </a:pPr>
            <a:r>
              <a:rPr lang="en-US" sz="6400" dirty="0">
                <a:solidFill>
                  <a:schemeClr val="tx2"/>
                </a:solidFill>
              </a:rPr>
              <a:t>Provide information about behavioral health services and boundaries of the BHRC </a:t>
            </a:r>
          </a:p>
          <a:p>
            <a:pPr marL="822960" indent="0">
              <a:lnSpc>
                <a:spcPct val="120000"/>
              </a:lnSpc>
              <a:buClr>
                <a:srgbClr val="377298"/>
              </a:buClr>
              <a:buNone/>
            </a:pPr>
            <a:endParaRPr lang="en-US" sz="6400" dirty="0">
              <a:solidFill>
                <a:schemeClr val="tx2"/>
              </a:solidFill>
            </a:endParaRPr>
          </a:p>
          <a:p>
            <a:pPr marL="822960" indent="0">
              <a:lnSpc>
                <a:spcPct val="120000"/>
              </a:lnSpc>
              <a:buClr>
                <a:srgbClr val="377298"/>
              </a:buClr>
              <a:buNone/>
            </a:pPr>
            <a:r>
              <a:rPr lang="en-US" sz="6400" dirty="0">
                <a:solidFill>
                  <a:schemeClr val="tx2"/>
                </a:solidFill>
              </a:rPr>
              <a:t>Offer to provide information that can be shared with the person of concern</a:t>
            </a:r>
          </a:p>
          <a:p>
            <a:pPr marL="822960" indent="0">
              <a:lnSpc>
                <a:spcPct val="120000"/>
              </a:lnSpc>
              <a:buClr>
                <a:srgbClr val="377298"/>
              </a:buClr>
              <a:buNone/>
            </a:pPr>
            <a:endParaRPr lang="en-US" sz="6400" dirty="0">
              <a:solidFill>
                <a:schemeClr val="tx2"/>
              </a:solidFill>
            </a:endParaRPr>
          </a:p>
          <a:p>
            <a:pPr marL="822960" indent="0">
              <a:lnSpc>
                <a:spcPct val="120000"/>
              </a:lnSpc>
              <a:buClr>
                <a:srgbClr val="377298"/>
              </a:buClr>
              <a:buNone/>
            </a:pPr>
            <a:r>
              <a:rPr lang="en-US" sz="6400" dirty="0">
                <a:solidFill>
                  <a:schemeClr val="tx2"/>
                </a:solidFill>
              </a:rPr>
              <a:t>Offer to connect the concerned other with resources for themselves</a:t>
            </a:r>
          </a:p>
          <a:p>
            <a:endParaRPr lang="en-US" dirty="0"/>
          </a:p>
        </p:txBody>
      </p:sp>
      <p:sp>
        <p:nvSpPr>
          <p:cNvPr id="8" name="Rectangle 7">
            <a:extLst>
              <a:ext uri="{FF2B5EF4-FFF2-40B4-BE49-F238E27FC236}">
                <a16:creationId xmlns:a16="http://schemas.microsoft.com/office/drawing/2014/main" id="{642B17B2-CA3C-455B-B3FA-69985AEB044E}"/>
              </a:ext>
            </a:extLst>
          </p:cNvPr>
          <p:cNvSpPr/>
          <p:nvPr/>
        </p:nvSpPr>
        <p:spPr>
          <a:xfrm>
            <a:off x="810947" y="2672873"/>
            <a:ext cx="5535566" cy="3742291"/>
          </a:xfrm>
          <a:custGeom>
            <a:avLst/>
            <a:gdLst>
              <a:gd name="connsiteX0" fmla="*/ 0 w 5535566"/>
              <a:gd name="connsiteY0" fmla="*/ 0 h 3742291"/>
              <a:gd name="connsiteX1" fmla="*/ 802657 w 5535566"/>
              <a:gd name="connsiteY1" fmla="*/ 0 h 3742291"/>
              <a:gd name="connsiteX2" fmla="*/ 1605314 w 5535566"/>
              <a:gd name="connsiteY2" fmla="*/ 0 h 3742291"/>
              <a:gd name="connsiteX3" fmla="*/ 2297260 w 5535566"/>
              <a:gd name="connsiteY3" fmla="*/ 0 h 3742291"/>
              <a:gd name="connsiteX4" fmla="*/ 3044561 w 5535566"/>
              <a:gd name="connsiteY4" fmla="*/ 0 h 3742291"/>
              <a:gd name="connsiteX5" fmla="*/ 3681151 w 5535566"/>
              <a:gd name="connsiteY5" fmla="*/ 0 h 3742291"/>
              <a:gd name="connsiteX6" fmla="*/ 4373097 w 5535566"/>
              <a:gd name="connsiteY6" fmla="*/ 0 h 3742291"/>
              <a:gd name="connsiteX7" fmla="*/ 5535566 w 5535566"/>
              <a:gd name="connsiteY7" fmla="*/ 0 h 3742291"/>
              <a:gd name="connsiteX8" fmla="*/ 5535566 w 5535566"/>
              <a:gd name="connsiteY8" fmla="*/ 548869 h 3742291"/>
              <a:gd name="connsiteX9" fmla="*/ 5535566 w 5535566"/>
              <a:gd name="connsiteY9" fmla="*/ 1060316 h 3742291"/>
              <a:gd name="connsiteX10" fmla="*/ 5535566 w 5535566"/>
              <a:gd name="connsiteY10" fmla="*/ 1609185 h 3742291"/>
              <a:gd name="connsiteX11" fmla="*/ 5535566 w 5535566"/>
              <a:gd name="connsiteY11" fmla="*/ 2195477 h 3742291"/>
              <a:gd name="connsiteX12" fmla="*/ 5535566 w 5535566"/>
              <a:gd name="connsiteY12" fmla="*/ 2819193 h 3742291"/>
              <a:gd name="connsiteX13" fmla="*/ 5535566 w 5535566"/>
              <a:gd name="connsiteY13" fmla="*/ 3742291 h 3742291"/>
              <a:gd name="connsiteX14" fmla="*/ 4732909 w 5535566"/>
              <a:gd name="connsiteY14" fmla="*/ 3742291 h 3742291"/>
              <a:gd name="connsiteX15" fmla="*/ 4040963 w 5535566"/>
              <a:gd name="connsiteY15" fmla="*/ 3742291 h 3742291"/>
              <a:gd name="connsiteX16" fmla="*/ 3349017 w 5535566"/>
              <a:gd name="connsiteY16" fmla="*/ 3742291 h 3742291"/>
              <a:gd name="connsiteX17" fmla="*/ 2657072 w 5535566"/>
              <a:gd name="connsiteY17" fmla="*/ 3742291 h 3742291"/>
              <a:gd name="connsiteX18" fmla="*/ 1965126 w 5535566"/>
              <a:gd name="connsiteY18" fmla="*/ 3742291 h 3742291"/>
              <a:gd name="connsiteX19" fmla="*/ 1328536 w 5535566"/>
              <a:gd name="connsiteY19" fmla="*/ 3742291 h 3742291"/>
              <a:gd name="connsiteX20" fmla="*/ 0 w 5535566"/>
              <a:gd name="connsiteY20" fmla="*/ 3742291 h 3742291"/>
              <a:gd name="connsiteX21" fmla="*/ 0 w 5535566"/>
              <a:gd name="connsiteY21" fmla="*/ 3118576 h 3742291"/>
              <a:gd name="connsiteX22" fmla="*/ 0 w 5535566"/>
              <a:gd name="connsiteY22" fmla="*/ 2457438 h 3742291"/>
              <a:gd name="connsiteX23" fmla="*/ 0 w 5535566"/>
              <a:gd name="connsiteY23" fmla="*/ 1796300 h 3742291"/>
              <a:gd name="connsiteX24" fmla="*/ 0 w 5535566"/>
              <a:gd name="connsiteY24" fmla="*/ 1097739 h 3742291"/>
              <a:gd name="connsiteX25" fmla="*/ 0 w 5535566"/>
              <a:gd name="connsiteY25" fmla="*/ 0 h 37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5566" h="3742291" fill="none" extrusionOk="0">
                <a:moveTo>
                  <a:pt x="0" y="0"/>
                </a:moveTo>
                <a:cubicBezTo>
                  <a:pt x="163603" y="28906"/>
                  <a:pt x="538999" y="15628"/>
                  <a:pt x="802657" y="0"/>
                </a:cubicBezTo>
                <a:cubicBezTo>
                  <a:pt x="1066315" y="-15628"/>
                  <a:pt x="1228038" y="17079"/>
                  <a:pt x="1605314" y="0"/>
                </a:cubicBezTo>
                <a:cubicBezTo>
                  <a:pt x="1982590" y="-17079"/>
                  <a:pt x="2121075" y="-10816"/>
                  <a:pt x="2297260" y="0"/>
                </a:cubicBezTo>
                <a:cubicBezTo>
                  <a:pt x="2473445" y="10816"/>
                  <a:pt x="2888511" y="26112"/>
                  <a:pt x="3044561" y="0"/>
                </a:cubicBezTo>
                <a:cubicBezTo>
                  <a:pt x="3200611" y="-26112"/>
                  <a:pt x="3377920" y="-13112"/>
                  <a:pt x="3681151" y="0"/>
                </a:cubicBezTo>
                <a:cubicBezTo>
                  <a:pt x="3984382" y="13112"/>
                  <a:pt x="4061241" y="-3178"/>
                  <a:pt x="4373097" y="0"/>
                </a:cubicBezTo>
                <a:cubicBezTo>
                  <a:pt x="4684953" y="3178"/>
                  <a:pt x="5086383" y="11084"/>
                  <a:pt x="5535566" y="0"/>
                </a:cubicBezTo>
                <a:cubicBezTo>
                  <a:pt x="5517418" y="149780"/>
                  <a:pt x="5550024" y="288473"/>
                  <a:pt x="5535566" y="548869"/>
                </a:cubicBezTo>
                <a:cubicBezTo>
                  <a:pt x="5521108" y="809265"/>
                  <a:pt x="5520258" y="951351"/>
                  <a:pt x="5535566" y="1060316"/>
                </a:cubicBezTo>
                <a:cubicBezTo>
                  <a:pt x="5550874" y="1169281"/>
                  <a:pt x="5546366" y="1454887"/>
                  <a:pt x="5535566" y="1609185"/>
                </a:cubicBezTo>
                <a:cubicBezTo>
                  <a:pt x="5524766" y="1763483"/>
                  <a:pt x="5550689" y="1975371"/>
                  <a:pt x="5535566" y="2195477"/>
                </a:cubicBezTo>
                <a:cubicBezTo>
                  <a:pt x="5520443" y="2415583"/>
                  <a:pt x="5539554" y="2563986"/>
                  <a:pt x="5535566" y="2819193"/>
                </a:cubicBezTo>
                <a:cubicBezTo>
                  <a:pt x="5531578" y="3074400"/>
                  <a:pt x="5572601" y="3394760"/>
                  <a:pt x="5535566" y="3742291"/>
                </a:cubicBezTo>
                <a:cubicBezTo>
                  <a:pt x="5301959" y="3737014"/>
                  <a:pt x="5056908" y="3753893"/>
                  <a:pt x="4732909" y="3742291"/>
                </a:cubicBezTo>
                <a:cubicBezTo>
                  <a:pt x="4408910" y="3730689"/>
                  <a:pt x="4355441" y="3728711"/>
                  <a:pt x="4040963" y="3742291"/>
                </a:cubicBezTo>
                <a:cubicBezTo>
                  <a:pt x="3726485" y="3755871"/>
                  <a:pt x="3691999" y="3765861"/>
                  <a:pt x="3349017" y="3742291"/>
                </a:cubicBezTo>
                <a:cubicBezTo>
                  <a:pt x="3006035" y="3718721"/>
                  <a:pt x="2982829" y="3769574"/>
                  <a:pt x="2657072" y="3742291"/>
                </a:cubicBezTo>
                <a:cubicBezTo>
                  <a:pt x="2331315" y="3715008"/>
                  <a:pt x="2240275" y="3759590"/>
                  <a:pt x="1965126" y="3742291"/>
                </a:cubicBezTo>
                <a:cubicBezTo>
                  <a:pt x="1689977" y="3724992"/>
                  <a:pt x="1595162" y="3753999"/>
                  <a:pt x="1328536" y="3742291"/>
                </a:cubicBezTo>
                <a:cubicBezTo>
                  <a:pt x="1061910" y="3730584"/>
                  <a:pt x="538781" y="3689144"/>
                  <a:pt x="0" y="3742291"/>
                </a:cubicBezTo>
                <a:cubicBezTo>
                  <a:pt x="-9232" y="3567299"/>
                  <a:pt x="-6627" y="3407891"/>
                  <a:pt x="0" y="3118576"/>
                </a:cubicBezTo>
                <a:cubicBezTo>
                  <a:pt x="6627" y="2829261"/>
                  <a:pt x="24209" y="2676305"/>
                  <a:pt x="0" y="2457438"/>
                </a:cubicBezTo>
                <a:cubicBezTo>
                  <a:pt x="-24209" y="2238571"/>
                  <a:pt x="-25" y="1941318"/>
                  <a:pt x="0" y="1796300"/>
                </a:cubicBezTo>
                <a:cubicBezTo>
                  <a:pt x="25" y="1651282"/>
                  <a:pt x="27051" y="1312019"/>
                  <a:pt x="0" y="1097739"/>
                </a:cubicBezTo>
                <a:cubicBezTo>
                  <a:pt x="-27051" y="883459"/>
                  <a:pt x="14579" y="294050"/>
                  <a:pt x="0" y="0"/>
                </a:cubicBezTo>
                <a:close/>
              </a:path>
              <a:path w="5535566" h="3742291" stroke="0" extrusionOk="0">
                <a:moveTo>
                  <a:pt x="0" y="0"/>
                </a:moveTo>
                <a:cubicBezTo>
                  <a:pt x="216689" y="-24872"/>
                  <a:pt x="507713" y="-24810"/>
                  <a:pt x="636590" y="0"/>
                </a:cubicBezTo>
                <a:cubicBezTo>
                  <a:pt x="765467" y="24810"/>
                  <a:pt x="1032839" y="-21187"/>
                  <a:pt x="1162469" y="0"/>
                </a:cubicBezTo>
                <a:cubicBezTo>
                  <a:pt x="1292099" y="21187"/>
                  <a:pt x="1766474" y="2241"/>
                  <a:pt x="1965126" y="0"/>
                </a:cubicBezTo>
                <a:cubicBezTo>
                  <a:pt x="2163778" y="-2241"/>
                  <a:pt x="2384796" y="26931"/>
                  <a:pt x="2601716" y="0"/>
                </a:cubicBezTo>
                <a:cubicBezTo>
                  <a:pt x="2818636" y="-26931"/>
                  <a:pt x="2947187" y="-2666"/>
                  <a:pt x="3238306" y="0"/>
                </a:cubicBezTo>
                <a:cubicBezTo>
                  <a:pt x="3529425" y="2666"/>
                  <a:pt x="3746646" y="-15818"/>
                  <a:pt x="4040963" y="0"/>
                </a:cubicBezTo>
                <a:cubicBezTo>
                  <a:pt x="4335280" y="15818"/>
                  <a:pt x="4352091" y="-3662"/>
                  <a:pt x="4622198" y="0"/>
                </a:cubicBezTo>
                <a:cubicBezTo>
                  <a:pt x="4892306" y="3662"/>
                  <a:pt x="5080529" y="-32852"/>
                  <a:pt x="5535566" y="0"/>
                </a:cubicBezTo>
                <a:cubicBezTo>
                  <a:pt x="5506420" y="218761"/>
                  <a:pt x="5548630" y="527247"/>
                  <a:pt x="5535566" y="698561"/>
                </a:cubicBezTo>
                <a:cubicBezTo>
                  <a:pt x="5522502" y="869875"/>
                  <a:pt x="5517918" y="1025647"/>
                  <a:pt x="5535566" y="1247430"/>
                </a:cubicBezTo>
                <a:cubicBezTo>
                  <a:pt x="5553214" y="1469213"/>
                  <a:pt x="5553770" y="1627865"/>
                  <a:pt x="5535566" y="1871146"/>
                </a:cubicBezTo>
                <a:cubicBezTo>
                  <a:pt x="5517362" y="2114427"/>
                  <a:pt x="5514119" y="2219077"/>
                  <a:pt x="5535566" y="2532284"/>
                </a:cubicBezTo>
                <a:cubicBezTo>
                  <a:pt x="5557013" y="2845491"/>
                  <a:pt x="5512311" y="2866890"/>
                  <a:pt x="5535566" y="3043730"/>
                </a:cubicBezTo>
                <a:cubicBezTo>
                  <a:pt x="5558821" y="3220570"/>
                  <a:pt x="5525993" y="3404864"/>
                  <a:pt x="5535566" y="3742291"/>
                </a:cubicBezTo>
                <a:cubicBezTo>
                  <a:pt x="5189817" y="3746307"/>
                  <a:pt x="5147522" y="3759716"/>
                  <a:pt x="4843620" y="3742291"/>
                </a:cubicBezTo>
                <a:cubicBezTo>
                  <a:pt x="4539718" y="3724866"/>
                  <a:pt x="4465644" y="3749685"/>
                  <a:pt x="4151675" y="3742291"/>
                </a:cubicBezTo>
                <a:cubicBezTo>
                  <a:pt x="3837707" y="3734897"/>
                  <a:pt x="3728340" y="3770978"/>
                  <a:pt x="3349017" y="3742291"/>
                </a:cubicBezTo>
                <a:cubicBezTo>
                  <a:pt x="2969694" y="3713604"/>
                  <a:pt x="2803857" y="3742945"/>
                  <a:pt x="2657072" y="3742291"/>
                </a:cubicBezTo>
                <a:cubicBezTo>
                  <a:pt x="2510287" y="3741637"/>
                  <a:pt x="2266963" y="3752277"/>
                  <a:pt x="2131193" y="3742291"/>
                </a:cubicBezTo>
                <a:cubicBezTo>
                  <a:pt x="1995423" y="3732305"/>
                  <a:pt x="1836893" y="3750812"/>
                  <a:pt x="1549958" y="3742291"/>
                </a:cubicBezTo>
                <a:cubicBezTo>
                  <a:pt x="1263023" y="3733770"/>
                  <a:pt x="1079413" y="3706192"/>
                  <a:pt x="747301" y="3742291"/>
                </a:cubicBezTo>
                <a:cubicBezTo>
                  <a:pt x="415189" y="3778390"/>
                  <a:pt x="195643" y="3729254"/>
                  <a:pt x="0" y="3742291"/>
                </a:cubicBezTo>
                <a:cubicBezTo>
                  <a:pt x="-21612" y="3527289"/>
                  <a:pt x="19342" y="3373468"/>
                  <a:pt x="0" y="3193422"/>
                </a:cubicBezTo>
                <a:cubicBezTo>
                  <a:pt x="-19342" y="3013376"/>
                  <a:pt x="25466" y="2868184"/>
                  <a:pt x="0" y="2607129"/>
                </a:cubicBezTo>
                <a:cubicBezTo>
                  <a:pt x="-25466" y="2346074"/>
                  <a:pt x="-10661" y="2241326"/>
                  <a:pt x="0" y="2095683"/>
                </a:cubicBezTo>
                <a:cubicBezTo>
                  <a:pt x="10661" y="1950040"/>
                  <a:pt x="17593" y="1694468"/>
                  <a:pt x="0" y="1584237"/>
                </a:cubicBezTo>
                <a:cubicBezTo>
                  <a:pt x="-17593" y="1474006"/>
                  <a:pt x="-5621" y="1092848"/>
                  <a:pt x="0" y="923098"/>
                </a:cubicBezTo>
                <a:cubicBezTo>
                  <a:pt x="5621" y="753348"/>
                  <a:pt x="10856" y="427772"/>
                  <a:pt x="0" y="0"/>
                </a:cubicBezTo>
                <a:close/>
              </a:path>
            </a:pathLst>
          </a:custGeom>
          <a:solidFill>
            <a:schemeClr val="accent1">
              <a:alpha val="88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dirty="0">
                <a:solidFill>
                  <a:schemeClr val="tx2"/>
                </a:solidFill>
              </a:rPr>
              <a:t>BHRC defines Concerned Other as a someone who is reaching out to the BHRC on behalf of someone they care about. </a:t>
            </a:r>
          </a:p>
          <a:p>
            <a:pPr marL="0" indent="0" algn="ctr">
              <a:buNone/>
            </a:pPr>
            <a:endParaRPr lang="en-US" sz="1800" b="1" dirty="0">
              <a:solidFill>
                <a:schemeClr val="tx2"/>
              </a:solidFill>
            </a:endParaRPr>
          </a:p>
          <a:p>
            <a:pPr marL="0" indent="0" algn="ctr">
              <a:buNone/>
            </a:pPr>
            <a:r>
              <a:rPr lang="en-US" sz="1800" b="1" dirty="0">
                <a:solidFill>
                  <a:schemeClr val="tx2"/>
                </a:solidFill>
              </a:rPr>
              <a:t>Parent</a:t>
            </a:r>
          </a:p>
          <a:p>
            <a:pPr marL="0" indent="0" algn="ctr">
              <a:buNone/>
            </a:pPr>
            <a:r>
              <a:rPr lang="en-US" sz="1800" b="1" dirty="0">
                <a:solidFill>
                  <a:schemeClr val="tx2"/>
                </a:solidFill>
              </a:rPr>
              <a:t>Caregiver</a:t>
            </a:r>
          </a:p>
          <a:p>
            <a:pPr marL="0" indent="0" algn="ctr">
              <a:buNone/>
            </a:pPr>
            <a:r>
              <a:rPr lang="en-US" sz="1800" b="1" dirty="0">
                <a:solidFill>
                  <a:schemeClr val="tx2"/>
                </a:solidFill>
              </a:rPr>
              <a:t>Partner </a:t>
            </a:r>
          </a:p>
          <a:p>
            <a:pPr marL="0" indent="0" algn="ctr">
              <a:buNone/>
            </a:pPr>
            <a:r>
              <a:rPr lang="en-US" sz="1800" b="1" dirty="0">
                <a:solidFill>
                  <a:schemeClr val="tx2"/>
                </a:solidFill>
              </a:rPr>
              <a:t>Loved One </a:t>
            </a:r>
          </a:p>
          <a:p>
            <a:pPr marL="0" indent="0" algn="ctr">
              <a:buNone/>
            </a:pPr>
            <a:r>
              <a:rPr lang="en-US" sz="1800" b="1" dirty="0">
                <a:solidFill>
                  <a:schemeClr val="tx2"/>
                </a:solidFill>
              </a:rPr>
              <a:t>Family member</a:t>
            </a:r>
          </a:p>
          <a:p>
            <a:pPr marL="0" indent="0" algn="ctr">
              <a:buNone/>
            </a:pPr>
            <a:r>
              <a:rPr lang="en-US" sz="1800" b="1" dirty="0">
                <a:solidFill>
                  <a:schemeClr val="tx2"/>
                </a:solidFill>
              </a:rPr>
              <a:t>Friend</a:t>
            </a:r>
          </a:p>
        </p:txBody>
      </p:sp>
    </p:spTree>
    <p:extLst>
      <p:ext uri="{BB962C8B-B14F-4D97-AF65-F5344CB8AC3E}">
        <p14:creationId xmlns:p14="http://schemas.microsoft.com/office/powerpoint/2010/main" val="84270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E53AD-147A-426D-94F9-FACAC83B6CF7}"/>
              </a:ext>
            </a:extLst>
          </p:cNvPr>
          <p:cNvSpPr/>
          <p:nvPr/>
        </p:nvSpPr>
        <p:spPr>
          <a:xfrm>
            <a:off x="6470721" y="2535394"/>
            <a:ext cx="5195560" cy="3985559"/>
          </a:xfrm>
          <a:custGeom>
            <a:avLst/>
            <a:gdLst>
              <a:gd name="connsiteX0" fmla="*/ 0 w 5195560"/>
              <a:gd name="connsiteY0" fmla="*/ 0 h 3985559"/>
              <a:gd name="connsiteX1" fmla="*/ 753356 w 5195560"/>
              <a:gd name="connsiteY1" fmla="*/ 0 h 3985559"/>
              <a:gd name="connsiteX2" fmla="*/ 1506712 w 5195560"/>
              <a:gd name="connsiteY2" fmla="*/ 0 h 3985559"/>
              <a:gd name="connsiteX3" fmla="*/ 2156157 w 5195560"/>
              <a:gd name="connsiteY3" fmla="*/ 0 h 3985559"/>
              <a:gd name="connsiteX4" fmla="*/ 2857558 w 5195560"/>
              <a:gd name="connsiteY4" fmla="*/ 0 h 3985559"/>
              <a:gd name="connsiteX5" fmla="*/ 3455047 w 5195560"/>
              <a:gd name="connsiteY5" fmla="*/ 0 h 3985559"/>
              <a:gd name="connsiteX6" fmla="*/ 4104492 w 5195560"/>
              <a:gd name="connsiteY6" fmla="*/ 0 h 3985559"/>
              <a:gd name="connsiteX7" fmla="*/ 5195560 w 5195560"/>
              <a:gd name="connsiteY7" fmla="*/ 0 h 3985559"/>
              <a:gd name="connsiteX8" fmla="*/ 5195560 w 5195560"/>
              <a:gd name="connsiteY8" fmla="*/ 584549 h 3985559"/>
              <a:gd name="connsiteX9" fmla="*/ 5195560 w 5195560"/>
              <a:gd name="connsiteY9" fmla="*/ 1129242 h 3985559"/>
              <a:gd name="connsiteX10" fmla="*/ 5195560 w 5195560"/>
              <a:gd name="connsiteY10" fmla="*/ 1713790 h 3985559"/>
              <a:gd name="connsiteX11" fmla="*/ 5195560 w 5195560"/>
              <a:gd name="connsiteY11" fmla="*/ 2338195 h 3985559"/>
              <a:gd name="connsiteX12" fmla="*/ 5195560 w 5195560"/>
              <a:gd name="connsiteY12" fmla="*/ 3002454 h 3985559"/>
              <a:gd name="connsiteX13" fmla="*/ 5195560 w 5195560"/>
              <a:gd name="connsiteY13" fmla="*/ 3985559 h 3985559"/>
              <a:gd name="connsiteX14" fmla="*/ 4442204 w 5195560"/>
              <a:gd name="connsiteY14" fmla="*/ 3985559 h 3985559"/>
              <a:gd name="connsiteX15" fmla="*/ 3792759 w 5195560"/>
              <a:gd name="connsiteY15" fmla="*/ 3985559 h 3985559"/>
              <a:gd name="connsiteX16" fmla="*/ 3143314 w 5195560"/>
              <a:gd name="connsiteY16" fmla="*/ 3985559 h 3985559"/>
              <a:gd name="connsiteX17" fmla="*/ 2493869 w 5195560"/>
              <a:gd name="connsiteY17" fmla="*/ 3985559 h 3985559"/>
              <a:gd name="connsiteX18" fmla="*/ 1844424 w 5195560"/>
              <a:gd name="connsiteY18" fmla="*/ 3985559 h 3985559"/>
              <a:gd name="connsiteX19" fmla="*/ 1246934 w 5195560"/>
              <a:gd name="connsiteY19" fmla="*/ 3985559 h 3985559"/>
              <a:gd name="connsiteX20" fmla="*/ 0 w 5195560"/>
              <a:gd name="connsiteY20" fmla="*/ 3985559 h 3985559"/>
              <a:gd name="connsiteX21" fmla="*/ 0 w 5195560"/>
              <a:gd name="connsiteY21" fmla="*/ 3321299 h 3985559"/>
              <a:gd name="connsiteX22" fmla="*/ 0 w 5195560"/>
              <a:gd name="connsiteY22" fmla="*/ 2617184 h 3985559"/>
              <a:gd name="connsiteX23" fmla="*/ 0 w 5195560"/>
              <a:gd name="connsiteY23" fmla="*/ 1913068 h 3985559"/>
              <a:gd name="connsiteX24" fmla="*/ 0 w 5195560"/>
              <a:gd name="connsiteY24" fmla="*/ 1169097 h 3985559"/>
              <a:gd name="connsiteX25" fmla="*/ 0 w 5195560"/>
              <a:gd name="connsiteY25" fmla="*/ 0 h 398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5560" h="3985559" fill="none" extrusionOk="0">
                <a:moveTo>
                  <a:pt x="0" y="0"/>
                </a:moveTo>
                <a:cubicBezTo>
                  <a:pt x="160991" y="-15366"/>
                  <a:pt x="598324" y="14404"/>
                  <a:pt x="753356" y="0"/>
                </a:cubicBezTo>
                <a:cubicBezTo>
                  <a:pt x="908388" y="-14404"/>
                  <a:pt x="1221243" y="-12905"/>
                  <a:pt x="1506712" y="0"/>
                </a:cubicBezTo>
                <a:cubicBezTo>
                  <a:pt x="1792181" y="12905"/>
                  <a:pt x="1881400" y="-20243"/>
                  <a:pt x="2156157" y="0"/>
                </a:cubicBezTo>
                <a:cubicBezTo>
                  <a:pt x="2430914" y="20243"/>
                  <a:pt x="2645155" y="16456"/>
                  <a:pt x="2857558" y="0"/>
                </a:cubicBezTo>
                <a:cubicBezTo>
                  <a:pt x="3069961" y="-16456"/>
                  <a:pt x="3195825" y="17958"/>
                  <a:pt x="3455047" y="0"/>
                </a:cubicBezTo>
                <a:cubicBezTo>
                  <a:pt x="3714269" y="-17958"/>
                  <a:pt x="3893883" y="-29514"/>
                  <a:pt x="4104492" y="0"/>
                </a:cubicBezTo>
                <a:cubicBezTo>
                  <a:pt x="4315101" y="29514"/>
                  <a:pt x="4799907" y="17518"/>
                  <a:pt x="5195560" y="0"/>
                </a:cubicBezTo>
                <a:cubicBezTo>
                  <a:pt x="5170470" y="171954"/>
                  <a:pt x="5203938" y="393977"/>
                  <a:pt x="5195560" y="584549"/>
                </a:cubicBezTo>
                <a:cubicBezTo>
                  <a:pt x="5187182" y="775121"/>
                  <a:pt x="5204255" y="883752"/>
                  <a:pt x="5195560" y="1129242"/>
                </a:cubicBezTo>
                <a:cubicBezTo>
                  <a:pt x="5186865" y="1374732"/>
                  <a:pt x="5179914" y="1548768"/>
                  <a:pt x="5195560" y="1713790"/>
                </a:cubicBezTo>
                <a:cubicBezTo>
                  <a:pt x="5211206" y="1878812"/>
                  <a:pt x="5223287" y="2095579"/>
                  <a:pt x="5195560" y="2338195"/>
                </a:cubicBezTo>
                <a:cubicBezTo>
                  <a:pt x="5167833" y="2580812"/>
                  <a:pt x="5209420" y="2722005"/>
                  <a:pt x="5195560" y="3002454"/>
                </a:cubicBezTo>
                <a:cubicBezTo>
                  <a:pt x="5181700" y="3282903"/>
                  <a:pt x="5230553" y="3649575"/>
                  <a:pt x="5195560" y="3985559"/>
                </a:cubicBezTo>
                <a:cubicBezTo>
                  <a:pt x="5024026" y="3972552"/>
                  <a:pt x="4737183" y="4006762"/>
                  <a:pt x="4442204" y="3985559"/>
                </a:cubicBezTo>
                <a:cubicBezTo>
                  <a:pt x="4147225" y="3964356"/>
                  <a:pt x="4082298" y="3999600"/>
                  <a:pt x="3792759" y="3985559"/>
                </a:cubicBezTo>
                <a:cubicBezTo>
                  <a:pt x="3503221" y="3971518"/>
                  <a:pt x="3336250" y="3987386"/>
                  <a:pt x="3143314" y="3985559"/>
                </a:cubicBezTo>
                <a:cubicBezTo>
                  <a:pt x="2950378" y="3983732"/>
                  <a:pt x="2657742" y="4013770"/>
                  <a:pt x="2493869" y="3985559"/>
                </a:cubicBezTo>
                <a:cubicBezTo>
                  <a:pt x="2329997" y="3957348"/>
                  <a:pt x="2064425" y="3963264"/>
                  <a:pt x="1844424" y="3985559"/>
                </a:cubicBezTo>
                <a:cubicBezTo>
                  <a:pt x="1624423" y="4007854"/>
                  <a:pt x="1456134" y="3985658"/>
                  <a:pt x="1246934" y="3985559"/>
                </a:cubicBezTo>
                <a:cubicBezTo>
                  <a:pt x="1037734" y="3985461"/>
                  <a:pt x="478969" y="3935997"/>
                  <a:pt x="0" y="3985559"/>
                </a:cubicBezTo>
                <a:cubicBezTo>
                  <a:pt x="12487" y="3827501"/>
                  <a:pt x="-15172" y="3609576"/>
                  <a:pt x="0" y="3321299"/>
                </a:cubicBezTo>
                <a:cubicBezTo>
                  <a:pt x="15172" y="3033022"/>
                  <a:pt x="-14707" y="2928126"/>
                  <a:pt x="0" y="2617184"/>
                </a:cubicBezTo>
                <a:cubicBezTo>
                  <a:pt x="14707" y="2306243"/>
                  <a:pt x="-31259" y="2188442"/>
                  <a:pt x="0" y="1913068"/>
                </a:cubicBezTo>
                <a:cubicBezTo>
                  <a:pt x="31259" y="1637694"/>
                  <a:pt x="31367" y="1531499"/>
                  <a:pt x="0" y="1169097"/>
                </a:cubicBezTo>
                <a:cubicBezTo>
                  <a:pt x="-31367" y="806695"/>
                  <a:pt x="46249" y="289103"/>
                  <a:pt x="0" y="0"/>
                </a:cubicBezTo>
                <a:close/>
              </a:path>
              <a:path w="5195560" h="3985559" stroke="0" extrusionOk="0">
                <a:moveTo>
                  <a:pt x="0" y="0"/>
                </a:moveTo>
                <a:cubicBezTo>
                  <a:pt x="124903" y="-5711"/>
                  <a:pt x="396521" y="11230"/>
                  <a:pt x="597489" y="0"/>
                </a:cubicBezTo>
                <a:cubicBezTo>
                  <a:pt x="798457" y="-11230"/>
                  <a:pt x="925106" y="-4708"/>
                  <a:pt x="1091068" y="0"/>
                </a:cubicBezTo>
                <a:cubicBezTo>
                  <a:pt x="1257030" y="4708"/>
                  <a:pt x="1658324" y="-725"/>
                  <a:pt x="1844424" y="0"/>
                </a:cubicBezTo>
                <a:cubicBezTo>
                  <a:pt x="2030524" y="725"/>
                  <a:pt x="2231340" y="24634"/>
                  <a:pt x="2441913" y="0"/>
                </a:cubicBezTo>
                <a:cubicBezTo>
                  <a:pt x="2652486" y="-24634"/>
                  <a:pt x="2763074" y="20224"/>
                  <a:pt x="3039403" y="0"/>
                </a:cubicBezTo>
                <a:cubicBezTo>
                  <a:pt x="3315732" y="-20224"/>
                  <a:pt x="3467907" y="-23893"/>
                  <a:pt x="3792759" y="0"/>
                </a:cubicBezTo>
                <a:cubicBezTo>
                  <a:pt x="4117611" y="23893"/>
                  <a:pt x="4157635" y="13217"/>
                  <a:pt x="4338293" y="0"/>
                </a:cubicBezTo>
                <a:cubicBezTo>
                  <a:pt x="4518951" y="-13217"/>
                  <a:pt x="5006774" y="29980"/>
                  <a:pt x="5195560" y="0"/>
                </a:cubicBezTo>
                <a:cubicBezTo>
                  <a:pt x="5192854" y="198923"/>
                  <a:pt x="5225949" y="521828"/>
                  <a:pt x="5195560" y="743971"/>
                </a:cubicBezTo>
                <a:cubicBezTo>
                  <a:pt x="5165171" y="966114"/>
                  <a:pt x="5189926" y="1104764"/>
                  <a:pt x="5195560" y="1328520"/>
                </a:cubicBezTo>
                <a:cubicBezTo>
                  <a:pt x="5201194" y="1552276"/>
                  <a:pt x="5196286" y="1684617"/>
                  <a:pt x="5195560" y="1992780"/>
                </a:cubicBezTo>
                <a:cubicBezTo>
                  <a:pt x="5194834" y="2300943"/>
                  <a:pt x="5223813" y="2414248"/>
                  <a:pt x="5195560" y="2696895"/>
                </a:cubicBezTo>
                <a:cubicBezTo>
                  <a:pt x="5167307" y="2979542"/>
                  <a:pt x="5177523" y="3067127"/>
                  <a:pt x="5195560" y="3241588"/>
                </a:cubicBezTo>
                <a:cubicBezTo>
                  <a:pt x="5213597" y="3416049"/>
                  <a:pt x="5203547" y="3654572"/>
                  <a:pt x="5195560" y="3985559"/>
                </a:cubicBezTo>
                <a:cubicBezTo>
                  <a:pt x="4914188" y="3982283"/>
                  <a:pt x="4850358" y="3992802"/>
                  <a:pt x="4546115" y="3985559"/>
                </a:cubicBezTo>
                <a:cubicBezTo>
                  <a:pt x="4241873" y="3978316"/>
                  <a:pt x="4194085" y="4009616"/>
                  <a:pt x="3896670" y="3985559"/>
                </a:cubicBezTo>
                <a:cubicBezTo>
                  <a:pt x="3599256" y="3961502"/>
                  <a:pt x="3479658" y="4011009"/>
                  <a:pt x="3143314" y="3985559"/>
                </a:cubicBezTo>
                <a:cubicBezTo>
                  <a:pt x="2806970" y="3960109"/>
                  <a:pt x="2649289" y="3954562"/>
                  <a:pt x="2493869" y="3985559"/>
                </a:cubicBezTo>
                <a:cubicBezTo>
                  <a:pt x="2338449" y="4016556"/>
                  <a:pt x="2110643" y="3986041"/>
                  <a:pt x="2000291" y="3985559"/>
                </a:cubicBezTo>
                <a:cubicBezTo>
                  <a:pt x="1889939" y="3985077"/>
                  <a:pt x="1711348" y="3988059"/>
                  <a:pt x="1454757" y="3985559"/>
                </a:cubicBezTo>
                <a:cubicBezTo>
                  <a:pt x="1198166" y="3983059"/>
                  <a:pt x="883033" y="3970971"/>
                  <a:pt x="701401" y="3985559"/>
                </a:cubicBezTo>
                <a:cubicBezTo>
                  <a:pt x="519769" y="4000147"/>
                  <a:pt x="233263" y="3970353"/>
                  <a:pt x="0" y="3985559"/>
                </a:cubicBezTo>
                <a:cubicBezTo>
                  <a:pt x="-6281" y="3743148"/>
                  <a:pt x="22185" y="3539025"/>
                  <a:pt x="0" y="3401010"/>
                </a:cubicBezTo>
                <a:cubicBezTo>
                  <a:pt x="-22185" y="3262995"/>
                  <a:pt x="23549" y="3056367"/>
                  <a:pt x="0" y="2776606"/>
                </a:cubicBezTo>
                <a:cubicBezTo>
                  <a:pt x="-23549" y="2496845"/>
                  <a:pt x="12664" y="2503654"/>
                  <a:pt x="0" y="2231913"/>
                </a:cubicBezTo>
                <a:cubicBezTo>
                  <a:pt x="-12664" y="1960172"/>
                  <a:pt x="13974" y="1857442"/>
                  <a:pt x="0" y="1687220"/>
                </a:cubicBezTo>
                <a:cubicBezTo>
                  <a:pt x="-13974" y="1516998"/>
                  <a:pt x="-28404" y="1203763"/>
                  <a:pt x="0" y="983105"/>
                </a:cubicBezTo>
                <a:cubicBezTo>
                  <a:pt x="28404" y="762448"/>
                  <a:pt x="-48966" y="345366"/>
                  <a:pt x="0" y="0"/>
                </a:cubicBezTo>
                <a:close/>
              </a:path>
            </a:pathLst>
          </a:custGeom>
          <a:solidFill>
            <a:schemeClr val="accent1">
              <a:alpha val="88000"/>
            </a:schemeClr>
          </a:solidFill>
          <a:ln>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A2EC6-8F3E-4281-9F52-90901D342CFB}"/>
              </a:ext>
            </a:extLst>
          </p:cNvPr>
          <p:cNvSpPr>
            <a:spLocks noGrp="1"/>
          </p:cNvSpPr>
          <p:nvPr>
            <p:ph type="title"/>
          </p:nvPr>
        </p:nvSpPr>
        <p:spPr>
          <a:xfrm>
            <a:off x="3279590" y="965701"/>
            <a:ext cx="5864412" cy="706964"/>
          </a:xfrm>
        </p:spPr>
        <p:txBody>
          <a:bodyPr/>
          <a:lstStyle/>
          <a:p>
            <a:pPr algn="ctr"/>
            <a:r>
              <a:rPr lang="en-US" sz="4800" b="1" dirty="0"/>
              <a:t>3</a:t>
            </a:r>
            <a:r>
              <a:rPr lang="en-US" sz="4800" b="1" baseline="30000" dirty="0"/>
              <a:t>rd</a:t>
            </a:r>
            <a:r>
              <a:rPr lang="en-US" sz="4800" b="1" dirty="0"/>
              <a:t> Party Professionals </a:t>
            </a:r>
          </a:p>
        </p:txBody>
      </p:sp>
      <p:sp>
        <p:nvSpPr>
          <p:cNvPr id="3" name="Text Placeholder 2">
            <a:extLst>
              <a:ext uri="{FF2B5EF4-FFF2-40B4-BE49-F238E27FC236}">
                <a16:creationId xmlns:a16="http://schemas.microsoft.com/office/drawing/2014/main" id="{85FF53D5-0AD8-440E-B16F-8C66D8AE73A8}"/>
              </a:ext>
            </a:extLst>
          </p:cNvPr>
          <p:cNvSpPr>
            <a:spLocks noGrp="1"/>
          </p:cNvSpPr>
          <p:nvPr>
            <p:ph idx="1"/>
          </p:nvPr>
        </p:nvSpPr>
        <p:spPr>
          <a:xfrm>
            <a:off x="5990665" y="2667678"/>
            <a:ext cx="5546073" cy="3720992"/>
          </a:xfrm>
        </p:spPr>
        <p:txBody>
          <a:bodyPr>
            <a:normAutofit fontScale="85000" lnSpcReduction="10000"/>
          </a:bodyPr>
          <a:lstStyle/>
          <a:p>
            <a:pPr marL="914400" lvl="2" indent="0" algn="ctr">
              <a:spcBef>
                <a:spcPts val="1800"/>
              </a:spcBef>
              <a:spcAft>
                <a:spcPts val="1800"/>
              </a:spcAft>
              <a:buClr>
                <a:srgbClr val="377298"/>
              </a:buClr>
              <a:buNone/>
            </a:pPr>
            <a:r>
              <a:rPr lang="en-US" sz="2000" b="1" dirty="0">
                <a:solidFill>
                  <a:schemeClr val="tx2"/>
                </a:solidFill>
              </a:rPr>
              <a:t>Teaming and Consultation </a:t>
            </a:r>
            <a:endParaRPr lang="en-US" sz="1900" dirty="0">
              <a:solidFill>
                <a:schemeClr val="tx2"/>
              </a:solidFill>
            </a:endParaRPr>
          </a:p>
          <a:p>
            <a:pPr marL="914400" lvl="2" indent="0">
              <a:spcBef>
                <a:spcPts val="1800"/>
              </a:spcBef>
              <a:spcAft>
                <a:spcPts val="1800"/>
              </a:spcAft>
              <a:buClr>
                <a:srgbClr val="377298"/>
              </a:buClr>
              <a:buNone/>
            </a:pPr>
            <a:r>
              <a:rPr lang="en-US" sz="1900" dirty="0">
                <a:solidFill>
                  <a:schemeClr val="tx2"/>
                </a:solidFill>
              </a:rPr>
              <a:t>BHRC best practice is that the professional contacts the BHRC </a:t>
            </a:r>
            <a:r>
              <a:rPr lang="en-US" sz="1900" i="1" dirty="0">
                <a:solidFill>
                  <a:schemeClr val="tx2"/>
                </a:solidFill>
              </a:rPr>
              <a:t>with</a:t>
            </a:r>
            <a:r>
              <a:rPr lang="en-US" sz="1900" dirty="0">
                <a:solidFill>
                  <a:schemeClr val="tx2"/>
                </a:solidFill>
              </a:rPr>
              <a:t> the consumer via a warm handoff, BHRC staff will team with the professional to identify with priorities of the consumer and the professional, identify need and barriers to accessing services, discuss provider preferences, etc.</a:t>
            </a:r>
          </a:p>
          <a:p>
            <a:pPr marL="914400" lvl="2" indent="0">
              <a:buClr>
                <a:srgbClr val="377298"/>
              </a:buClr>
              <a:buNone/>
            </a:pPr>
            <a:r>
              <a:rPr lang="en-US" sz="1900" dirty="0">
                <a:solidFill>
                  <a:schemeClr val="tx2"/>
                </a:solidFill>
              </a:rPr>
              <a:t>BHRC Staff will follow up with the consumer until they are successfully connected with services or no longer want our involvement. </a:t>
            </a:r>
          </a:p>
          <a:p>
            <a:pPr marL="914400" lvl="2" indent="0">
              <a:buClr>
                <a:srgbClr val="377298"/>
              </a:buClr>
              <a:buNone/>
            </a:pPr>
            <a:endParaRPr lang="en-US" sz="1900" dirty="0">
              <a:solidFill>
                <a:schemeClr val="tx2"/>
              </a:solidFill>
            </a:endParaRPr>
          </a:p>
          <a:p>
            <a:endParaRPr lang="en-US" dirty="0"/>
          </a:p>
        </p:txBody>
      </p:sp>
      <p:sp>
        <p:nvSpPr>
          <p:cNvPr id="4" name="TextBox 3">
            <a:extLst>
              <a:ext uri="{FF2B5EF4-FFF2-40B4-BE49-F238E27FC236}">
                <a16:creationId xmlns:a16="http://schemas.microsoft.com/office/drawing/2014/main" id="{B76FB2F0-6506-42DF-9D0B-512E2BFAE653}"/>
              </a:ext>
            </a:extLst>
          </p:cNvPr>
          <p:cNvSpPr txBox="1"/>
          <p:nvPr/>
        </p:nvSpPr>
        <p:spPr>
          <a:xfrm>
            <a:off x="838108" y="2843893"/>
            <a:ext cx="4250763" cy="3200876"/>
          </a:xfrm>
          <a:prstGeom prst="rect">
            <a:avLst/>
          </a:prstGeom>
          <a:solidFill>
            <a:schemeClr val="bg1">
              <a:alpha val="0"/>
            </a:schemeClr>
          </a:solidFill>
        </p:spPr>
        <p:txBody>
          <a:bodyPr wrap="square" rtlCol="0">
            <a:spAutoFit/>
          </a:bodyPr>
          <a:lstStyle/>
          <a:p>
            <a:pPr algn="ctr"/>
            <a:r>
              <a:rPr lang="en-US" b="1" dirty="0">
                <a:solidFill>
                  <a:schemeClr val="tx2"/>
                </a:solidFill>
              </a:rPr>
              <a:t>The BHRC defines a 3</a:t>
            </a:r>
            <a:r>
              <a:rPr lang="en-US" b="1" baseline="30000" dirty="0">
                <a:solidFill>
                  <a:schemeClr val="tx2"/>
                </a:solidFill>
              </a:rPr>
              <a:t>rd</a:t>
            </a:r>
            <a:r>
              <a:rPr lang="en-US" b="1" dirty="0">
                <a:solidFill>
                  <a:schemeClr val="tx2"/>
                </a:solidFill>
              </a:rPr>
              <a:t> Party Professional as a person or persons contacting the BHRC on behalf of someone they work with in a professional capacity. </a:t>
            </a:r>
          </a:p>
          <a:p>
            <a:pPr algn="ctr"/>
            <a:endParaRPr lang="en-US" b="1" dirty="0">
              <a:solidFill>
                <a:schemeClr val="tx2"/>
              </a:solidFill>
            </a:endParaRPr>
          </a:p>
          <a:p>
            <a:pPr algn="ctr"/>
            <a:r>
              <a:rPr lang="en-US" b="1" dirty="0">
                <a:solidFill>
                  <a:schemeClr val="tx2"/>
                </a:solidFill>
              </a:rPr>
              <a:t>Advocate</a:t>
            </a:r>
          </a:p>
          <a:p>
            <a:pPr algn="ctr"/>
            <a:r>
              <a:rPr lang="en-US" b="1" dirty="0">
                <a:solidFill>
                  <a:schemeClr val="tx2"/>
                </a:solidFill>
              </a:rPr>
              <a:t>Medical provider</a:t>
            </a:r>
          </a:p>
          <a:p>
            <a:pPr algn="ctr"/>
            <a:r>
              <a:rPr lang="en-US" b="1" dirty="0">
                <a:solidFill>
                  <a:schemeClr val="tx2"/>
                </a:solidFill>
              </a:rPr>
              <a:t>school staff </a:t>
            </a:r>
          </a:p>
          <a:p>
            <a:pPr algn="ctr"/>
            <a:r>
              <a:rPr lang="en-US" b="1" dirty="0">
                <a:solidFill>
                  <a:schemeClr val="tx2"/>
                </a:solidFill>
              </a:rPr>
              <a:t>etc. </a:t>
            </a:r>
          </a:p>
          <a:p>
            <a:endParaRPr lang="en-US" sz="2200" dirty="0"/>
          </a:p>
        </p:txBody>
      </p:sp>
    </p:spTree>
    <p:extLst>
      <p:ext uri="{BB962C8B-B14F-4D97-AF65-F5344CB8AC3E}">
        <p14:creationId xmlns:p14="http://schemas.microsoft.com/office/powerpoint/2010/main" val="2379587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1216</TotalTime>
  <Words>1357</Words>
  <Application>Microsoft Office PowerPoint</Application>
  <PresentationFormat>Widescreen</PresentationFormat>
  <Paragraphs>145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Century Gothic</vt:lpstr>
      <vt:lpstr>Wingdings</vt:lpstr>
      <vt:lpstr>Wingdings 3</vt:lpstr>
      <vt:lpstr>Ion Boardroom</vt:lpstr>
      <vt:lpstr> Behavioral Health Resource Center </vt:lpstr>
      <vt:lpstr>PowerPoint Presentation</vt:lpstr>
      <vt:lpstr>Collaborate </vt:lpstr>
      <vt:lpstr>Advocate </vt:lpstr>
      <vt:lpstr>Connect </vt:lpstr>
      <vt:lpstr>PowerPoint Presentation</vt:lpstr>
      <vt:lpstr>Consumers </vt:lpstr>
      <vt:lpstr>Concerned Others</vt:lpstr>
      <vt:lpstr>3rd Party Professionals </vt:lpstr>
      <vt:lpstr>Warm Handoff</vt:lpstr>
      <vt:lpstr>Language and Cultural Access</vt:lpstr>
      <vt:lpstr>Peer Services </vt:lpstr>
      <vt:lpstr>PowerPoint Presentation</vt:lpstr>
      <vt:lpstr>What We Do (and Do NOT Do)</vt:lpstr>
      <vt:lpstr>PowerPoint Presentation</vt:lpstr>
      <vt:lpstr>PowerPoint Presentation</vt:lpstr>
      <vt:lpstr>Questions or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Resource Center</dc:title>
  <dc:creator>Kloehn, Molly</dc:creator>
  <cp:lastModifiedBy>Kloehn, Molly</cp:lastModifiedBy>
  <cp:revision>77</cp:revision>
  <dcterms:created xsi:type="dcterms:W3CDTF">2025-03-14T19:08:34Z</dcterms:created>
  <dcterms:modified xsi:type="dcterms:W3CDTF">2025-04-29T20:38:24Z</dcterms:modified>
</cp:coreProperties>
</file>