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72" r:id="rId8"/>
    <p:sldId id="264" r:id="rId9"/>
    <p:sldId id="265" r:id="rId10"/>
    <p:sldId id="268" r:id="rId11"/>
    <p:sldId id="270" r:id="rId12"/>
    <p:sldId id="269" r:id="rId13"/>
    <p:sldId id="266" r:id="rId14"/>
    <p:sldId id="267"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96" autoAdjust="0"/>
    <p:restoredTop sz="94660"/>
  </p:normalViewPr>
  <p:slideViewPr>
    <p:cSldViewPr snapToGrid="0">
      <p:cViewPr varScale="1">
        <p:scale>
          <a:sx n="115" d="100"/>
          <a:sy n="115" d="100"/>
        </p:scale>
        <p:origin x="36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412287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3546467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357842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633857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2234C-FBD8-4552-A706-3058459F430A}"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06602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12234C-FBD8-4552-A706-3058459F430A}"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383262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12234C-FBD8-4552-A706-3058459F430A}" type="datetimeFigureOut">
              <a:rPr lang="en-US" smtClean="0"/>
              <a:t>8/12/2021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552375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12234C-FBD8-4552-A706-3058459F430A}" type="datetimeFigureOut">
              <a:rPr lang="en-US" smtClean="0"/>
              <a:t>8/12/2021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543792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2234C-FBD8-4552-A706-3058459F430A}" type="datetimeFigureOut">
              <a:rPr lang="en-US" smtClean="0"/>
              <a:t>8/12/2021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332604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12234C-FBD8-4552-A706-3058459F430A}"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85430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12234C-FBD8-4552-A706-3058459F430A}"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549853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7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2234C-FBD8-4552-A706-3058459F430A}" type="datetimeFigureOut">
              <a:rPr lang="en-US" smtClean="0"/>
              <a:t>8/12/2021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8C750-77CF-4429-B4F1-1E2059F79A00}" type="slidenum">
              <a:rPr lang="en-US" smtClean="0"/>
              <a:t>‹#›</a:t>
            </a:fld>
            <a:endParaRPr lang="en-US"/>
          </a:p>
        </p:txBody>
      </p:sp>
    </p:spTree>
    <p:extLst>
      <p:ext uri="{BB962C8B-B14F-4D97-AF65-F5344CB8AC3E}">
        <p14:creationId xmlns:p14="http://schemas.microsoft.com/office/powerpoint/2010/main" val="1885690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dhs.wisconsin.gov/library/F-10126.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HSEAQC@countyofdane.com"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Capital Consortium Internal QC</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65014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Results will be shared with you and your direct supervisor once a month by email</a:t>
            </a:r>
          </a:p>
          <a:p>
            <a:r>
              <a:rPr lang="en-US" dirty="0" smtClean="0"/>
              <a:t>If you disagree with the review, let your direct supervisor know</a:t>
            </a:r>
          </a:p>
          <a:p>
            <a:r>
              <a:rPr lang="en-US" dirty="0" smtClean="0"/>
              <a:t>Your direct supervisor will work with the QC team to resolve the issue</a:t>
            </a:r>
          </a:p>
          <a:p>
            <a:r>
              <a:rPr lang="en-US" dirty="0" smtClean="0"/>
              <a:t>The QC team is responsible for fixing cases when necessary</a:t>
            </a:r>
          </a:p>
          <a:p>
            <a:pPr marL="0" indent="0">
              <a:buNone/>
            </a:pPr>
            <a:endParaRPr lang="en-US" dirty="0" smtClean="0"/>
          </a:p>
        </p:txBody>
      </p:sp>
    </p:spTree>
    <p:extLst>
      <p:ext uri="{BB962C8B-B14F-4D97-AF65-F5344CB8AC3E}">
        <p14:creationId xmlns:p14="http://schemas.microsoft.com/office/powerpoint/2010/main" val="2284679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Reminders</a:t>
            </a:r>
          </a:p>
          <a:p>
            <a:pPr lvl="1"/>
            <a:r>
              <a:rPr lang="en-US" dirty="0" smtClean="0"/>
              <a:t>We all are responsible for Quality Assurance</a:t>
            </a:r>
          </a:p>
          <a:p>
            <a:pPr lvl="1"/>
            <a:r>
              <a:rPr lang="en-US" dirty="0" smtClean="0"/>
              <a:t>It </a:t>
            </a:r>
            <a:r>
              <a:rPr lang="en-US" dirty="0"/>
              <a:t>is the expectation that every time you run eligibility on the case that you check the budget and non-financial page results to ensure accuracy and take the proper steps to ensure the case is accurate if you find any </a:t>
            </a:r>
            <a:r>
              <a:rPr lang="en-US" dirty="0" smtClean="0"/>
              <a:t>discrepancies</a:t>
            </a:r>
          </a:p>
          <a:p>
            <a:pPr lvl="1"/>
            <a:r>
              <a:rPr lang="en-US" dirty="0" smtClean="0"/>
              <a:t>This </a:t>
            </a:r>
            <a:r>
              <a:rPr lang="en-US" dirty="0"/>
              <a:t>should not be interpreted as doing a QC of the entire </a:t>
            </a:r>
            <a:r>
              <a:rPr lang="en-US" dirty="0" smtClean="0"/>
              <a:t>case</a:t>
            </a:r>
          </a:p>
          <a:p>
            <a:pPr lvl="1"/>
            <a:r>
              <a:rPr lang="en-US" dirty="0" smtClean="0"/>
              <a:t>If </a:t>
            </a:r>
            <a:r>
              <a:rPr lang="en-US" dirty="0"/>
              <a:t>you find an error on a case, you should correct the case going forward. If the previous worker made an error, staff should notify his/her supervisor for follow up</a:t>
            </a:r>
          </a:p>
          <a:p>
            <a:endParaRPr lang="en-US" dirty="0"/>
          </a:p>
        </p:txBody>
      </p:sp>
    </p:spTree>
    <p:extLst>
      <p:ext uri="{BB962C8B-B14F-4D97-AF65-F5344CB8AC3E}">
        <p14:creationId xmlns:p14="http://schemas.microsoft.com/office/powerpoint/2010/main" val="256049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indent="0">
              <a:buNone/>
            </a:pPr>
            <a:r>
              <a:rPr lang="en-US" dirty="0" smtClean="0"/>
              <a:t>Always follow the first contact resolution approach</a:t>
            </a:r>
            <a:endParaRPr lang="en-US" dirty="0"/>
          </a:p>
          <a:p>
            <a:r>
              <a:rPr lang="en-US" sz="3600" dirty="0"/>
              <a:t> </a:t>
            </a:r>
            <a:r>
              <a:rPr lang="en-US" dirty="0"/>
              <a:t>First contact resolution at the Capital Consortium: </a:t>
            </a:r>
            <a:endParaRPr lang="en-US" dirty="0" smtClean="0"/>
          </a:p>
          <a:p>
            <a:pPr lvl="1"/>
            <a:r>
              <a:rPr lang="en-US" dirty="0" smtClean="0"/>
              <a:t>Process </a:t>
            </a:r>
            <a:r>
              <a:rPr lang="en-US" dirty="0"/>
              <a:t>all documents, SMRF, Renewals, Changes, and any other banner items </a:t>
            </a:r>
            <a:endParaRPr lang="en-US" dirty="0" smtClean="0"/>
          </a:p>
          <a:p>
            <a:pPr lvl="1"/>
            <a:r>
              <a:rPr lang="en-US" dirty="0" smtClean="0"/>
              <a:t>Always </a:t>
            </a:r>
            <a:r>
              <a:rPr lang="en-US" dirty="0"/>
              <a:t>collect Telephonic Signature during phone interactions </a:t>
            </a:r>
            <a:endParaRPr lang="en-US" dirty="0" smtClean="0"/>
          </a:p>
          <a:p>
            <a:pPr lvl="1"/>
            <a:r>
              <a:rPr lang="en-US" dirty="0" smtClean="0"/>
              <a:t>Process </a:t>
            </a:r>
            <a:r>
              <a:rPr lang="en-US" dirty="0"/>
              <a:t>all Discrepancies, and other work items </a:t>
            </a:r>
            <a:endParaRPr lang="en-US" dirty="0" smtClean="0"/>
          </a:p>
          <a:p>
            <a:pPr lvl="1"/>
            <a:r>
              <a:rPr lang="en-US" dirty="0" smtClean="0"/>
              <a:t>Program </a:t>
            </a:r>
            <a:r>
              <a:rPr lang="en-US" dirty="0"/>
              <a:t>adds </a:t>
            </a:r>
            <a:endParaRPr lang="en-US" dirty="0" smtClean="0"/>
          </a:p>
          <a:p>
            <a:pPr lvl="1"/>
            <a:r>
              <a:rPr lang="en-US" dirty="0" smtClean="0"/>
              <a:t>Complete </a:t>
            </a:r>
            <a:r>
              <a:rPr lang="en-US" dirty="0"/>
              <a:t>Baby and Person adds </a:t>
            </a:r>
            <a:endParaRPr lang="en-US" dirty="0" smtClean="0"/>
          </a:p>
          <a:p>
            <a:pPr lvl="1"/>
            <a:r>
              <a:rPr lang="en-US" dirty="0" smtClean="0"/>
              <a:t>Complete </a:t>
            </a:r>
            <a:r>
              <a:rPr lang="en-US" dirty="0"/>
              <a:t>RFA to set FS filing date if customer cannot stay on the phone to complete the full application </a:t>
            </a:r>
            <a:r>
              <a:rPr lang="en-US" dirty="0" smtClean="0"/>
              <a:t>interview</a:t>
            </a:r>
          </a:p>
          <a:p>
            <a:pPr lvl="1"/>
            <a:r>
              <a:rPr lang="en-US" dirty="0" smtClean="0"/>
              <a:t>New </a:t>
            </a:r>
            <a:r>
              <a:rPr lang="en-US" dirty="0"/>
              <a:t>FS and HC request </a:t>
            </a:r>
            <a:endParaRPr lang="en-US" dirty="0" smtClean="0"/>
          </a:p>
          <a:p>
            <a:pPr lvl="1"/>
            <a:r>
              <a:rPr lang="en-US" dirty="0" smtClean="0"/>
              <a:t>Complete </a:t>
            </a:r>
            <a:r>
              <a:rPr lang="en-US" dirty="0"/>
              <a:t>missed intake and review appointments </a:t>
            </a:r>
            <a:endParaRPr lang="en-US" dirty="0" smtClean="0"/>
          </a:p>
          <a:p>
            <a:pPr lvl="1"/>
            <a:r>
              <a:rPr lang="en-US" dirty="0" smtClean="0"/>
              <a:t>Complete </a:t>
            </a:r>
            <a:r>
              <a:rPr lang="en-US" dirty="0"/>
              <a:t>FS interviews </a:t>
            </a:r>
            <a:endParaRPr lang="en-US" dirty="0" smtClean="0"/>
          </a:p>
          <a:p>
            <a:pPr lvl="1"/>
            <a:r>
              <a:rPr lang="en-US" dirty="0" smtClean="0"/>
              <a:t>Check </a:t>
            </a:r>
            <a:r>
              <a:rPr lang="en-US" dirty="0"/>
              <a:t>to see if a renewal is due soon for the case you are accessing. You may be able to take care of the renewal with the customer now and reduce repeat calls for the same case </a:t>
            </a:r>
            <a:endParaRPr lang="en-US" dirty="0" smtClean="0"/>
          </a:p>
          <a:p>
            <a:pPr lvl="1"/>
            <a:r>
              <a:rPr lang="en-US" dirty="0" smtClean="0"/>
              <a:t>Sync </a:t>
            </a:r>
            <a:r>
              <a:rPr lang="en-US" dirty="0"/>
              <a:t>reviews dates when possible </a:t>
            </a:r>
          </a:p>
          <a:p>
            <a:endParaRPr lang="en-US" dirty="0"/>
          </a:p>
          <a:p>
            <a:pPr marL="0" indent="0">
              <a:buNone/>
            </a:pPr>
            <a:r>
              <a:rPr lang="en-US" i="1" dirty="0"/>
              <a:t>***The list above is not all inclusive. Workers need to look at the entire case, and use their critical thinking skills to determine what is needed on the case, so the caller will be satisfied and not need to call back again***. </a:t>
            </a:r>
            <a:endParaRPr lang="en-US" dirty="0" smtClean="0"/>
          </a:p>
        </p:txBody>
      </p:sp>
    </p:spTree>
    <p:extLst>
      <p:ext uri="{BB962C8B-B14F-4D97-AF65-F5344CB8AC3E}">
        <p14:creationId xmlns:p14="http://schemas.microsoft.com/office/powerpoint/2010/main" val="676761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Second Party Reviews</a:t>
            </a:r>
          </a:p>
          <a:p>
            <a:pPr lvl="1"/>
            <a:r>
              <a:rPr lang="en-US" dirty="0" smtClean="0"/>
              <a:t>State QC different </a:t>
            </a:r>
            <a:r>
              <a:rPr lang="en-US" dirty="0" smtClean="0"/>
              <a:t>from </a:t>
            </a:r>
            <a:r>
              <a:rPr lang="en-US" dirty="0" smtClean="0"/>
              <a:t>the active error rate</a:t>
            </a:r>
          </a:p>
          <a:p>
            <a:pPr lvl="2"/>
            <a:r>
              <a:rPr lang="en-US" dirty="0" smtClean="0"/>
              <a:t>Top Errors</a:t>
            </a:r>
          </a:p>
          <a:p>
            <a:pPr lvl="3"/>
            <a:r>
              <a:rPr lang="en-US" dirty="0"/>
              <a:t> Citizenship/ID verification not on </a:t>
            </a:r>
            <a:r>
              <a:rPr lang="en-US" dirty="0" smtClean="0"/>
              <a:t>file</a:t>
            </a:r>
          </a:p>
          <a:p>
            <a:pPr lvl="4"/>
            <a:r>
              <a:rPr lang="en-US" dirty="0" smtClean="0"/>
              <a:t>Use data exchanges whenever possible</a:t>
            </a:r>
          </a:p>
          <a:p>
            <a:pPr lvl="3"/>
            <a:r>
              <a:rPr lang="en-US" dirty="0" smtClean="0"/>
              <a:t>Authorized </a:t>
            </a:r>
            <a:r>
              <a:rPr lang="en-US" dirty="0"/>
              <a:t>Rep form not on file or the form is on file but not </a:t>
            </a:r>
            <a:r>
              <a:rPr lang="en-US" dirty="0" smtClean="0"/>
              <a:t>complete</a:t>
            </a:r>
          </a:p>
          <a:p>
            <a:pPr lvl="4"/>
            <a:r>
              <a:rPr lang="en-US" dirty="0" smtClean="0"/>
              <a:t>A </a:t>
            </a:r>
            <a:r>
              <a:rPr lang="en-US" dirty="0"/>
              <a:t>complete Appoint, Change or Remove Authorized Representative form (</a:t>
            </a:r>
            <a:r>
              <a:rPr lang="en-US" u="sng" dirty="0">
                <a:hlinkClick r:id="rId2"/>
              </a:rPr>
              <a:t>F-10126</a:t>
            </a:r>
            <a:r>
              <a:rPr lang="en-US" dirty="0"/>
              <a:t>) must be on file for an authorized representative designation to be </a:t>
            </a:r>
            <a:r>
              <a:rPr lang="en-US" dirty="0" smtClean="0"/>
              <a:t>valid-Section 1.2.31. </a:t>
            </a:r>
            <a:endParaRPr lang="en-US" dirty="0"/>
          </a:p>
          <a:p>
            <a:pPr lvl="4"/>
            <a:r>
              <a:rPr lang="en-US" dirty="0" smtClean="0"/>
              <a:t>If required information is missing on the form, including any of the signatures, the form will be considered incomplete, the witness cannot be the client or the authorize rep</a:t>
            </a:r>
            <a:endParaRPr lang="en-US" dirty="0"/>
          </a:p>
          <a:p>
            <a:pPr lvl="3"/>
            <a:endParaRPr lang="en-US" dirty="0"/>
          </a:p>
        </p:txBody>
      </p:sp>
    </p:spTree>
    <p:extLst>
      <p:ext uri="{BB962C8B-B14F-4D97-AF65-F5344CB8AC3E}">
        <p14:creationId xmlns:p14="http://schemas.microsoft.com/office/powerpoint/2010/main" val="525391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OTX vs. 15. Delete</a:t>
            </a:r>
          </a:p>
          <a:p>
            <a:pPr lvl="1"/>
            <a:r>
              <a:rPr lang="en-US" dirty="0" smtClean="0"/>
              <a:t>Make sure you ask the right questions before deleting someone </a:t>
            </a:r>
          </a:p>
          <a:p>
            <a:pPr lvl="1"/>
            <a:r>
              <a:rPr lang="en-US" dirty="0" smtClean="0"/>
              <a:t>15 should be uncommon</a:t>
            </a:r>
          </a:p>
          <a:p>
            <a:pPr lvl="1"/>
            <a:r>
              <a:rPr lang="en-US" dirty="0" smtClean="0"/>
              <a:t>Delete if the person is not a tax dependent, OTX if they are</a:t>
            </a:r>
          </a:p>
          <a:p>
            <a:pPr marL="0" indent="0">
              <a:buNone/>
            </a:pPr>
            <a:endParaRPr lang="en-US" dirty="0"/>
          </a:p>
        </p:txBody>
      </p:sp>
    </p:spTree>
    <p:extLst>
      <p:ext uri="{BB962C8B-B14F-4D97-AF65-F5344CB8AC3E}">
        <p14:creationId xmlns:p14="http://schemas.microsoft.com/office/powerpoint/2010/main" val="4185887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8543" y="1288790"/>
            <a:ext cx="10972800" cy="1143000"/>
          </a:xfrm>
        </p:spPr>
        <p:txBody>
          <a:bodyPr/>
          <a:lstStyle/>
          <a:p>
            <a:r>
              <a:rPr lang="en-US" dirty="0" smtClean="0"/>
              <a:t>Your QC TEAM</a:t>
            </a:r>
            <a:endParaRPr lang="en-US" dirty="0"/>
          </a:p>
        </p:txBody>
      </p:sp>
      <p:sp>
        <p:nvSpPr>
          <p:cNvPr id="5" name="Content Placeholder 4"/>
          <p:cNvSpPr>
            <a:spLocks noGrp="1"/>
          </p:cNvSpPr>
          <p:nvPr>
            <p:ph sz="half" idx="2"/>
          </p:nvPr>
        </p:nvSpPr>
        <p:spPr>
          <a:xfrm>
            <a:off x="608543" y="2461981"/>
            <a:ext cx="5386917" cy="3556434"/>
          </a:xfrm>
        </p:spPr>
        <p:txBody>
          <a:bodyPr>
            <a:normAutofit/>
          </a:bodyPr>
          <a:lstStyle/>
          <a:p>
            <a:r>
              <a:rPr lang="en-US" dirty="0" smtClean="0"/>
              <a:t>Antonio Esterrich</a:t>
            </a:r>
          </a:p>
          <a:p>
            <a:r>
              <a:rPr lang="en-US" dirty="0"/>
              <a:t>M</a:t>
            </a:r>
            <a:r>
              <a:rPr lang="en-US" dirty="0" smtClean="0"/>
              <a:t>ichele Chiuchiolo</a:t>
            </a:r>
          </a:p>
          <a:p>
            <a:r>
              <a:rPr lang="en-US" dirty="0" smtClean="0"/>
              <a:t>Heidi Denure</a:t>
            </a:r>
            <a:endParaRPr lang="en-US" dirty="0"/>
          </a:p>
          <a:p>
            <a:r>
              <a:rPr lang="en-US" dirty="0" smtClean="0"/>
              <a:t>Carol </a:t>
            </a:r>
            <a:r>
              <a:rPr lang="en-US" dirty="0" err="1" smtClean="0"/>
              <a:t>Sjoblom</a:t>
            </a:r>
            <a:endParaRPr lang="en-US" dirty="0" smtClean="0"/>
          </a:p>
          <a:p>
            <a:r>
              <a:rPr lang="en-US" dirty="0" smtClean="0"/>
              <a:t>Adam Chorlton</a:t>
            </a:r>
          </a:p>
          <a:p>
            <a:r>
              <a:rPr lang="en-US" dirty="0" smtClean="0"/>
              <a:t>Kara Ponti</a:t>
            </a:r>
          </a:p>
          <a:p>
            <a:r>
              <a:rPr lang="en-US" b="1" dirty="0" smtClean="0"/>
              <a:t>Alex Premo*</a:t>
            </a:r>
          </a:p>
          <a:p>
            <a:r>
              <a:rPr lang="en-US" dirty="0"/>
              <a:t>David Bernhardt</a:t>
            </a:r>
          </a:p>
          <a:p>
            <a:endParaRPr lang="en-US" b="1" dirty="0" smtClean="0"/>
          </a:p>
          <a:p>
            <a:endParaRPr lang="en-US" dirty="0"/>
          </a:p>
          <a:p>
            <a:endParaRPr lang="en-US" dirty="0" smtClean="0"/>
          </a:p>
          <a:p>
            <a:pPr marL="0" indent="0">
              <a:buNone/>
            </a:pPr>
            <a:endParaRPr lang="en-US" dirty="0" smtClean="0"/>
          </a:p>
          <a:p>
            <a:endParaRPr lang="en-US" dirty="0"/>
          </a:p>
        </p:txBody>
      </p:sp>
      <p:sp>
        <p:nvSpPr>
          <p:cNvPr id="7" name="Content Placeholder 6"/>
          <p:cNvSpPr>
            <a:spLocks noGrp="1"/>
          </p:cNvSpPr>
          <p:nvPr>
            <p:ph sz="quarter" idx="4"/>
          </p:nvPr>
        </p:nvSpPr>
        <p:spPr>
          <a:xfrm>
            <a:off x="6192310" y="2461981"/>
            <a:ext cx="5389033" cy="3556434"/>
          </a:xfrm>
        </p:spPr>
        <p:txBody>
          <a:bodyPr/>
          <a:lstStyle/>
          <a:p>
            <a:r>
              <a:rPr lang="en-US" b="1" dirty="0" smtClean="0"/>
              <a:t>Jeremiah Cook*</a:t>
            </a:r>
          </a:p>
          <a:p>
            <a:r>
              <a:rPr lang="en-US" b="1" dirty="0" smtClean="0"/>
              <a:t>Lisa Danowski*</a:t>
            </a:r>
          </a:p>
          <a:p>
            <a:r>
              <a:rPr lang="en-US" dirty="0" smtClean="0"/>
              <a:t>Robyn Johnson</a:t>
            </a:r>
          </a:p>
          <a:p>
            <a:r>
              <a:rPr lang="en-US" dirty="0" smtClean="0"/>
              <a:t>Tracy Kok</a:t>
            </a:r>
          </a:p>
          <a:p>
            <a:r>
              <a:rPr lang="en-US" b="1" dirty="0" smtClean="0"/>
              <a:t>April Lee*</a:t>
            </a:r>
          </a:p>
          <a:p>
            <a:r>
              <a:rPr lang="en-US" dirty="0" smtClean="0"/>
              <a:t>Patricia Porto-Sanchez</a:t>
            </a:r>
          </a:p>
          <a:p>
            <a:r>
              <a:rPr lang="en-US" b="1" dirty="0" smtClean="0"/>
              <a:t>Amber Taylor*</a:t>
            </a:r>
          </a:p>
        </p:txBody>
      </p:sp>
      <p:sp>
        <p:nvSpPr>
          <p:cNvPr id="9" name="TextBox 8"/>
          <p:cNvSpPr txBox="1"/>
          <p:nvPr/>
        </p:nvSpPr>
        <p:spPr>
          <a:xfrm>
            <a:off x="3302001" y="6276110"/>
            <a:ext cx="4854632" cy="646331"/>
          </a:xfrm>
          <a:prstGeom prst="rect">
            <a:avLst/>
          </a:prstGeom>
          <a:noFill/>
        </p:spPr>
        <p:txBody>
          <a:bodyPr wrap="square" rtlCol="0">
            <a:spAutoFit/>
          </a:bodyPr>
          <a:lstStyle/>
          <a:p>
            <a:pPr algn="ctr"/>
            <a:r>
              <a:rPr lang="en-US" dirty="0" smtClean="0">
                <a:hlinkClick r:id="rId2"/>
              </a:rPr>
              <a:t>HSEAQC@countyofdane.com</a:t>
            </a:r>
            <a:endParaRPr lang="en-US" dirty="0" smtClean="0"/>
          </a:p>
          <a:p>
            <a:pPr algn="ctr"/>
            <a:r>
              <a:rPr lang="en-US" dirty="0" smtClean="0"/>
              <a:t>*QC Reviewer</a:t>
            </a:r>
            <a:endParaRPr lang="en-US" dirty="0"/>
          </a:p>
        </p:txBody>
      </p:sp>
    </p:spTree>
    <p:extLst>
      <p:ext uri="{BB962C8B-B14F-4D97-AF65-F5344CB8AC3E}">
        <p14:creationId xmlns:p14="http://schemas.microsoft.com/office/powerpoint/2010/main" val="493526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FNS not conducting reviews for fiscal year October 2020 to September 2021. Our error rate remain the same. </a:t>
            </a:r>
          </a:p>
          <a:p>
            <a:pPr lvl="1"/>
            <a:r>
              <a:rPr lang="en-US" dirty="0"/>
              <a:t>The Active Error Rate for Capital Consortium for FFY 2020 Food Share-October 2019 to February 2020 is currently at 13%</a:t>
            </a:r>
          </a:p>
          <a:p>
            <a:pPr lvl="1"/>
            <a:r>
              <a:rPr lang="en-US" dirty="0"/>
              <a:t>This highest error rate among all the agencies in the State of Wisconsin</a:t>
            </a:r>
          </a:p>
          <a:p>
            <a:pPr lvl="1"/>
            <a:r>
              <a:rPr lang="en-US" dirty="0"/>
              <a:t>The error rate for the State as a whole is 8.35%</a:t>
            </a:r>
          </a:p>
          <a:p>
            <a:pPr lvl="1"/>
            <a:r>
              <a:rPr lang="en-US" dirty="0"/>
              <a:t>The error rate for the State is above the threshold of 6% that could result in corrective action</a:t>
            </a:r>
          </a:p>
          <a:p>
            <a:endParaRPr lang="en-US" dirty="0"/>
          </a:p>
        </p:txBody>
      </p:sp>
    </p:spTree>
    <p:extLst>
      <p:ext uri="{BB962C8B-B14F-4D97-AF65-F5344CB8AC3E}">
        <p14:creationId xmlns:p14="http://schemas.microsoft.com/office/powerpoint/2010/main" val="824081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49320" y="2061556"/>
            <a:ext cx="5339159" cy="3815542"/>
          </a:xfrm>
          <a:prstGeom prst="rect">
            <a:avLst/>
          </a:prstGeom>
        </p:spPr>
      </p:pic>
      <p:pic>
        <p:nvPicPr>
          <p:cNvPr id="5" name="Picture 4"/>
          <p:cNvPicPr>
            <a:picLocks noChangeAspect="1"/>
          </p:cNvPicPr>
          <p:nvPr/>
        </p:nvPicPr>
        <p:blipFill>
          <a:blip r:embed="rId3"/>
          <a:stretch>
            <a:fillRect/>
          </a:stretch>
        </p:blipFill>
        <p:spPr>
          <a:xfrm>
            <a:off x="6083776" y="2061556"/>
            <a:ext cx="5350181" cy="3815542"/>
          </a:xfrm>
          <a:prstGeom prst="rect">
            <a:avLst/>
          </a:prstGeom>
        </p:spPr>
      </p:pic>
    </p:spTree>
    <p:extLst>
      <p:ext uri="{BB962C8B-B14F-4D97-AF65-F5344CB8AC3E}">
        <p14:creationId xmlns:p14="http://schemas.microsoft.com/office/powerpoint/2010/main" val="1871595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a:t>
            </a:r>
            <a:r>
              <a:rPr lang="en-US" dirty="0" smtClean="0"/>
              <a:t>he most </a:t>
            </a:r>
            <a:r>
              <a:rPr lang="en-US" dirty="0"/>
              <a:t>common errors in </a:t>
            </a:r>
            <a:r>
              <a:rPr lang="en-US" dirty="0" smtClean="0"/>
              <a:t>Capital remain the same</a:t>
            </a:r>
            <a:endParaRPr lang="en-US" dirty="0"/>
          </a:p>
          <a:p>
            <a:pPr lvl="1"/>
            <a:r>
              <a:rPr lang="en-US" b="1" dirty="0" smtClean="0"/>
              <a:t>Wages </a:t>
            </a:r>
            <a:r>
              <a:rPr lang="en-US" b="1" dirty="0"/>
              <a:t>and Salaries, House Composition, Shelter Deduction</a:t>
            </a:r>
          </a:p>
          <a:p>
            <a:pPr lvl="1"/>
            <a:r>
              <a:rPr lang="en-US" dirty="0"/>
              <a:t>Child Support Payments received from absent parent, Wages and Salaries, Summary page not </a:t>
            </a:r>
            <a:r>
              <a:rPr lang="en-US" dirty="0" smtClean="0"/>
              <a:t>generate</a:t>
            </a:r>
          </a:p>
          <a:p>
            <a:pPr lvl="1"/>
            <a:r>
              <a:rPr lang="en-US" dirty="0"/>
              <a:t>Asset assessment, Shelter Deduction, and Child Support Payments received from absent parent</a:t>
            </a:r>
          </a:p>
          <a:p>
            <a:pPr lvl="1"/>
            <a:r>
              <a:rPr lang="en-US" dirty="0"/>
              <a:t>Household Composition, SSI and/or State SSI Supplement, ABAWD </a:t>
            </a:r>
            <a:r>
              <a:rPr lang="en-US" dirty="0" err="1"/>
              <a:t>FoodShare</a:t>
            </a:r>
            <a:r>
              <a:rPr lang="en-US" dirty="0"/>
              <a:t> clock </a:t>
            </a:r>
          </a:p>
          <a:p>
            <a:pPr marL="457200" lvl="1" indent="0">
              <a:buNone/>
            </a:pPr>
            <a:endParaRPr lang="en-US" dirty="0"/>
          </a:p>
          <a:p>
            <a:endParaRPr lang="en-US" dirty="0"/>
          </a:p>
        </p:txBody>
      </p:sp>
    </p:spTree>
    <p:extLst>
      <p:ext uri="{BB962C8B-B14F-4D97-AF65-F5344CB8AC3E}">
        <p14:creationId xmlns:p14="http://schemas.microsoft.com/office/powerpoint/2010/main" val="29058103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report as of December 2020 shows that about 30% of our cases have Earned Income</a:t>
            </a:r>
          </a:p>
          <a:p>
            <a:r>
              <a:rPr lang="en-US" dirty="0" smtClean="0"/>
              <a:t>We need to achieved less than 10% error on targeted QC cases with Earned Income in order to be under the 6% overall error rate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888488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Pre-Certification Project</a:t>
            </a:r>
          </a:p>
          <a:p>
            <a:pPr lvl="1"/>
            <a:r>
              <a:rPr lang="en-US" dirty="0"/>
              <a:t>Focus on EI, CS, SUE, HH comp </a:t>
            </a:r>
          </a:p>
          <a:p>
            <a:pPr lvl="1"/>
            <a:r>
              <a:rPr lang="en-US" dirty="0"/>
              <a:t>First run – workers sent cases open for FS that had EI and/or CS</a:t>
            </a:r>
          </a:p>
          <a:p>
            <a:pPr lvl="1"/>
            <a:r>
              <a:rPr lang="en-US" dirty="0"/>
              <a:t>Second run – workers assigned EI project work had all work reviewed</a:t>
            </a:r>
          </a:p>
          <a:p>
            <a:pPr lvl="1"/>
            <a:r>
              <a:rPr lang="en-US" dirty="0"/>
              <a:t>No confirmation until lead worker reviewed for accuracy</a:t>
            </a:r>
          </a:p>
          <a:p>
            <a:pPr lvl="1"/>
            <a:r>
              <a:rPr lang="en-US" dirty="0"/>
              <a:t>Lead workers tracked results and shared findings with line worker/supervisor via email</a:t>
            </a:r>
          </a:p>
          <a:p>
            <a:pPr lvl="1"/>
            <a:r>
              <a:rPr lang="en-US" dirty="0"/>
              <a:t>Results compiled by QC Project Lead (Antonio)</a:t>
            </a:r>
          </a:p>
          <a:p>
            <a:pPr lvl="1"/>
            <a:endParaRPr lang="en-US" dirty="0"/>
          </a:p>
        </p:txBody>
      </p:sp>
    </p:spTree>
    <p:extLst>
      <p:ext uri="{BB962C8B-B14F-4D97-AF65-F5344CB8AC3E}">
        <p14:creationId xmlns:p14="http://schemas.microsoft.com/office/powerpoint/2010/main" val="504150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3500759512"/>
              </p:ext>
            </p:extLst>
          </p:nvPr>
        </p:nvGraphicFramePr>
        <p:xfrm>
          <a:off x="2598420" y="3469365"/>
          <a:ext cx="6629400" cy="571500"/>
        </p:xfrm>
        <a:graphic>
          <a:graphicData uri="http://schemas.openxmlformats.org/drawingml/2006/table">
            <a:tbl>
              <a:tblPr/>
              <a:tblGrid>
                <a:gridCol w="3314700">
                  <a:extLst>
                    <a:ext uri="{9D8B030D-6E8A-4147-A177-3AD203B41FA5}">
                      <a16:colId xmlns:a16="http://schemas.microsoft.com/office/drawing/2014/main" val="574233986"/>
                    </a:ext>
                  </a:extLst>
                </a:gridCol>
                <a:gridCol w="800100">
                  <a:extLst>
                    <a:ext uri="{9D8B030D-6E8A-4147-A177-3AD203B41FA5}">
                      <a16:colId xmlns:a16="http://schemas.microsoft.com/office/drawing/2014/main" val="2796282455"/>
                    </a:ext>
                  </a:extLst>
                </a:gridCol>
                <a:gridCol w="927100">
                  <a:extLst>
                    <a:ext uri="{9D8B030D-6E8A-4147-A177-3AD203B41FA5}">
                      <a16:colId xmlns:a16="http://schemas.microsoft.com/office/drawing/2014/main" val="912081534"/>
                    </a:ext>
                  </a:extLst>
                </a:gridCol>
                <a:gridCol w="901700">
                  <a:extLst>
                    <a:ext uri="{9D8B030D-6E8A-4147-A177-3AD203B41FA5}">
                      <a16:colId xmlns:a16="http://schemas.microsoft.com/office/drawing/2014/main" val="3995121844"/>
                    </a:ext>
                  </a:extLst>
                </a:gridCol>
                <a:gridCol w="685800">
                  <a:extLst>
                    <a:ext uri="{9D8B030D-6E8A-4147-A177-3AD203B41FA5}">
                      <a16:colId xmlns:a16="http://schemas.microsoft.com/office/drawing/2014/main" val="1380115446"/>
                    </a:ext>
                  </a:extLst>
                </a:gridCol>
              </a:tblGrid>
              <a:tr h="190500">
                <a:tc>
                  <a:txBody>
                    <a:bodyPr/>
                    <a:lstStyle/>
                    <a:p>
                      <a:pPr algn="ctr" fontAlgn="b"/>
                      <a:r>
                        <a:rPr lang="en-US" sz="1100" b="1" i="0" u="none" strike="noStrike">
                          <a:solidFill>
                            <a:srgbClr val="000000"/>
                          </a:solidFill>
                          <a:effectLst/>
                          <a:latin typeface="Calibri" panose="020F0502020204030204" pitchFamily="34" charset="0"/>
                        </a:rPr>
                        <a:t>Error Elements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100" b="1" i="0" u="none" strike="noStrike">
                          <a:solidFill>
                            <a:srgbClr val="000000"/>
                          </a:solidFill>
                          <a:effectLst/>
                          <a:latin typeface="Calibri" panose="020F0502020204030204" pitchFamily="34" charset="0"/>
                        </a:rPr>
                        <a:t>Total Correct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100" b="1" i="0" u="none" strike="noStrike">
                          <a:solidFill>
                            <a:srgbClr val="000000"/>
                          </a:solidFill>
                          <a:effectLst/>
                          <a:latin typeface="Calibri" panose="020F0502020204030204" pitchFamily="34" charset="0"/>
                        </a:rPr>
                        <a:t>Total Incorrect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100" b="1" i="0" u="none" strike="noStrike">
                          <a:solidFill>
                            <a:srgbClr val="000000"/>
                          </a:solidFill>
                          <a:effectLst/>
                          <a:latin typeface="Calibri" panose="020F0502020204030204" pitchFamily="34" charset="0"/>
                        </a:rPr>
                        <a:t>Total Samples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b"/>
                      <a:r>
                        <a:rPr lang="en-US" sz="1100" b="1" i="0" u="none" strike="noStrike">
                          <a:solidFill>
                            <a:srgbClr val="000000"/>
                          </a:solidFill>
                          <a:effectLst/>
                          <a:latin typeface="Calibri" panose="020F0502020204030204" pitchFamily="34" charset="0"/>
                        </a:rPr>
                        <a:t>Accuracy</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3074554740"/>
                  </a:ext>
                </a:extLst>
              </a:tr>
              <a:tr h="190500">
                <a:tc>
                  <a:txBody>
                    <a:bodyPr/>
                    <a:lstStyle/>
                    <a:p>
                      <a:pPr algn="ctr" fontAlgn="b"/>
                      <a:r>
                        <a:rPr lang="en-US" sz="1100" b="1" i="0" u="none" strike="noStrike">
                          <a:solidFill>
                            <a:srgbClr val="000000"/>
                          </a:solidFill>
                          <a:effectLst/>
                          <a:latin typeface="Calibri" panose="020F0502020204030204" pitchFamily="34" charset="0"/>
                        </a:rPr>
                        <a:t>Wages and Salaries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80.56%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9951597"/>
                  </a:ext>
                </a:extLst>
              </a:tr>
              <a:tr h="190500">
                <a:tc>
                  <a:txBody>
                    <a:bodyPr/>
                    <a:lstStyle/>
                    <a:p>
                      <a:pPr algn="l" fontAlgn="b"/>
                      <a:r>
                        <a:rPr lang="en-US" sz="1100" b="1" i="0" u="none" strike="noStrike">
                          <a:solidFill>
                            <a:srgbClr val="000000"/>
                          </a:solidFill>
                          <a:effectLst/>
                          <a:latin typeface="Calibri" panose="020F0502020204030204" pitchFamily="34" charset="0"/>
                        </a:rPr>
                        <a:t>Child Support Payments Received from Absent Parent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84.50%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279464"/>
                  </a:ext>
                </a:extLst>
              </a:tr>
            </a:tbl>
          </a:graphicData>
        </a:graphic>
      </p:graphicFrame>
      <p:sp>
        <p:nvSpPr>
          <p:cNvPr id="10" name="TextBox 9"/>
          <p:cNvSpPr txBox="1"/>
          <p:nvPr/>
        </p:nvSpPr>
        <p:spPr>
          <a:xfrm>
            <a:off x="2518756" y="2319251"/>
            <a:ext cx="5494713" cy="369332"/>
          </a:xfrm>
          <a:prstGeom prst="rect">
            <a:avLst/>
          </a:prstGeom>
          <a:noFill/>
        </p:spPr>
        <p:txBody>
          <a:bodyPr wrap="square" rtlCol="0">
            <a:spAutoFit/>
          </a:bodyPr>
          <a:lstStyle/>
          <a:p>
            <a:r>
              <a:rPr lang="en-US" dirty="0" smtClean="0"/>
              <a:t>Pre-cert Final Results</a:t>
            </a:r>
            <a:endParaRPr lang="en-US" dirty="0"/>
          </a:p>
        </p:txBody>
      </p:sp>
    </p:spTree>
    <p:extLst>
      <p:ext uri="{BB962C8B-B14F-4D97-AF65-F5344CB8AC3E}">
        <p14:creationId xmlns:p14="http://schemas.microsoft.com/office/powerpoint/2010/main" val="2343517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Pros	</a:t>
            </a:r>
            <a:endParaRPr lang="en-US" dirty="0"/>
          </a:p>
        </p:txBody>
      </p:sp>
      <p:sp>
        <p:nvSpPr>
          <p:cNvPr id="6" name="Content Placeholder 5"/>
          <p:cNvSpPr>
            <a:spLocks noGrp="1"/>
          </p:cNvSpPr>
          <p:nvPr>
            <p:ph sz="half" idx="2"/>
          </p:nvPr>
        </p:nvSpPr>
        <p:spPr/>
        <p:txBody>
          <a:bodyPr/>
          <a:lstStyle/>
          <a:p>
            <a:r>
              <a:rPr lang="en-US" dirty="0"/>
              <a:t>Pre-cert allowed agency to maximize accuracy – benefits were not confirmed until the lead worker reviewed the </a:t>
            </a:r>
            <a:r>
              <a:rPr lang="en-US" dirty="0" smtClean="0"/>
              <a:t>case</a:t>
            </a:r>
            <a:endParaRPr lang="en-US" dirty="0"/>
          </a:p>
          <a:p>
            <a:r>
              <a:rPr lang="en-US" dirty="0"/>
              <a:t>Real-time correction – turnaround was same day/next </a:t>
            </a:r>
            <a:r>
              <a:rPr lang="en-US" dirty="0" smtClean="0"/>
              <a:t>day</a:t>
            </a:r>
            <a:endParaRPr lang="en-US" dirty="0"/>
          </a:p>
          <a:p>
            <a:r>
              <a:rPr lang="en-US" dirty="0"/>
              <a:t>Real-time teaching moments – immediate feedback while case is </a:t>
            </a:r>
            <a:r>
              <a:rPr lang="en-US" dirty="0" smtClean="0"/>
              <a:t>fresh</a:t>
            </a:r>
            <a:endParaRPr lang="en-US" dirty="0"/>
          </a:p>
          <a:p>
            <a:pPr marL="0" indent="0">
              <a:buNone/>
            </a:pPr>
            <a:endParaRPr lang="en-US" dirty="0"/>
          </a:p>
        </p:txBody>
      </p:sp>
      <p:sp>
        <p:nvSpPr>
          <p:cNvPr id="7" name="Text Placeholder 6"/>
          <p:cNvSpPr>
            <a:spLocks noGrp="1"/>
          </p:cNvSpPr>
          <p:nvPr>
            <p:ph type="body" sz="quarter" idx="3"/>
          </p:nvPr>
        </p:nvSpPr>
        <p:spPr/>
        <p:txBody>
          <a:bodyPr/>
          <a:lstStyle/>
          <a:p>
            <a:r>
              <a:rPr lang="en-US" dirty="0" smtClean="0"/>
              <a:t>Cons</a:t>
            </a:r>
            <a:endParaRPr lang="en-US" dirty="0"/>
          </a:p>
        </p:txBody>
      </p:sp>
      <p:sp>
        <p:nvSpPr>
          <p:cNvPr id="8" name="Content Placeholder 7"/>
          <p:cNvSpPr>
            <a:spLocks noGrp="1"/>
          </p:cNvSpPr>
          <p:nvPr>
            <p:ph sz="quarter" idx="4"/>
          </p:nvPr>
        </p:nvSpPr>
        <p:spPr/>
        <p:txBody>
          <a:bodyPr>
            <a:normAutofit/>
          </a:bodyPr>
          <a:lstStyle/>
          <a:p>
            <a:r>
              <a:rPr lang="en-US" dirty="0" smtClean="0"/>
              <a:t>Immediate </a:t>
            </a:r>
            <a:r>
              <a:rPr lang="en-US" dirty="0"/>
              <a:t>turnaround was resource intensive – significant time </a:t>
            </a:r>
            <a:r>
              <a:rPr lang="en-US" dirty="0" smtClean="0"/>
              <a:t>investment</a:t>
            </a:r>
            <a:endParaRPr lang="en-US" dirty="0"/>
          </a:p>
          <a:p>
            <a:pPr lvl="1"/>
            <a:r>
              <a:rPr lang="en-US" dirty="0"/>
              <a:t>Approximately 15 minutes per case review, numbers submitted each day </a:t>
            </a:r>
            <a:r>
              <a:rPr lang="en-US" dirty="0" smtClean="0"/>
              <a:t>varied</a:t>
            </a:r>
            <a:endParaRPr lang="en-US" dirty="0"/>
          </a:p>
          <a:p>
            <a:r>
              <a:rPr lang="en-US" dirty="0"/>
              <a:t>Reviews were not truly random/staff had ability to know when review would </a:t>
            </a:r>
            <a:r>
              <a:rPr lang="en-US" dirty="0" smtClean="0"/>
              <a:t>happen</a:t>
            </a:r>
            <a:endParaRPr lang="en-US" dirty="0"/>
          </a:p>
          <a:p>
            <a:r>
              <a:rPr lang="en-US" dirty="0"/>
              <a:t>Due to pandemic, lack of EI docs to </a:t>
            </a:r>
            <a:r>
              <a:rPr lang="en-US" dirty="0" smtClean="0"/>
              <a:t>review</a:t>
            </a:r>
            <a:endParaRPr lang="en-US" dirty="0"/>
          </a:p>
          <a:p>
            <a:endParaRPr lang="en-US" dirty="0"/>
          </a:p>
        </p:txBody>
      </p:sp>
    </p:spTree>
    <p:extLst>
      <p:ext uri="{BB962C8B-B14F-4D97-AF65-F5344CB8AC3E}">
        <p14:creationId xmlns:p14="http://schemas.microsoft.com/office/powerpoint/2010/main" val="4061395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lnSpcReduction="10000"/>
          </a:bodyPr>
          <a:lstStyle/>
          <a:p>
            <a:r>
              <a:rPr lang="en-US" dirty="0"/>
              <a:t>Change in Direction – Move to QC instead of </a:t>
            </a:r>
            <a:r>
              <a:rPr lang="en-US" dirty="0" smtClean="0"/>
              <a:t>Pre-Cert</a:t>
            </a:r>
          </a:p>
          <a:p>
            <a:pPr lvl="1"/>
            <a:r>
              <a:rPr lang="en-US" dirty="0"/>
              <a:t>Testing new process at this </a:t>
            </a:r>
            <a:r>
              <a:rPr lang="en-US" dirty="0" smtClean="0"/>
              <a:t>time, start date September 7, 2021</a:t>
            </a:r>
            <a:endParaRPr lang="en-US" dirty="0"/>
          </a:p>
          <a:p>
            <a:pPr lvl="1"/>
            <a:r>
              <a:rPr lang="en-US" dirty="0"/>
              <a:t>Reduced QC staff from 15 to 5</a:t>
            </a:r>
            <a:r>
              <a:rPr lang="en-US" dirty="0" smtClean="0"/>
              <a:t> </a:t>
            </a:r>
            <a:r>
              <a:rPr lang="en-US" dirty="0"/>
              <a:t>reviewers to improve consistency</a:t>
            </a:r>
          </a:p>
          <a:p>
            <a:pPr lvl="1"/>
            <a:r>
              <a:rPr lang="en-US" dirty="0" smtClean="0"/>
              <a:t>Using </a:t>
            </a:r>
            <a:r>
              <a:rPr lang="en-US" dirty="0"/>
              <a:t>CWW Work Item Search to pull completed EI, EVFE, SEI </a:t>
            </a:r>
            <a:r>
              <a:rPr lang="en-US" dirty="0" smtClean="0"/>
              <a:t>documents</a:t>
            </a:r>
            <a:endParaRPr lang="en-US" dirty="0"/>
          </a:p>
          <a:p>
            <a:pPr lvl="1"/>
            <a:r>
              <a:rPr lang="en-US" dirty="0"/>
              <a:t>Reviewing documents completed 7-10 days </a:t>
            </a:r>
            <a:r>
              <a:rPr lang="en-US" dirty="0" smtClean="0"/>
              <a:t>prior</a:t>
            </a:r>
            <a:endParaRPr lang="en-US" dirty="0"/>
          </a:p>
          <a:p>
            <a:pPr lvl="1"/>
            <a:r>
              <a:rPr lang="en-US" dirty="0"/>
              <a:t>25 cases assigned each </a:t>
            </a:r>
            <a:r>
              <a:rPr lang="en-US" dirty="0" smtClean="0"/>
              <a:t>week</a:t>
            </a:r>
            <a:endParaRPr lang="en-US" dirty="0"/>
          </a:p>
          <a:p>
            <a:pPr lvl="1"/>
            <a:r>
              <a:rPr lang="en-US" dirty="0"/>
              <a:t>Targeting 8 of the 25 cases for review of top error </a:t>
            </a:r>
            <a:r>
              <a:rPr lang="en-US" dirty="0" smtClean="0"/>
              <a:t>elements</a:t>
            </a:r>
            <a:endParaRPr lang="en-US" dirty="0"/>
          </a:p>
          <a:p>
            <a:pPr lvl="1"/>
            <a:r>
              <a:rPr lang="en-US" dirty="0"/>
              <a:t>Emphasis on all 8 cases being unique </a:t>
            </a:r>
            <a:r>
              <a:rPr lang="en-US" dirty="0" smtClean="0"/>
              <a:t>workers</a:t>
            </a:r>
            <a:endParaRPr lang="en-US" dirty="0"/>
          </a:p>
          <a:p>
            <a:pPr lvl="1"/>
            <a:endParaRPr lang="en-US" dirty="0"/>
          </a:p>
        </p:txBody>
      </p:sp>
    </p:spTree>
    <p:extLst>
      <p:ext uri="{BB962C8B-B14F-4D97-AF65-F5344CB8AC3E}">
        <p14:creationId xmlns:p14="http://schemas.microsoft.com/office/powerpoint/2010/main" val="1613361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854</TotalTime>
  <Words>954</Words>
  <Application>Microsoft Office PowerPoint</Application>
  <PresentationFormat>Widescreen</PresentationFormat>
  <Paragraphs>110</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1_Office Theme</vt:lpstr>
      <vt:lpstr>Capital Consortium Internal QC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Your QC TEAM</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Consortium Internal QC</dc:title>
  <dc:creator>Esterrich, Antonio</dc:creator>
  <cp:lastModifiedBy>Esterrich, Antonio</cp:lastModifiedBy>
  <cp:revision>23</cp:revision>
  <dcterms:created xsi:type="dcterms:W3CDTF">2021-08-10T14:41:04Z</dcterms:created>
  <dcterms:modified xsi:type="dcterms:W3CDTF">2021-08-12T14:16:05Z</dcterms:modified>
</cp:coreProperties>
</file>