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5" r:id="rId8"/>
    <p:sldId id="264" r:id="rId9"/>
    <p:sldId id="266" r:id="rId10"/>
    <p:sldId id="267" r:id="rId11"/>
    <p:sldId id="268" r:id="rId12"/>
    <p:sldId id="270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8B"/>
    <a:srgbClr val="423B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5" autoAdjust="0"/>
    <p:restoredTop sz="94660"/>
  </p:normalViewPr>
  <p:slideViewPr>
    <p:cSldViewPr>
      <p:cViewPr varScale="1">
        <p:scale>
          <a:sx n="109" d="100"/>
          <a:sy n="109" d="100"/>
        </p:scale>
        <p:origin x="172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9.8997812773403318E-2"/>
          <c:y val="0.15313648293963256"/>
          <c:w val="0.74168394575678043"/>
          <c:h val="0.688375619714202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Errors</c:v>
                </c:pt>
              </c:strCache>
            </c:strRef>
          </c:tx>
          <c:invertIfNegative val="0"/>
          <c: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8</c:v>
                </c:pt>
                <c:pt idx="7">
                  <c:v>9</c:v>
                </c:pt>
                <c:pt idx="8">
                  <c:v>11</c:v>
                </c:pt>
                <c:pt idx="9">
                  <c:v>13</c:v>
                </c:pt>
                <c:pt idx="1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37-4E6F-A604-4DC31FA5EB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828096"/>
        <c:axId val="99829632"/>
      </c:barChart>
      <c:catAx>
        <c:axId val="99828096"/>
        <c:scaling>
          <c:orientation val="minMax"/>
        </c:scaling>
        <c:delete val="0"/>
        <c:axPos val="b"/>
        <c:majorTickMark val="out"/>
        <c:minorTickMark val="none"/>
        <c:tickLblPos val="nextTo"/>
        <c:crossAx val="99829632"/>
        <c:crosses val="autoZero"/>
        <c:auto val="1"/>
        <c:lblAlgn val="ctr"/>
        <c:lblOffset val="100"/>
        <c:noMultiLvlLbl val="0"/>
      </c:catAx>
      <c:valAx>
        <c:axId val="998296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982809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Errors</c:v>
                </c:pt>
              </c:strCache>
            </c:strRef>
          </c:tx>
          <c:invertIfNegative val="0"/>
          <c: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8</c:v>
                </c:pt>
                <c:pt idx="7">
                  <c:v>9</c:v>
                </c:pt>
                <c:pt idx="8">
                  <c:v>11</c:v>
                </c:pt>
                <c:pt idx="9">
                  <c:v>13</c:v>
                </c:pt>
                <c:pt idx="1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11-4E16-BA6E-BF0230D66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075456"/>
        <c:axId val="107076992"/>
      </c:barChart>
      <c:catAx>
        <c:axId val="107075456"/>
        <c:scaling>
          <c:orientation val="minMax"/>
        </c:scaling>
        <c:delete val="0"/>
        <c:axPos val="b"/>
        <c:majorTickMark val="out"/>
        <c:minorTickMark val="none"/>
        <c:tickLblPos val="nextTo"/>
        <c:crossAx val="107076992"/>
        <c:crosses val="autoZero"/>
        <c:auto val="1"/>
        <c:lblAlgn val="ctr"/>
        <c:lblOffset val="100"/>
        <c:noMultiLvlLbl val="0"/>
      </c:catAx>
      <c:valAx>
        <c:axId val="107076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707545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B982-43DC-459B-9795-4415E782A453}" type="datetimeFigureOut">
              <a:rPr lang="en-US" smtClean="0"/>
              <a:t>12/21/2021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06429-835B-4E91-9AF4-5F1315713D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8828" y="3124200"/>
            <a:ext cx="7753558" cy="1470025"/>
          </a:xfrm>
        </p:spPr>
        <p:txBody>
          <a:bodyPr anchor="ctr"/>
          <a:lstStyle/>
          <a:p>
            <a:r>
              <a:rPr lang="en-US" dirty="0" smtClean="0"/>
              <a:t>Errors on the Income Pages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5943600"/>
            <a:ext cx="7117180" cy="533400"/>
          </a:xfrm>
        </p:spPr>
        <p:txBody>
          <a:bodyPr/>
          <a:lstStyle/>
          <a:p>
            <a:pPr algn="r"/>
            <a:r>
              <a:rPr lang="en-US" dirty="0"/>
              <a:t>U</a:t>
            </a:r>
            <a:r>
              <a:rPr lang="en-US" dirty="0" smtClean="0"/>
              <a:t>pdated August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65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92399"/>
            <a:ext cx="4876799" cy="1534076"/>
          </a:xfrm>
        </p:spPr>
        <p:txBody>
          <a:bodyPr/>
          <a:lstStyle/>
          <a:p>
            <a:r>
              <a:rPr lang="en-US" sz="4000" dirty="0" smtClean="0"/>
              <a:t>The </a:t>
            </a:r>
            <a:r>
              <a:rPr lang="en-US" sz="4000" u="sng" dirty="0" smtClean="0"/>
              <a:t>correct</a:t>
            </a:r>
            <a:r>
              <a:rPr lang="en-US" sz="4000" dirty="0" smtClean="0"/>
              <a:t> budget page</a:t>
            </a:r>
            <a:endParaRPr lang="en-US" sz="40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989" y="176875"/>
            <a:ext cx="3634411" cy="6469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676400"/>
            <a:ext cx="4175919" cy="481965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 the first error, we denied this family’s FS, and they lost out on $379 per month</a:t>
            </a:r>
          </a:p>
          <a:p>
            <a:r>
              <a:rPr lang="en-US" sz="2400" dirty="0" smtClean="0"/>
              <a:t>In the second error, client was overpaid $132 per month.  If budgeted for 12 months, client overpayment would total $1584.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963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78" y="59396"/>
            <a:ext cx="8716422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Be careful on UI pages as well!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4626" y="1020306"/>
            <a:ext cx="3103216" cy="48470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chemeClr val="accent6"/>
                </a:solidFill>
              </a:rPr>
              <a:t>Selecting Wrong Pay Frequency on UI page will have negative impact as well.</a:t>
            </a:r>
          </a:p>
          <a:p>
            <a:pPr marL="0" indent="0">
              <a:buNone/>
            </a:pPr>
            <a:r>
              <a:rPr lang="en-US" sz="2000" b="1" i="1" dirty="0" smtClean="0"/>
              <a:t>Remember, CWW will multiply what is in the dynalist by the frequency that you’ve entered.</a:t>
            </a:r>
          </a:p>
          <a:p>
            <a:pPr marL="0" indent="0">
              <a:buNone/>
            </a:pPr>
            <a:r>
              <a:rPr lang="en-US" sz="2000" b="1" i="1" dirty="0" smtClean="0"/>
              <a:t>Check your entries!!!</a:t>
            </a:r>
            <a:endParaRPr lang="en-US" sz="2000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843" y="1309277"/>
            <a:ext cx="5485157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596" y="2237581"/>
            <a:ext cx="1774825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541284"/>
            <a:ext cx="1095375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423629"/>
            <a:ext cx="1089025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454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153400" cy="4745839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Review your entries</a:t>
            </a:r>
          </a:p>
          <a:p>
            <a:pPr marL="914400" lvl="1" indent="-514350"/>
            <a:r>
              <a:rPr lang="en-US" sz="2400" dirty="0" smtClean="0"/>
              <a:t>Compare the frequency to the income per pay period – do your selections make sense?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Review the EI and UI pages</a:t>
            </a:r>
            <a:endParaRPr lang="en-US" sz="3000" dirty="0" smtClean="0"/>
          </a:p>
          <a:p>
            <a:pPr marL="914400" lvl="1" indent="-514350"/>
            <a:r>
              <a:rPr lang="en-US" sz="2400" dirty="0" smtClean="0"/>
              <a:t>Do they match your predictions?</a:t>
            </a:r>
          </a:p>
          <a:p>
            <a:pPr marL="914400" lvl="1" indent="-514350"/>
            <a:r>
              <a:rPr lang="en-US" sz="2400" dirty="0" smtClean="0"/>
              <a:t>Right pay frequency selected?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Review the budget page</a:t>
            </a:r>
          </a:p>
          <a:p>
            <a:pPr marL="914400" lvl="1" indent="-514350"/>
            <a:r>
              <a:rPr lang="en-US" sz="2400" dirty="0" smtClean="0"/>
              <a:t>Do income totals and allotment equal what you would expect?</a:t>
            </a:r>
          </a:p>
          <a:p>
            <a:pPr marL="914400" lvl="1" indent="-51435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149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037480" cy="924475"/>
          </a:xfrm>
        </p:spPr>
        <p:txBody>
          <a:bodyPr>
            <a:normAutofit/>
          </a:bodyPr>
          <a:lstStyle/>
          <a:p>
            <a:r>
              <a:rPr lang="en-US" dirty="0" smtClean="0"/>
              <a:t>Common Error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8153400" cy="20574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6"/>
                </a:solidFill>
              </a:rPr>
              <a:t>Over-budgeting earned income</a:t>
            </a:r>
            <a:endParaRPr lang="en-US" sz="1800" dirty="0" smtClean="0"/>
          </a:p>
          <a:p>
            <a:pPr lvl="1"/>
            <a:r>
              <a:rPr lang="en-US" sz="1800" dirty="0" smtClean="0"/>
              <a:t>Example - when you enter the bi-weekly hours, but enter the frequency as weekly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8" t="10270" r="48312" b="64167"/>
          <a:stretch/>
        </p:blipFill>
        <p:spPr bwMode="auto">
          <a:xfrm>
            <a:off x="914400" y="3326207"/>
            <a:ext cx="7285182" cy="2406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1811932" y="3657600"/>
            <a:ext cx="1752600" cy="381000"/>
          </a:xfrm>
          <a:prstGeom prst="ellipse">
            <a:avLst/>
          </a:prstGeom>
          <a:solidFill>
            <a:srgbClr val="5F5F8B">
              <a:alpha val="12000"/>
            </a:srgbClr>
          </a:solidFill>
          <a:ln>
            <a:solidFill>
              <a:srgbClr val="423B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413991" y="5172308"/>
            <a:ext cx="1143000" cy="685800"/>
          </a:xfrm>
          <a:prstGeom prst="ellipse">
            <a:avLst/>
          </a:prstGeom>
          <a:solidFill>
            <a:srgbClr val="5F5F8B">
              <a:alpha val="11765"/>
            </a:srgbClr>
          </a:solidFill>
          <a:ln>
            <a:solidFill>
              <a:srgbClr val="423B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8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this error affect…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1661" y="1676401"/>
            <a:ext cx="3471277" cy="914400"/>
          </a:xfrm>
        </p:spPr>
        <p:txBody>
          <a:bodyPr anchor="t">
            <a:normAutofit/>
          </a:bodyPr>
          <a:lstStyle/>
          <a:p>
            <a:r>
              <a:rPr lang="en-US" sz="2000" dirty="0" smtClean="0"/>
              <a:t>Our customers?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469242" cy="3441702"/>
          </a:xfrm>
        </p:spPr>
        <p:txBody>
          <a:bodyPr anchor="t">
            <a:normAutofit/>
          </a:bodyPr>
          <a:lstStyle/>
          <a:p>
            <a:r>
              <a:rPr lang="en-US" sz="2000" dirty="0" smtClean="0"/>
              <a:t>Our agency?</a:t>
            </a:r>
            <a:endParaRPr lang="en-US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048000"/>
            <a:ext cx="25622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5370185"/>
              </p:ext>
            </p:extLst>
          </p:nvPr>
        </p:nvGraphicFramePr>
        <p:xfrm>
          <a:off x="4191000" y="2590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134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2600" y="928990"/>
            <a:ext cx="3163791" cy="5791200"/>
          </a:xfrm>
        </p:spPr>
        <p:txBody>
          <a:bodyPr anchor="t"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Compare your </a:t>
            </a:r>
            <a:r>
              <a:rPr lang="en-US" sz="2400" dirty="0" err="1" smtClean="0"/>
              <a:t>dynalist</a:t>
            </a:r>
            <a:r>
              <a:rPr lang="en-US" sz="2400" dirty="0" smtClean="0"/>
              <a:t> with the verification received (i.e. EVFE, Paystubs).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In </a:t>
            </a:r>
            <a:r>
              <a:rPr lang="en-US" sz="2400" dirty="0"/>
              <a:t>this example, client works 40 </a:t>
            </a:r>
            <a:r>
              <a:rPr lang="en-US" sz="2400" dirty="0" err="1"/>
              <a:t>hrs</a:t>
            </a:r>
            <a:r>
              <a:rPr lang="en-US" sz="2400" dirty="0"/>
              <a:t> per week, and is paid biweekly. 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$11 x 80 x 2.15 = $1892, NOT $3784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9" t="2062" r="56101" b="31818"/>
          <a:stretch/>
        </p:blipFill>
        <p:spPr bwMode="auto">
          <a:xfrm>
            <a:off x="451210" y="1295400"/>
            <a:ext cx="4828454" cy="5058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31962"/>
            <a:ext cx="1779587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344" y="2460510"/>
            <a:ext cx="881570" cy="47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803" y="4572000"/>
            <a:ext cx="8842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804" y="5715000"/>
            <a:ext cx="8842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750" y="2462097"/>
            <a:ext cx="8842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381000" y="228600"/>
            <a:ext cx="7123080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Review the EI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27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123080" cy="924475"/>
          </a:xfrm>
        </p:spPr>
        <p:txBody>
          <a:bodyPr/>
          <a:lstStyle/>
          <a:p>
            <a:r>
              <a:rPr lang="en-US" dirty="0" smtClean="0"/>
              <a:t>Review the Budget Page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55828" y="1386235"/>
            <a:ext cx="3810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You know this person works 40 hours per week, and is paid $11 per hour.  </a:t>
            </a:r>
          </a:p>
          <a:p>
            <a:r>
              <a:rPr lang="en-US" sz="2400" dirty="0" smtClean="0"/>
              <a:t>What do you expect to see on the budget page?</a:t>
            </a:r>
          </a:p>
          <a:p>
            <a:r>
              <a:rPr lang="en-US" sz="2400" dirty="0" smtClean="0"/>
              <a:t>$11 x 80 x 2.15 = $1892</a:t>
            </a:r>
            <a:endParaRPr lang="en-US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511" y="1148728"/>
            <a:ext cx="3170977" cy="5413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877" y="3411092"/>
            <a:ext cx="8842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003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Common Error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19200"/>
            <a:ext cx="8763000" cy="165265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6"/>
                </a:solidFill>
              </a:rPr>
              <a:t>Under-budgeting earned income</a:t>
            </a:r>
            <a:endParaRPr lang="en-US" sz="1800" dirty="0" smtClean="0"/>
          </a:p>
          <a:p>
            <a:pPr lvl="1"/>
            <a:r>
              <a:rPr lang="en-US" sz="1800" dirty="0" smtClean="0"/>
              <a:t>Example - when you enter pay frequency as bi-weekly, but the client is paid weekly.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19" t="3061" r="15953" b="59760"/>
          <a:stretch/>
        </p:blipFill>
        <p:spPr bwMode="auto">
          <a:xfrm>
            <a:off x="362415" y="2938685"/>
            <a:ext cx="8382000" cy="3314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8"/>
          <p:cNvSpPr/>
          <p:nvPr/>
        </p:nvSpPr>
        <p:spPr>
          <a:xfrm>
            <a:off x="3962400" y="5633832"/>
            <a:ext cx="1143000" cy="685800"/>
          </a:xfrm>
          <a:prstGeom prst="ellipse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828800" y="3505200"/>
            <a:ext cx="1752600" cy="381000"/>
          </a:xfrm>
          <a:prstGeom prst="ellipse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99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this error affect…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752600"/>
            <a:ext cx="4038600" cy="4525963"/>
          </a:xfrm>
        </p:spPr>
        <p:txBody>
          <a:bodyPr anchor="t">
            <a:normAutofit/>
          </a:bodyPr>
          <a:lstStyle/>
          <a:p>
            <a:r>
              <a:rPr lang="en-US" sz="2000" dirty="0" smtClean="0"/>
              <a:t>Our customers?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anchor="t">
            <a:normAutofit/>
          </a:bodyPr>
          <a:lstStyle/>
          <a:p>
            <a:r>
              <a:rPr lang="en-US" sz="2000" dirty="0" smtClean="0"/>
              <a:t>Our agency?</a:t>
            </a:r>
            <a:endParaRPr lang="en-US" sz="20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5316992"/>
              </p:ext>
            </p:extLst>
          </p:nvPr>
        </p:nvGraphicFramePr>
        <p:xfrm>
          <a:off x="4191000" y="2514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86000"/>
            <a:ext cx="180022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511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913" y="990600"/>
            <a:ext cx="3173557" cy="4648200"/>
          </a:xfrm>
        </p:spPr>
        <p:txBody>
          <a:bodyPr anchor="t">
            <a:normAutofit fontScale="90000"/>
          </a:bodyPr>
          <a:lstStyle/>
          <a:p>
            <a:r>
              <a:rPr lang="en-US" sz="2400" dirty="0"/>
              <a:t>Compare your </a:t>
            </a:r>
            <a:r>
              <a:rPr lang="en-US" sz="2400" dirty="0" err="1"/>
              <a:t>dynalist</a:t>
            </a:r>
            <a:r>
              <a:rPr lang="en-US" sz="2400" dirty="0"/>
              <a:t> with the verification received (i.e. EVFE, Paystubs).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In this example, client works 40 </a:t>
            </a:r>
            <a:r>
              <a:rPr lang="en-US" sz="2400" dirty="0" err="1"/>
              <a:t>hrs</a:t>
            </a:r>
            <a:r>
              <a:rPr lang="en-US" sz="2400" dirty="0"/>
              <a:t> per week, and is paid </a:t>
            </a:r>
            <a:r>
              <a:rPr lang="en-US" sz="2400" dirty="0" smtClean="0"/>
              <a:t>weekly.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$11 x 40 x 4.3 = $1892, NOT $946</a:t>
            </a:r>
            <a:br>
              <a:rPr lang="en-US" sz="24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0" t="7875" r="19396" b="3226"/>
          <a:stretch/>
        </p:blipFill>
        <p:spPr bwMode="auto">
          <a:xfrm>
            <a:off x="420516" y="669351"/>
            <a:ext cx="5183450" cy="5290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69351"/>
            <a:ext cx="1779587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327" y="2180938"/>
            <a:ext cx="881570" cy="47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004" y="5633224"/>
            <a:ext cx="8842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174" y="4343400"/>
            <a:ext cx="1308671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821" y="2171791"/>
            <a:ext cx="8778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403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675724"/>
            <a:ext cx="4953000" cy="924475"/>
          </a:xfrm>
        </p:spPr>
        <p:txBody>
          <a:bodyPr/>
          <a:lstStyle/>
          <a:p>
            <a:r>
              <a:rPr lang="en-US" dirty="0" smtClean="0"/>
              <a:t>Review the Budget Page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1000" y="2133600"/>
            <a:ext cx="4114800" cy="30781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You know this person works 40 hours per week, and is paid $11 per hour.  </a:t>
            </a:r>
          </a:p>
          <a:p>
            <a:r>
              <a:rPr lang="en-US" sz="2400" dirty="0" smtClean="0"/>
              <a:t>What do you expect to see on the budget page?</a:t>
            </a:r>
            <a:endParaRPr lang="en-US" sz="24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0" t="7131" r="50355" b="8947"/>
          <a:stretch/>
        </p:blipFill>
        <p:spPr bwMode="auto">
          <a:xfrm>
            <a:off x="4876800" y="304800"/>
            <a:ext cx="3429000" cy="62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588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</Template>
  <TotalTime>458</TotalTime>
  <Words>409</Words>
  <Application>Microsoft Office PowerPoint</Application>
  <PresentationFormat>On-screen Show (4:3)</PresentationFormat>
  <Paragraphs>40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Courier New</vt:lpstr>
      <vt:lpstr>Trebuchet MS</vt:lpstr>
      <vt:lpstr>Verdana</vt:lpstr>
      <vt:lpstr>Wingdings 2</vt:lpstr>
      <vt:lpstr>Summer</vt:lpstr>
      <vt:lpstr>Errors on the Income Pages</vt:lpstr>
      <vt:lpstr>Common Error #1</vt:lpstr>
      <vt:lpstr>How does this error affect…</vt:lpstr>
      <vt:lpstr> Compare your dynalist with the verification received (i.e. EVFE, Paystubs).  In this example, client works 40 hrs per week, and is paid biweekly.   $11 x 80 x 2.15 = $1892, NOT $3784      </vt:lpstr>
      <vt:lpstr>Review the Budget Page</vt:lpstr>
      <vt:lpstr>Common Error #2</vt:lpstr>
      <vt:lpstr>How does this error affect…</vt:lpstr>
      <vt:lpstr>Compare your dynalist with the verification received (i.e. EVFE, Paystubs).  In this example, client works 40 hrs per week, and is paid weekly.   $11 x 40 x 4.3 = $1892, NOT $946   </vt:lpstr>
      <vt:lpstr>Review the Budget Page</vt:lpstr>
      <vt:lpstr>The correct budget page</vt:lpstr>
      <vt:lpstr>Be careful on UI pages as well!</vt:lpstr>
      <vt:lpstr>PowerPoint Presentation</vt:lpstr>
    </vt:vector>
  </TitlesOfParts>
  <Company>Dane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Errors on the Income Pages</dc:title>
  <dc:creator>Sanders, Nikki</dc:creator>
  <cp:lastModifiedBy>Chorlton, Adam</cp:lastModifiedBy>
  <cp:revision>41</cp:revision>
  <cp:lastPrinted>2017-06-20T18:11:05Z</cp:lastPrinted>
  <dcterms:created xsi:type="dcterms:W3CDTF">2017-06-20T16:45:10Z</dcterms:created>
  <dcterms:modified xsi:type="dcterms:W3CDTF">2021-12-21T20:43:50Z</dcterms:modified>
</cp:coreProperties>
</file>