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76" r:id="rId5"/>
    <p:sldId id="258" r:id="rId6"/>
    <p:sldId id="274" r:id="rId7"/>
    <p:sldId id="270" r:id="rId8"/>
    <p:sldId id="277" r:id="rId9"/>
    <p:sldId id="278" r:id="rId10"/>
    <p:sldId id="259" r:id="rId11"/>
    <p:sldId id="272" r:id="rId12"/>
    <p:sldId id="271" r:id="rId13"/>
    <p:sldId id="273" r:id="rId14"/>
    <p:sldId id="261" r:id="rId15"/>
    <p:sldId id="279" r:id="rId16"/>
    <p:sldId id="260" r:id="rId17"/>
    <p:sldId id="263" r:id="rId18"/>
    <p:sldId id="264" r:id="rId19"/>
    <p:sldId id="265" r:id="rId20"/>
    <p:sldId id="281" r:id="rId21"/>
    <p:sldId id="267" r:id="rId22"/>
    <p:sldId id="268" r:id="rId23"/>
    <p:sldId id="26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talk QC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66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PARTY REVIEWS</a:t>
            </a:r>
            <a:endParaRPr lang="en-US" dirty="0"/>
          </a:p>
        </p:txBody>
      </p:sp>
      <p:sp>
        <p:nvSpPr>
          <p:cNvPr id="3" name="Content Placeholder 2"/>
          <p:cNvSpPr>
            <a:spLocks noGrp="1"/>
          </p:cNvSpPr>
          <p:nvPr>
            <p:ph idx="1"/>
          </p:nvPr>
        </p:nvSpPr>
        <p:spPr/>
        <p:txBody>
          <a:bodyPr/>
          <a:lstStyle/>
          <a:p>
            <a:endParaRPr lang="en-US" dirty="0"/>
          </a:p>
          <a:p>
            <a:r>
              <a:rPr lang="en-US" b="1" dirty="0" smtClean="0"/>
              <a:t>Second </a:t>
            </a:r>
            <a:r>
              <a:rPr lang="en-US" b="1" dirty="0"/>
              <a:t>Party Review Error Elements (data based on 3 months, not monthly)</a:t>
            </a:r>
            <a:r>
              <a:rPr lang="en-US" dirty="0"/>
              <a:t>	</a:t>
            </a:r>
          </a:p>
          <a:p>
            <a:pPr lvl="1"/>
            <a:r>
              <a:rPr lang="en-US" dirty="0"/>
              <a:t>Top 5 Statewide Page Error are Employment (30.17%), Current Demographics (11.98%), Permanent Demographics (6.20%), Representative Details (5.79%), and Confirmed Assistance Group Summary (4.13%). 	</a:t>
            </a:r>
          </a:p>
          <a:p>
            <a:endParaRPr lang="en-US" dirty="0"/>
          </a:p>
        </p:txBody>
      </p:sp>
    </p:spTree>
    <p:extLst>
      <p:ext uri="{BB962C8B-B14F-4D97-AF65-F5344CB8AC3E}">
        <p14:creationId xmlns:p14="http://schemas.microsoft.com/office/powerpoint/2010/main" val="411485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175" y="766762"/>
            <a:ext cx="10915650" cy="5324475"/>
          </a:xfrm>
          <a:prstGeom prst="rect">
            <a:avLst/>
          </a:prstGeom>
        </p:spPr>
      </p:pic>
    </p:spTree>
    <p:extLst>
      <p:ext uri="{BB962C8B-B14F-4D97-AF65-F5344CB8AC3E}">
        <p14:creationId xmlns:p14="http://schemas.microsoft.com/office/powerpoint/2010/main" val="395792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2937" y="257175"/>
            <a:ext cx="10906125" cy="6343650"/>
          </a:xfrm>
          <a:prstGeom prst="rect">
            <a:avLst/>
          </a:prstGeom>
        </p:spPr>
      </p:pic>
    </p:spTree>
    <p:extLst>
      <p:ext uri="{BB962C8B-B14F-4D97-AF65-F5344CB8AC3E}">
        <p14:creationId xmlns:p14="http://schemas.microsoft.com/office/powerpoint/2010/main" val="257013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8637" y="1614487"/>
            <a:ext cx="11134725" cy="3629025"/>
          </a:xfrm>
          <a:prstGeom prst="rect">
            <a:avLst/>
          </a:prstGeom>
        </p:spPr>
      </p:pic>
    </p:spTree>
    <p:extLst>
      <p:ext uri="{BB962C8B-B14F-4D97-AF65-F5344CB8AC3E}">
        <p14:creationId xmlns:p14="http://schemas.microsoft.com/office/powerpoint/2010/main" val="372915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QC-IM</a:t>
            </a:r>
            <a:endParaRPr lang="en-US" dirty="0"/>
          </a:p>
        </p:txBody>
      </p:sp>
      <p:sp>
        <p:nvSpPr>
          <p:cNvPr id="3" name="Content Placeholder 2"/>
          <p:cNvSpPr>
            <a:spLocks noGrp="1"/>
          </p:cNvSpPr>
          <p:nvPr>
            <p:ph idx="1"/>
          </p:nvPr>
        </p:nvSpPr>
        <p:spPr>
          <a:xfrm>
            <a:off x="1103312" y="1496292"/>
            <a:ext cx="8946541" cy="4752108"/>
          </a:xfrm>
        </p:spPr>
        <p:txBody>
          <a:bodyPr>
            <a:normAutofit lnSpcReduction="10000"/>
          </a:bodyPr>
          <a:lstStyle/>
          <a:p>
            <a:r>
              <a:rPr lang="en-US" dirty="0" smtClean="0"/>
              <a:t>The internal QC process of IM is similar to the second party reviews but it is more targeted</a:t>
            </a:r>
          </a:p>
          <a:p>
            <a:r>
              <a:rPr lang="en-US" dirty="0" smtClean="0"/>
              <a:t>The focus is on the most error prone area, Earned Income but we also look at Child Support, Shelter and Expenses, and Household composition</a:t>
            </a:r>
          </a:p>
          <a:p>
            <a:r>
              <a:rPr lang="en-US" dirty="0" smtClean="0"/>
              <a:t>The goal is to reduce the errors on the Earned Income pages and elements, regardless of program, to reduce our overall error rate since this is the most error prone area</a:t>
            </a:r>
          </a:p>
          <a:p>
            <a:r>
              <a:rPr lang="en-US" dirty="0" smtClean="0"/>
              <a:t>Cases are selected based on Earned Income documents that were processed recently</a:t>
            </a:r>
          </a:p>
          <a:p>
            <a:r>
              <a:rPr lang="en-US" dirty="0" smtClean="0"/>
              <a:t>We pay attention to procedural errors as well as a preventive measure</a:t>
            </a:r>
          </a:p>
          <a:p>
            <a:r>
              <a:rPr lang="en-US" dirty="0" smtClean="0"/>
              <a:t>Our internal error is not a reflection of our active error rate, or CAPERS </a:t>
            </a:r>
          </a:p>
        </p:txBody>
      </p:sp>
    </p:spTree>
    <p:extLst>
      <p:ext uri="{BB962C8B-B14F-4D97-AF65-F5344CB8AC3E}">
        <p14:creationId xmlns:p14="http://schemas.microsoft.com/office/powerpoint/2010/main" val="309853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Error Rates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3656834"/>
              </p:ext>
            </p:extLst>
          </p:nvPr>
        </p:nvGraphicFramePr>
        <p:xfrm>
          <a:off x="1720737" y="2435627"/>
          <a:ext cx="9052558" cy="3200401"/>
        </p:xfrm>
        <a:graphic>
          <a:graphicData uri="http://schemas.openxmlformats.org/drawingml/2006/table">
            <a:tbl>
              <a:tblPr>
                <a:tableStyleId>{5C22544A-7EE6-4342-B048-85BDC9FD1C3A}</a:tableStyleId>
              </a:tblPr>
              <a:tblGrid>
                <a:gridCol w="2885140">
                  <a:extLst>
                    <a:ext uri="{9D8B030D-6E8A-4147-A177-3AD203B41FA5}">
                      <a16:colId xmlns:a16="http://schemas.microsoft.com/office/drawing/2014/main" val="1948688382"/>
                    </a:ext>
                  </a:extLst>
                </a:gridCol>
                <a:gridCol w="1027903">
                  <a:extLst>
                    <a:ext uri="{9D8B030D-6E8A-4147-A177-3AD203B41FA5}">
                      <a16:colId xmlns:a16="http://schemas.microsoft.com/office/drawing/2014/main" val="3294864534"/>
                    </a:ext>
                  </a:extLst>
                </a:gridCol>
                <a:gridCol w="1027903">
                  <a:extLst>
                    <a:ext uri="{9D8B030D-6E8A-4147-A177-3AD203B41FA5}">
                      <a16:colId xmlns:a16="http://schemas.microsoft.com/office/drawing/2014/main" val="2627345821"/>
                    </a:ext>
                  </a:extLst>
                </a:gridCol>
                <a:gridCol w="1027903">
                  <a:extLst>
                    <a:ext uri="{9D8B030D-6E8A-4147-A177-3AD203B41FA5}">
                      <a16:colId xmlns:a16="http://schemas.microsoft.com/office/drawing/2014/main" val="536758276"/>
                    </a:ext>
                  </a:extLst>
                </a:gridCol>
                <a:gridCol w="1027903">
                  <a:extLst>
                    <a:ext uri="{9D8B030D-6E8A-4147-A177-3AD203B41FA5}">
                      <a16:colId xmlns:a16="http://schemas.microsoft.com/office/drawing/2014/main" val="2496463562"/>
                    </a:ext>
                  </a:extLst>
                </a:gridCol>
                <a:gridCol w="1027903">
                  <a:extLst>
                    <a:ext uri="{9D8B030D-6E8A-4147-A177-3AD203B41FA5}">
                      <a16:colId xmlns:a16="http://schemas.microsoft.com/office/drawing/2014/main" val="29116258"/>
                    </a:ext>
                  </a:extLst>
                </a:gridCol>
                <a:gridCol w="1027903">
                  <a:extLst>
                    <a:ext uri="{9D8B030D-6E8A-4147-A177-3AD203B41FA5}">
                      <a16:colId xmlns:a16="http://schemas.microsoft.com/office/drawing/2014/main" val="2782334084"/>
                    </a:ext>
                  </a:extLst>
                </a:gridCol>
              </a:tblGrid>
              <a:tr h="1600201">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Earned Income 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Household Composition</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Shelter and Utility Expense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Child Support Income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smtClean="0">
                          <a:effectLst/>
                        </a:rPr>
                        <a:t>Results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Time in minutes to complete the review</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9252521"/>
                  </a:ext>
                </a:extLst>
              </a:tr>
              <a:tr h="400050">
                <a:tc>
                  <a:txBody>
                    <a:bodyPr/>
                    <a:lstStyle/>
                    <a:p>
                      <a:pPr algn="l" fontAlgn="b"/>
                      <a:r>
                        <a:rPr lang="en-US" sz="1100" b="1" u="none" strike="noStrike" dirty="0" smtClean="0">
                          <a:effectLst/>
                        </a:rPr>
                        <a:t>Sample Size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296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8711826"/>
                  </a:ext>
                </a:extLst>
              </a:tr>
              <a:tr h="400050">
                <a:tc>
                  <a:txBody>
                    <a:bodyPr/>
                    <a:lstStyle/>
                    <a:p>
                      <a:pPr algn="l" fontAlgn="b"/>
                      <a:r>
                        <a:rPr lang="en-US" sz="1100" b="1" u="none" strike="noStrike">
                          <a:effectLst/>
                        </a:rPr>
                        <a:t>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4958483"/>
                  </a:ext>
                </a:extLst>
              </a:tr>
              <a:tr h="400050">
                <a:tc>
                  <a:txBody>
                    <a:bodyPr/>
                    <a:lstStyle/>
                    <a:p>
                      <a:pPr algn="l" fontAlgn="b"/>
                      <a:r>
                        <a:rPr lang="en-US" sz="1100" b="1" u="none" strike="noStrike">
                          <a:effectLst/>
                        </a:rPr>
                        <a:t>Incorrect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0473696"/>
                  </a:ext>
                </a:extLst>
              </a:tr>
              <a:tr h="400050">
                <a:tc>
                  <a:txBody>
                    <a:bodyPr/>
                    <a:lstStyle/>
                    <a:p>
                      <a:pPr algn="l" fontAlgn="b"/>
                      <a:r>
                        <a:rPr lang="en-US" sz="1100" b="1" u="none" strike="noStrike" dirty="0">
                          <a:effectLst/>
                        </a:rPr>
                        <a:t>Error rate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583913"/>
                  </a:ext>
                </a:extLst>
              </a:tr>
            </a:tbl>
          </a:graphicData>
        </a:graphic>
      </p:graphicFrame>
      <p:sp>
        <p:nvSpPr>
          <p:cNvPr id="6" name="TextBox 5"/>
          <p:cNvSpPr txBox="1"/>
          <p:nvPr/>
        </p:nvSpPr>
        <p:spPr>
          <a:xfrm>
            <a:off x="5070764" y="5951913"/>
            <a:ext cx="3491345" cy="369332"/>
          </a:xfrm>
          <a:prstGeom prst="rect">
            <a:avLst/>
          </a:prstGeom>
          <a:noFill/>
        </p:spPr>
        <p:txBody>
          <a:bodyPr wrap="square" rtlCol="0">
            <a:spAutoFit/>
          </a:bodyPr>
          <a:lstStyle/>
          <a:p>
            <a:r>
              <a:rPr lang="en-US" dirty="0" smtClean="0"/>
              <a:t>YTD as 02/15/2022</a:t>
            </a:r>
            <a:endParaRPr lang="en-US" dirty="0"/>
          </a:p>
        </p:txBody>
      </p:sp>
    </p:spTree>
    <p:extLst>
      <p:ext uri="{BB962C8B-B14F-4D97-AF65-F5344CB8AC3E}">
        <p14:creationId xmlns:p14="http://schemas.microsoft.com/office/powerpoint/2010/main" val="145160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 CARE QC (Dane Only)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1762911"/>
              </p:ext>
            </p:extLst>
          </p:nvPr>
        </p:nvGraphicFramePr>
        <p:xfrm>
          <a:off x="2011681" y="2094807"/>
          <a:ext cx="7963593" cy="4189617"/>
        </p:xfrm>
        <a:graphic>
          <a:graphicData uri="http://schemas.openxmlformats.org/drawingml/2006/table">
            <a:tbl>
              <a:tblPr>
                <a:tableStyleId>{5C22544A-7EE6-4342-B048-85BDC9FD1C3A}</a:tableStyleId>
              </a:tblPr>
              <a:tblGrid>
                <a:gridCol w="971416">
                  <a:extLst>
                    <a:ext uri="{9D8B030D-6E8A-4147-A177-3AD203B41FA5}">
                      <a16:colId xmlns:a16="http://schemas.microsoft.com/office/drawing/2014/main" val="2506599550"/>
                    </a:ext>
                  </a:extLst>
                </a:gridCol>
                <a:gridCol w="971416">
                  <a:extLst>
                    <a:ext uri="{9D8B030D-6E8A-4147-A177-3AD203B41FA5}">
                      <a16:colId xmlns:a16="http://schemas.microsoft.com/office/drawing/2014/main" val="2162000284"/>
                    </a:ext>
                  </a:extLst>
                </a:gridCol>
                <a:gridCol w="1153558">
                  <a:extLst>
                    <a:ext uri="{9D8B030D-6E8A-4147-A177-3AD203B41FA5}">
                      <a16:colId xmlns:a16="http://schemas.microsoft.com/office/drawing/2014/main" val="955465662"/>
                    </a:ext>
                  </a:extLst>
                </a:gridCol>
                <a:gridCol w="1153558">
                  <a:extLst>
                    <a:ext uri="{9D8B030D-6E8A-4147-A177-3AD203B41FA5}">
                      <a16:colId xmlns:a16="http://schemas.microsoft.com/office/drawing/2014/main" val="1363076837"/>
                    </a:ext>
                  </a:extLst>
                </a:gridCol>
                <a:gridCol w="1138379">
                  <a:extLst>
                    <a:ext uri="{9D8B030D-6E8A-4147-A177-3AD203B41FA5}">
                      <a16:colId xmlns:a16="http://schemas.microsoft.com/office/drawing/2014/main" val="904789576"/>
                    </a:ext>
                  </a:extLst>
                </a:gridCol>
                <a:gridCol w="1502660">
                  <a:extLst>
                    <a:ext uri="{9D8B030D-6E8A-4147-A177-3AD203B41FA5}">
                      <a16:colId xmlns:a16="http://schemas.microsoft.com/office/drawing/2014/main" val="3387808854"/>
                    </a:ext>
                  </a:extLst>
                </a:gridCol>
                <a:gridCol w="1072606">
                  <a:extLst>
                    <a:ext uri="{9D8B030D-6E8A-4147-A177-3AD203B41FA5}">
                      <a16:colId xmlns:a16="http://schemas.microsoft.com/office/drawing/2014/main" val="3585282910"/>
                    </a:ext>
                  </a:extLst>
                </a:gridCol>
              </a:tblGrid>
              <a:tr h="540695">
                <a:tc gridSpan="7">
                  <a:txBody>
                    <a:bodyPr/>
                    <a:lstStyle/>
                    <a:p>
                      <a:pPr algn="ctr" fontAlgn="b"/>
                      <a:r>
                        <a:rPr lang="en-US" sz="1200" u="none" strike="noStrike">
                          <a:effectLst/>
                        </a:rPr>
                        <a:t>2021 Wisconsin Shares Targeted Case Reviews</a:t>
                      </a:r>
                      <a:endParaRPr lang="en-US" sz="12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686071"/>
                  </a:ext>
                </a:extLst>
              </a:tr>
              <a:tr h="1544843">
                <a:tc>
                  <a:txBody>
                    <a:bodyPr/>
                    <a:lstStyle/>
                    <a:p>
                      <a:pPr algn="ctr" fontAlgn="ctr"/>
                      <a:r>
                        <a:rPr lang="en-US" sz="1100" u="none" strike="noStrike">
                          <a:effectLst/>
                        </a:rPr>
                        <a:t>County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Quarter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Target Cases Reviewed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Cases wiwth Errors in Target Review</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 of Error with Target Review</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Incorrect Child Care Activity Code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Scheduled not entered </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75750329"/>
                  </a:ext>
                </a:extLst>
              </a:tr>
              <a:tr h="308969">
                <a:tc>
                  <a:txBody>
                    <a:bodyPr/>
                    <a:lstStyle/>
                    <a:p>
                      <a:pPr algn="l" fontAlgn="b"/>
                      <a:r>
                        <a:rPr lang="en-US" sz="1100" u="none" strike="noStrike">
                          <a:effectLst/>
                        </a:rPr>
                        <a:t>Dane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8946282"/>
                  </a:ext>
                </a:extLst>
              </a:tr>
              <a:tr h="30896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9898286"/>
                  </a:ext>
                </a:extLst>
              </a:tr>
              <a:tr h="30896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6078291"/>
                  </a:ext>
                </a:extLst>
              </a:tr>
              <a:tr h="30896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6055845"/>
                  </a:ext>
                </a:extLst>
              </a:tr>
              <a:tr h="30896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3040485"/>
                  </a:ext>
                </a:extLst>
              </a:tr>
              <a:tr h="559234">
                <a:tc gridSpan="2">
                  <a:txBody>
                    <a:bodyPr/>
                    <a:lstStyle/>
                    <a:p>
                      <a:pPr algn="l" fontAlgn="b"/>
                      <a:r>
                        <a:rPr lang="en-US" sz="1100" u="none" strike="noStrike">
                          <a:effectLst/>
                        </a:rPr>
                        <a:t>Error treshold: 20%</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1373777"/>
                  </a:ext>
                </a:extLst>
              </a:tr>
            </a:tbl>
          </a:graphicData>
        </a:graphic>
      </p:graphicFrame>
    </p:spTree>
    <p:extLst>
      <p:ext uri="{BB962C8B-B14F-4D97-AF65-F5344CB8AC3E}">
        <p14:creationId xmlns:p14="http://schemas.microsoft.com/office/powerpoint/2010/main" val="327169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0506" y="1871131"/>
            <a:ext cx="7444596" cy="1588061"/>
          </a:xfrm>
        </p:spPr>
        <p:txBody>
          <a:bodyPr/>
          <a:lstStyle/>
          <a:p>
            <a:r>
              <a:rPr lang="en-US" sz="5600" b="1" dirty="0" smtClean="0"/>
              <a:t>Child Care QC Results</a:t>
            </a:r>
            <a:endParaRPr lang="en-US" sz="5600" b="1" dirty="0"/>
          </a:p>
        </p:txBody>
      </p:sp>
      <p:sp>
        <p:nvSpPr>
          <p:cNvPr id="3" name="Subtitle 2"/>
          <p:cNvSpPr>
            <a:spLocks noGrp="1"/>
          </p:cNvSpPr>
          <p:nvPr>
            <p:ph type="subTitle" idx="1"/>
          </p:nvPr>
        </p:nvSpPr>
        <p:spPr>
          <a:xfrm>
            <a:off x="8255478" y="6245525"/>
            <a:ext cx="2564921" cy="457200"/>
          </a:xfrm>
        </p:spPr>
        <p:txBody>
          <a:bodyPr>
            <a:normAutofit/>
          </a:bodyPr>
          <a:lstStyle/>
          <a:p>
            <a:pPr algn="r"/>
            <a:endParaRPr lang="en-US" sz="1800" dirty="0" smtClean="0"/>
          </a:p>
        </p:txBody>
      </p:sp>
    </p:spTree>
    <p:extLst>
      <p:ext uri="{BB962C8B-B14F-4D97-AF65-F5344CB8AC3E}">
        <p14:creationId xmlns:p14="http://schemas.microsoft.com/office/powerpoint/2010/main" val="3784699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87876"/>
          </a:xfrm>
        </p:spPr>
        <p:txBody>
          <a:bodyPr>
            <a:noAutofit/>
          </a:bodyPr>
          <a:lstStyle/>
          <a:p>
            <a:r>
              <a:rPr lang="en-US" sz="4800" b="1" dirty="0" smtClean="0"/>
              <a:t>ERRORS</a:t>
            </a:r>
            <a:endParaRPr lang="en-US" sz="4800" b="1" dirty="0"/>
          </a:p>
        </p:txBody>
      </p:sp>
      <p:graphicFrame>
        <p:nvGraphicFramePr>
          <p:cNvPr id="4" name="Content Placeholder 3"/>
          <p:cNvGraphicFramePr>
            <a:graphicFrameLocks noGrp="1"/>
          </p:cNvGraphicFramePr>
          <p:nvPr>
            <p:ph idx="1"/>
            <p:extLst/>
          </p:nvPr>
        </p:nvGraphicFramePr>
        <p:xfrm>
          <a:off x="854015" y="1768416"/>
          <a:ext cx="10584611" cy="4663440"/>
        </p:xfrm>
        <a:graphic>
          <a:graphicData uri="http://schemas.openxmlformats.org/drawingml/2006/table">
            <a:tbl>
              <a:tblPr firstRow="1" bandRow="1">
                <a:tableStyleId>{F5AB1C69-6EDB-4FF4-983F-18BD219EF322}</a:tableStyleId>
              </a:tblPr>
              <a:tblGrid>
                <a:gridCol w="1881391">
                  <a:extLst>
                    <a:ext uri="{9D8B030D-6E8A-4147-A177-3AD203B41FA5}">
                      <a16:colId xmlns:a16="http://schemas.microsoft.com/office/drawing/2014/main" val="302317542"/>
                    </a:ext>
                  </a:extLst>
                </a:gridCol>
                <a:gridCol w="3937133">
                  <a:extLst>
                    <a:ext uri="{9D8B030D-6E8A-4147-A177-3AD203B41FA5}">
                      <a16:colId xmlns:a16="http://schemas.microsoft.com/office/drawing/2014/main" val="3908485006"/>
                    </a:ext>
                  </a:extLst>
                </a:gridCol>
                <a:gridCol w="4766087">
                  <a:extLst>
                    <a:ext uri="{9D8B030D-6E8A-4147-A177-3AD203B41FA5}">
                      <a16:colId xmlns:a16="http://schemas.microsoft.com/office/drawing/2014/main" val="288052718"/>
                    </a:ext>
                  </a:extLst>
                </a:gridCol>
              </a:tblGrid>
              <a:tr h="364733">
                <a:tc>
                  <a:txBody>
                    <a:bodyPr/>
                    <a:lstStyle/>
                    <a:p>
                      <a:pPr algn="ctr"/>
                      <a:r>
                        <a:rPr lang="en-US" dirty="0" smtClean="0"/>
                        <a:t>FIELD</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ISSUE</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RECOMMENDATION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8052877"/>
                  </a:ext>
                </a:extLst>
              </a:tr>
              <a:tr h="629538">
                <a:tc>
                  <a:txBody>
                    <a:bodyPr/>
                    <a:lstStyle/>
                    <a:p>
                      <a:r>
                        <a:rPr lang="en-US" b="1" dirty="0" smtClean="0"/>
                        <a:t>DOB</a:t>
                      </a:r>
                      <a:endParaRPr lang="en-US" b="1" dirty="0"/>
                    </a:p>
                  </a:txBody>
                  <a:tcPr marL="87283" marR="87283">
                    <a:lnL w="12700" cap="flat" cmpd="sng" algn="ctr">
                      <a:solidFill>
                        <a:schemeClr val="tx1"/>
                      </a:solidFill>
                      <a:prstDash val="solid"/>
                      <a:round/>
                      <a:headEnd type="none" w="med" len="med"/>
                      <a:tailEnd type="none" w="med" len="med"/>
                    </a:lnL>
                  </a:tcPr>
                </a:tc>
                <a:tc>
                  <a:txBody>
                    <a:bodyPr/>
                    <a:lstStyle/>
                    <a:p>
                      <a:r>
                        <a:rPr lang="en-US" dirty="0" smtClean="0"/>
                        <a:t>Coded incorrectly</a:t>
                      </a:r>
                      <a:endParaRPr lang="en-US" dirty="0"/>
                    </a:p>
                  </a:txBody>
                  <a:tcPr marL="87283" marR="87283"/>
                </a:tc>
                <a:tc>
                  <a:txBody>
                    <a:bodyPr/>
                    <a:lstStyle/>
                    <a:p>
                      <a:r>
                        <a:rPr lang="en-US" dirty="0" smtClean="0"/>
                        <a:t>Make sure it is not NQ, and it matches the verification on file.</a:t>
                      </a:r>
                      <a:endParaRPr lang="en-US" dirty="0"/>
                    </a:p>
                  </a:txBody>
                  <a:tcPr marL="87283" marR="8728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6936028"/>
                  </a:ext>
                </a:extLst>
              </a:tr>
              <a:tr h="629538">
                <a:tc>
                  <a:txBody>
                    <a:bodyPr/>
                    <a:lstStyle/>
                    <a:p>
                      <a:r>
                        <a:rPr lang="en-US" b="1" dirty="0" smtClean="0"/>
                        <a:t>ID</a:t>
                      </a:r>
                      <a:endParaRPr lang="en-US" b="1" dirty="0"/>
                    </a:p>
                  </a:txBody>
                  <a:tcPr marL="87283" marR="87283">
                    <a:lnL w="12700" cap="flat" cmpd="sng" algn="ctr">
                      <a:solidFill>
                        <a:schemeClr val="tx1"/>
                      </a:solidFill>
                      <a:prstDash val="solid"/>
                      <a:round/>
                      <a:headEnd type="none" w="med" len="med"/>
                      <a:tailEnd type="none" w="med" len="med"/>
                    </a:lnL>
                  </a:tcPr>
                </a:tc>
                <a:tc>
                  <a:txBody>
                    <a:bodyPr/>
                    <a:lstStyle/>
                    <a:p>
                      <a:r>
                        <a:rPr lang="en-US" dirty="0" smtClean="0"/>
                        <a:t>Coded incorrectly</a:t>
                      </a:r>
                      <a:endParaRPr lang="en-US" dirty="0"/>
                    </a:p>
                  </a:txBody>
                  <a:tcPr marL="87283" marR="87283"/>
                </a:tc>
                <a:tc>
                  <a:txBody>
                    <a:bodyPr/>
                    <a:lstStyle/>
                    <a:p>
                      <a:r>
                        <a:rPr lang="en-US" dirty="0" smtClean="0"/>
                        <a:t>Once the system verifies the SSN, that is</a:t>
                      </a:r>
                      <a:r>
                        <a:rPr lang="en-US" baseline="0" dirty="0" smtClean="0"/>
                        <a:t> verification of ID-Use DE</a:t>
                      </a:r>
                      <a:endParaRPr lang="en-US" dirty="0"/>
                    </a:p>
                  </a:txBody>
                  <a:tcPr marL="87283" marR="8728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9775898"/>
                  </a:ext>
                </a:extLst>
              </a:tr>
              <a:tr h="899341">
                <a:tc>
                  <a:txBody>
                    <a:bodyPr/>
                    <a:lstStyle/>
                    <a:p>
                      <a:r>
                        <a:rPr lang="en-US" b="1" dirty="0" smtClean="0"/>
                        <a:t>EI</a:t>
                      </a:r>
                      <a:r>
                        <a:rPr lang="en-US" b="1" baseline="0" dirty="0" smtClean="0"/>
                        <a:t> </a:t>
                      </a:r>
                      <a:endParaRPr lang="en-US" b="1" dirty="0"/>
                    </a:p>
                  </a:txBody>
                  <a:tcPr marL="87283" marR="87283">
                    <a:lnL w="12700" cap="flat" cmpd="sng" algn="ctr">
                      <a:solidFill>
                        <a:schemeClr val="tx1"/>
                      </a:solidFill>
                      <a:prstDash val="solid"/>
                      <a:round/>
                      <a:headEnd type="none" w="med" len="med"/>
                      <a:tailEnd type="none" w="med" len="med"/>
                    </a:lnL>
                  </a:tcPr>
                </a:tc>
                <a:tc>
                  <a:txBody>
                    <a:bodyPr/>
                    <a:lstStyle/>
                    <a:p>
                      <a:r>
                        <a:rPr lang="en-US" dirty="0" smtClean="0"/>
                        <a:t>The verified</a:t>
                      </a:r>
                      <a:r>
                        <a:rPr lang="en-US" baseline="0" dirty="0" smtClean="0"/>
                        <a:t> hours do not match the schedule in case comments</a:t>
                      </a:r>
                      <a:endParaRPr lang="en-US" dirty="0"/>
                    </a:p>
                  </a:txBody>
                  <a:tcPr marL="87283" marR="87283"/>
                </a:tc>
                <a:tc>
                  <a:txBody>
                    <a:bodyPr/>
                    <a:lstStyle/>
                    <a:p>
                      <a:r>
                        <a:rPr lang="en-US" dirty="0" smtClean="0"/>
                        <a:t>Add up the hours when</a:t>
                      </a:r>
                      <a:r>
                        <a:rPr lang="en-US" baseline="0" dirty="0" smtClean="0"/>
                        <a:t> collecting the schedule.  They must be the same as the employment hours verified</a:t>
                      </a:r>
                      <a:endParaRPr lang="en-US" dirty="0"/>
                    </a:p>
                  </a:txBody>
                  <a:tcPr marL="87283" marR="8728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7791303"/>
                  </a:ext>
                </a:extLst>
              </a:tr>
              <a:tr h="899341">
                <a:tc>
                  <a:txBody>
                    <a:bodyPr/>
                    <a:lstStyle/>
                    <a:p>
                      <a:r>
                        <a:rPr lang="en-US" b="1" dirty="0" smtClean="0"/>
                        <a:t>Authorization</a:t>
                      </a:r>
                      <a:endParaRPr lang="en-US" b="1" dirty="0"/>
                    </a:p>
                  </a:txBody>
                  <a:tcPr marL="87283" marR="87283">
                    <a:lnL w="12700" cap="flat" cmpd="sng" algn="ctr">
                      <a:solidFill>
                        <a:schemeClr val="tx1"/>
                      </a:solidFill>
                      <a:prstDash val="solid"/>
                      <a:round/>
                      <a:headEnd type="none" w="med" len="med"/>
                      <a:tailEnd type="none" w="med" len="med"/>
                    </a:lnL>
                  </a:tcPr>
                </a:tc>
                <a:tc>
                  <a:txBody>
                    <a:bodyPr/>
                    <a:lstStyle/>
                    <a:p>
                      <a:r>
                        <a:rPr lang="en-US" dirty="0" smtClean="0"/>
                        <a:t>The verified hours do not match the scheduled hours</a:t>
                      </a:r>
                      <a:endParaRPr lang="en-US" dirty="0"/>
                    </a:p>
                  </a:txBody>
                  <a:tcPr marL="87283" marR="87283"/>
                </a:tc>
                <a:tc>
                  <a:txBody>
                    <a:bodyPr/>
                    <a:lstStyle/>
                    <a:p>
                      <a:r>
                        <a:rPr lang="en-US" dirty="0" smtClean="0"/>
                        <a:t>Case comment any unpaid lunch or</a:t>
                      </a:r>
                      <a:r>
                        <a:rPr lang="en-US" baseline="0" dirty="0" smtClean="0"/>
                        <a:t> other </a:t>
                      </a:r>
                      <a:r>
                        <a:rPr lang="en-US" dirty="0" smtClean="0"/>
                        <a:t>breaks that would make the authorization higher than the verified</a:t>
                      </a:r>
                      <a:r>
                        <a:rPr lang="en-US" baseline="0" dirty="0" smtClean="0"/>
                        <a:t> hours</a:t>
                      </a:r>
                      <a:endParaRPr lang="en-US" dirty="0"/>
                    </a:p>
                  </a:txBody>
                  <a:tcPr marL="87283" marR="8728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1213047"/>
                  </a:ext>
                </a:extLst>
              </a:tr>
              <a:tr h="899341">
                <a:tc>
                  <a:txBody>
                    <a:bodyPr/>
                    <a:lstStyle/>
                    <a:p>
                      <a:r>
                        <a:rPr lang="en-US" b="1" dirty="0" smtClean="0"/>
                        <a:t>Travel Time</a:t>
                      </a:r>
                      <a:endParaRPr lang="en-US" b="1" dirty="0"/>
                    </a:p>
                  </a:txBody>
                  <a:tcPr marL="87283" marR="8728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Calculating</a:t>
                      </a:r>
                      <a:r>
                        <a:rPr lang="en-US" baseline="0" dirty="0" smtClean="0"/>
                        <a:t> average, rounding up, and n</a:t>
                      </a:r>
                      <a:r>
                        <a:rPr lang="en-US" dirty="0" smtClean="0"/>
                        <a:t>o</a:t>
                      </a:r>
                      <a:r>
                        <a:rPr lang="en-US" baseline="0" dirty="0" smtClean="0"/>
                        <a:t> comments supporting the travel time</a:t>
                      </a:r>
                      <a:endParaRPr lang="en-US" dirty="0"/>
                    </a:p>
                  </a:txBody>
                  <a:tcPr marL="87283" marR="87283">
                    <a:lnB w="12700" cap="flat" cmpd="sng" algn="ctr">
                      <a:solidFill>
                        <a:schemeClr val="tx1"/>
                      </a:solidFill>
                      <a:prstDash val="solid"/>
                      <a:round/>
                      <a:headEnd type="none" w="med" len="med"/>
                      <a:tailEnd type="none" w="med" len="med"/>
                    </a:lnB>
                  </a:tcPr>
                </a:tc>
                <a:tc>
                  <a:txBody>
                    <a:bodyPr/>
                    <a:lstStyle/>
                    <a:p>
                      <a:pPr marL="0" indent="0">
                        <a:buFontTx/>
                        <a:buNone/>
                      </a:pPr>
                      <a:r>
                        <a:rPr lang="en-US" dirty="0" smtClean="0"/>
                        <a:t>Do not round up travel time and make sure that you document</a:t>
                      </a:r>
                      <a:r>
                        <a:rPr lang="en-US" baseline="0" dirty="0" smtClean="0"/>
                        <a:t> the rationale for the travel time allowed.</a:t>
                      </a:r>
                      <a:endParaRPr lang="en-US" dirty="0"/>
                    </a:p>
                  </a:txBody>
                  <a:tcPr marL="87283" marR="8728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125923"/>
                  </a:ext>
                </a:extLst>
              </a:tr>
            </a:tbl>
          </a:graphicData>
        </a:graphic>
      </p:graphicFrame>
    </p:spTree>
    <p:extLst>
      <p:ext uri="{BB962C8B-B14F-4D97-AF65-F5344CB8AC3E}">
        <p14:creationId xmlns:p14="http://schemas.microsoft.com/office/powerpoint/2010/main" val="229847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164566"/>
            <a:ext cx="10887974" cy="1043796"/>
          </a:xfrm>
          <a:noFill/>
        </p:spPr>
        <p:txBody>
          <a:bodyPr>
            <a:normAutofit fontScale="90000"/>
          </a:bodyPr>
          <a:lstStyle/>
          <a:p>
            <a:r>
              <a:rPr lang="en-US" sz="2800" b="1" i="1" dirty="0">
                <a:latin typeface="Arial Black" panose="020B0A04020102020204" pitchFamily="34" charset="0"/>
              </a:rPr>
              <a:t>		</a:t>
            </a:r>
            <a:r>
              <a:rPr lang="en-US" sz="3600" b="1" dirty="0">
                <a:latin typeface="Arial Black" panose="020B0A04020102020204" pitchFamily="34" charset="0"/>
              </a:rPr>
              <a:t>Approved A</a:t>
            </a:r>
            <a:r>
              <a:rPr lang="en-US" sz="3600" b="1" dirty="0" smtClean="0">
                <a:latin typeface="Arial Black" panose="020B0A04020102020204" pitchFamily="34" charset="0"/>
              </a:rPr>
              <a:t>ctivity Schedule </a:t>
            </a:r>
            <a:r>
              <a:rPr lang="en-US" sz="3600" b="1" dirty="0">
                <a:latin typeface="Arial Black" panose="020B0A04020102020204" pitchFamily="34" charset="0"/>
              </a:rPr>
              <a:t>Must </a:t>
            </a:r>
            <a:r>
              <a:rPr lang="en-US" sz="3600" b="1" dirty="0" smtClean="0">
                <a:latin typeface="Arial Black" panose="020B0A04020102020204" pitchFamily="34" charset="0"/>
              </a:rPr>
              <a:t>Correlate </a:t>
            </a:r>
            <a:br>
              <a:rPr lang="en-US" sz="3600" b="1" dirty="0" smtClean="0">
                <a:latin typeface="Arial Black" panose="020B0A04020102020204" pitchFamily="34" charset="0"/>
              </a:rPr>
            </a:br>
            <a:r>
              <a:rPr lang="en-US" sz="3600" b="1" dirty="0" smtClean="0">
                <a:latin typeface="Arial Black" panose="020B0A04020102020204" pitchFamily="34" charset="0"/>
              </a:rPr>
              <a:t>	</a:t>
            </a:r>
            <a:r>
              <a:rPr lang="en-US" sz="3600" b="1" dirty="0">
                <a:latin typeface="Arial Black" panose="020B0A04020102020204" pitchFamily="34" charset="0"/>
              </a:rPr>
              <a:t>	</a:t>
            </a:r>
            <a:r>
              <a:rPr lang="en-US" sz="3600" b="1" dirty="0" smtClean="0">
                <a:latin typeface="Arial Black" panose="020B0A04020102020204" pitchFamily="34" charset="0"/>
              </a:rPr>
              <a:t>with Approved Activity Verified Hours</a:t>
            </a:r>
            <a:r>
              <a:rPr lang="en-US" sz="2800" b="1" i="1" dirty="0">
                <a:latin typeface="Arial Black" panose="020B0A04020102020204" pitchFamily="34" charset="0"/>
              </a:rPr>
              <a:t>		</a:t>
            </a:r>
            <a:r>
              <a:rPr lang="en-US" sz="2800" b="1" i="1" dirty="0" smtClean="0">
                <a:latin typeface="Arial Black" panose="020B0A04020102020204" pitchFamily="34" charset="0"/>
              </a:rPr>
              <a:t/>
            </a:r>
            <a:br>
              <a:rPr lang="en-US" sz="2800" b="1" i="1" dirty="0" smtClean="0">
                <a:latin typeface="Arial Black" panose="020B0A04020102020204" pitchFamily="34" charset="0"/>
              </a:rPr>
            </a:br>
            <a:r>
              <a:rPr lang="en-US" sz="2800" b="1" i="1" dirty="0" smtClean="0">
                <a:latin typeface="Arial Black" panose="020B0A04020102020204" pitchFamily="34" charset="0"/>
              </a:rPr>
              <a:t>													</a:t>
            </a:r>
            <a:r>
              <a:rPr lang="en-US" sz="1800" b="1" dirty="0" smtClean="0">
                <a:latin typeface="Arial Black" panose="020B0A04020102020204" pitchFamily="34" charset="0"/>
              </a:rPr>
              <a:t>aka </a:t>
            </a:r>
            <a:r>
              <a:rPr lang="en-US" sz="1800" b="1" dirty="0">
                <a:latin typeface="Arial Black" panose="020B0A04020102020204" pitchFamily="34" charset="0"/>
              </a:rPr>
              <a:t>10 Hour </a:t>
            </a:r>
            <a:r>
              <a:rPr lang="en-US" sz="1800" b="1" dirty="0" smtClean="0">
                <a:latin typeface="Arial Black" panose="020B0A04020102020204" pitchFamily="34" charset="0"/>
              </a:rPr>
              <a:t>Rule: CC HB 2.4.3.1</a:t>
            </a:r>
            <a:endParaRPr lang="en-US" sz="1800" b="1" dirty="0">
              <a:latin typeface="Arial Black" panose="020B0A04020102020204" pitchFamily="34" charset="0"/>
            </a:endParaRPr>
          </a:p>
        </p:txBody>
      </p:sp>
      <p:sp>
        <p:nvSpPr>
          <p:cNvPr id="3" name="Content Placeholder 2"/>
          <p:cNvSpPr>
            <a:spLocks noGrp="1"/>
          </p:cNvSpPr>
          <p:nvPr>
            <p:ph idx="1"/>
          </p:nvPr>
        </p:nvSpPr>
        <p:spPr>
          <a:xfrm>
            <a:off x="485955" y="2682814"/>
            <a:ext cx="11706045" cy="3753119"/>
          </a:xfrm>
        </p:spPr>
        <p:txBody>
          <a:bodyPr>
            <a:normAutofit/>
          </a:bodyPr>
          <a:lstStyle/>
          <a:p>
            <a:pPr marL="0" indent="0">
              <a:buNone/>
            </a:pPr>
            <a:r>
              <a:rPr lang="en-US" sz="3000" dirty="0"/>
              <a:t>The worker should take into consideration: </a:t>
            </a:r>
          </a:p>
          <a:p>
            <a:pPr lvl="1">
              <a:buFont typeface="Wingdings" panose="05000000000000000000" pitchFamily="2" charset="2"/>
              <a:buChar char="ü"/>
            </a:pPr>
            <a:r>
              <a:rPr lang="en-US" sz="3000" b="1" dirty="0"/>
              <a:t>Unpaid lunch: </a:t>
            </a:r>
            <a:r>
              <a:rPr lang="en-US" sz="3000" dirty="0"/>
              <a:t>one hour per eight-hour shift</a:t>
            </a:r>
          </a:p>
          <a:p>
            <a:pPr lvl="1">
              <a:buFont typeface="Wingdings" panose="05000000000000000000" pitchFamily="2" charset="2"/>
              <a:buChar char="ü"/>
            </a:pPr>
            <a:r>
              <a:rPr lang="en-US" sz="3000" b="1" dirty="0"/>
              <a:t>Other unpaid breaks</a:t>
            </a:r>
            <a:r>
              <a:rPr lang="en-US" sz="3000" dirty="0"/>
              <a:t>: 30 minutes per </a:t>
            </a:r>
            <a:r>
              <a:rPr lang="en-US" sz="3000" dirty="0" smtClean="0"/>
              <a:t>eight-hour shift</a:t>
            </a:r>
          </a:p>
          <a:p>
            <a:pPr lvl="1">
              <a:buFont typeface="Wingdings" panose="05000000000000000000" pitchFamily="2" charset="2"/>
              <a:buChar char="ü"/>
            </a:pPr>
            <a:r>
              <a:rPr lang="en-US" sz="3000" b="1" dirty="0"/>
              <a:t>Unusual circumstances that may not </a:t>
            </a:r>
            <a:r>
              <a:rPr lang="en-US" sz="3000" b="1" dirty="0" smtClean="0"/>
              <a:t>be reflected in pay stubs</a:t>
            </a:r>
            <a:endParaRPr lang="en-US" sz="3000" dirty="0"/>
          </a:p>
        </p:txBody>
      </p:sp>
    </p:spTree>
    <p:custDataLst>
      <p:tags r:id="rId1"/>
    </p:custDataLst>
    <p:extLst>
      <p:ext uri="{BB962C8B-B14F-4D97-AF65-F5344CB8AC3E}">
        <p14:creationId xmlns:p14="http://schemas.microsoft.com/office/powerpoint/2010/main" val="354962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Error Rate</a:t>
            </a:r>
            <a:endParaRPr lang="en-US" dirty="0"/>
          </a:p>
        </p:txBody>
      </p:sp>
      <p:sp>
        <p:nvSpPr>
          <p:cNvPr id="3" name="Content Placeholder 2"/>
          <p:cNvSpPr>
            <a:spLocks noGrp="1"/>
          </p:cNvSpPr>
          <p:nvPr>
            <p:ph idx="1"/>
          </p:nvPr>
        </p:nvSpPr>
        <p:spPr/>
        <p:txBody>
          <a:bodyPr/>
          <a:lstStyle/>
          <a:p>
            <a:r>
              <a:rPr lang="en-US" dirty="0" smtClean="0"/>
              <a:t>An estimate </a:t>
            </a:r>
            <a:r>
              <a:rPr lang="en-US" dirty="0"/>
              <a:t>of the proportion of cases with an error in the determination of eligibility or basis of issuance. This estimate will be expressed as a percentage of the completed active quality control </a:t>
            </a:r>
            <a:r>
              <a:rPr lang="en-US" dirty="0" smtClean="0"/>
              <a:t>reviews.</a:t>
            </a:r>
            <a:endParaRPr lang="en-US" dirty="0"/>
          </a:p>
        </p:txBody>
      </p:sp>
    </p:spTree>
    <p:extLst>
      <p:ext uri="{BB962C8B-B14F-4D97-AF65-F5344CB8AC3E}">
        <p14:creationId xmlns:p14="http://schemas.microsoft.com/office/powerpoint/2010/main" val="399399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Unusual Circumstances Not Reflected In Paystubs</a:t>
            </a:r>
            <a:endParaRPr lang="en-US" dirty="0"/>
          </a:p>
        </p:txBody>
      </p:sp>
      <p:sp>
        <p:nvSpPr>
          <p:cNvPr id="3" name="Content Placeholder 2"/>
          <p:cNvSpPr>
            <a:spLocks noGrp="1"/>
          </p:cNvSpPr>
          <p:nvPr>
            <p:ph idx="1"/>
          </p:nvPr>
        </p:nvSpPr>
        <p:spPr>
          <a:xfrm>
            <a:off x="1103312" y="2052918"/>
            <a:ext cx="8946541" cy="4497511"/>
          </a:xfrm>
        </p:spPr>
        <p:txBody>
          <a:bodyPr>
            <a:normAutofit fontScale="92500" lnSpcReduction="20000"/>
          </a:bodyPr>
          <a:lstStyle/>
          <a:p>
            <a:pPr lvl="2">
              <a:buSzPct val="138000"/>
              <a:buFont typeface="Wingdings" panose="05000000000000000000" pitchFamily="2" charset="2"/>
              <a:buChar char="§"/>
            </a:pPr>
            <a:r>
              <a:rPr lang="en-US" sz="2900" dirty="0"/>
              <a:t>Child was ill and the parent missed work</a:t>
            </a:r>
          </a:p>
          <a:p>
            <a:pPr lvl="2">
              <a:buSzPct val="138000"/>
              <a:buFont typeface="Wingdings" panose="05000000000000000000" pitchFamily="2" charset="2"/>
              <a:buChar char="§"/>
            </a:pPr>
            <a:r>
              <a:rPr lang="en-US" sz="2900" dirty="0"/>
              <a:t>Parent was ill and had fewer work hours</a:t>
            </a:r>
          </a:p>
          <a:p>
            <a:pPr lvl="2">
              <a:buSzPct val="138000"/>
              <a:buFont typeface="Wingdings" panose="05000000000000000000" pitchFamily="2" charset="2"/>
              <a:buChar char="§"/>
            </a:pPr>
            <a:r>
              <a:rPr lang="en-US" sz="2900" dirty="0"/>
              <a:t>Parent or child had medical/dental appointment and missed work</a:t>
            </a:r>
          </a:p>
          <a:p>
            <a:pPr lvl="2">
              <a:buSzPct val="138000"/>
              <a:buFont typeface="Wingdings" panose="05000000000000000000" pitchFamily="2" charset="2"/>
              <a:buChar char="§"/>
            </a:pPr>
            <a:r>
              <a:rPr lang="en-US" sz="2900" dirty="0"/>
              <a:t>Vacation</a:t>
            </a:r>
          </a:p>
          <a:p>
            <a:pPr lvl="2">
              <a:buSzPct val="138000"/>
              <a:buFont typeface="Wingdings" panose="05000000000000000000" pitchFamily="2" charset="2"/>
              <a:buChar char="§"/>
            </a:pPr>
            <a:r>
              <a:rPr lang="en-US" sz="2900" dirty="0"/>
              <a:t>Parent was sent home early due to low workload</a:t>
            </a:r>
          </a:p>
          <a:p>
            <a:pPr lvl="2">
              <a:buSzPct val="138000"/>
              <a:buFont typeface="Wingdings" panose="05000000000000000000" pitchFamily="2" charset="2"/>
              <a:buChar char="§"/>
            </a:pPr>
            <a:r>
              <a:rPr lang="en-US" sz="2900" dirty="0"/>
              <a:t>Parent was called into work due to increased workload </a:t>
            </a:r>
          </a:p>
          <a:p>
            <a:pPr lvl="2">
              <a:buSzPct val="138000"/>
              <a:buFont typeface="Wingdings" panose="05000000000000000000" pitchFamily="2" charset="2"/>
              <a:buChar char="§"/>
            </a:pPr>
            <a:r>
              <a:rPr lang="en-US" sz="2900" dirty="0"/>
              <a:t>The employer closed the business due to holiday, weather, or other</a:t>
            </a:r>
          </a:p>
          <a:p>
            <a:endParaRPr lang="en-US" dirty="0"/>
          </a:p>
        </p:txBody>
      </p:sp>
    </p:spTree>
    <p:extLst>
      <p:ext uri="{BB962C8B-B14F-4D97-AF65-F5344CB8AC3E}">
        <p14:creationId xmlns:p14="http://schemas.microsoft.com/office/powerpoint/2010/main" val="131042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600" b="1" dirty="0" smtClean="0"/>
              <a:t>Ask The Parent</a:t>
            </a:r>
            <a:endParaRPr lang="en-US" sz="6600" b="1" dirty="0"/>
          </a:p>
        </p:txBody>
      </p:sp>
      <p:sp>
        <p:nvSpPr>
          <p:cNvPr id="6" name="Content Placeholder 5"/>
          <p:cNvSpPr>
            <a:spLocks noGrp="1"/>
          </p:cNvSpPr>
          <p:nvPr>
            <p:ph idx="1"/>
          </p:nvPr>
        </p:nvSpPr>
        <p:spPr>
          <a:xfrm>
            <a:off x="1295401" y="1762298"/>
            <a:ext cx="9601196" cy="4113570"/>
          </a:xfrm>
        </p:spPr>
        <p:txBody>
          <a:bodyPr>
            <a:normAutofit/>
          </a:bodyPr>
          <a:lstStyle/>
          <a:p>
            <a:r>
              <a:rPr lang="en-US" sz="3600" dirty="0"/>
              <a:t>If the discrepancy can be resolved or reduced to 10 or fewer hours through </a:t>
            </a:r>
            <a:r>
              <a:rPr lang="en-US" sz="3600" dirty="0" smtClean="0"/>
              <a:t>a </a:t>
            </a:r>
            <a:r>
              <a:rPr lang="en-US" sz="3600" dirty="0"/>
              <a:t>conversation with the parent, the worker must enter case comments </a:t>
            </a:r>
            <a:r>
              <a:rPr lang="en-US" sz="3600" dirty="0" smtClean="0"/>
              <a:t>and </a:t>
            </a:r>
            <a:r>
              <a:rPr lang="en-US" sz="3600" dirty="0"/>
              <a:t>accept the parent’s </a:t>
            </a:r>
            <a:r>
              <a:rPr lang="en-US" sz="3600" dirty="0" smtClean="0"/>
              <a:t>schedule</a:t>
            </a:r>
            <a:endParaRPr lang="en-US" sz="3600" dirty="0"/>
          </a:p>
          <a:p>
            <a:endParaRPr lang="en-US" dirty="0"/>
          </a:p>
        </p:txBody>
      </p:sp>
      <p:pic>
        <p:nvPicPr>
          <p:cNvPr id="2" name="Picture 1" descr="Satisfying Retirement In A Changing World: What Fact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674" y="4771505"/>
            <a:ext cx="8670174" cy="1539423"/>
          </a:xfrm>
          <a:prstGeom prst="rect">
            <a:avLst/>
          </a:prstGeom>
        </p:spPr>
      </p:pic>
    </p:spTree>
    <p:extLst>
      <p:ext uri="{BB962C8B-B14F-4D97-AF65-F5344CB8AC3E}">
        <p14:creationId xmlns:p14="http://schemas.microsoft.com/office/powerpoint/2010/main" val="351941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MAKE SURE WE USE THE </a:t>
            </a:r>
            <a:br>
              <a:rPr lang="en-US" b="1" dirty="0" smtClean="0"/>
            </a:br>
            <a:r>
              <a:rPr lang="en-US" b="1" dirty="0" smtClean="0"/>
              <a:t>TEMPLATE FOR CHANGES</a:t>
            </a:r>
            <a:endParaRPr lang="en-US" b="1" dirty="0"/>
          </a:p>
        </p:txBody>
      </p:sp>
      <p:sp>
        <p:nvSpPr>
          <p:cNvPr id="3" name="Content Placeholder 2"/>
          <p:cNvSpPr>
            <a:spLocks noGrp="1"/>
          </p:cNvSpPr>
          <p:nvPr>
            <p:ph idx="1"/>
          </p:nvPr>
        </p:nvSpPr>
        <p:spPr>
          <a:xfrm>
            <a:off x="1295401" y="2136371"/>
            <a:ext cx="9601196" cy="4048769"/>
          </a:xfrm>
        </p:spPr>
        <p:txBody>
          <a:bodyPr>
            <a:normAutofit fontScale="70000" lnSpcReduction="20000"/>
          </a:bodyPr>
          <a:lstStyle/>
          <a:p>
            <a:pPr marL="0" indent="0">
              <a:buNone/>
            </a:pPr>
            <a:r>
              <a:rPr lang="en-US" sz="3400" dirty="0" smtClean="0"/>
              <a:t>COLLECT THE FOLLOWING INFORMATION </a:t>
            </a:r>
          </a:p>
          <a:p>
            <a:pPr lvl="1">
              <a:buFont typeface="Wingdings" panose="05000000000000000000" pitchFamily="2" charset="2"/>
              <a:buChar char="§"/>
            </a:pPr>
            <a:r>
              <a:rPr lang="en-US" sz="2900" dirty="0" smtClean="0"/>
              <a:t>Name of the new employer</a:t>
            </a:r>
          </a:p>
          <a:p>
            <a:pPr lvl="1">
              <a:buFont typeface="Wingdings" panose="05000000000000000000" pitchFamily="2" charset="2"/>
              <a:buChar char="§"/>
            </a:pPr>
            <a:r>
              <a:rPr lang="en-US" sz="2900" dirty="0" smtClean="0"/>
              <a:t>Date new employment/activity started</a:t>
            </a:r>
          </a:p>
          <a:p>
            <a:pPr lvl="1">
              <a:buFont typeface="Wingdings" panose="05000000000000000000" pitchFamily="2" charset="2"/>
              <a:buChar char="§"/>
            </a:pPr>
            <a:r>
              <a:rPr lang="en-US" sz="2900" dirty="0" smtClean="0"/>
              <a:t>New work schedule</a:t>
            </a:r>
          </a:p>
          <a:p>
            <a:pPr lvl="1">
              <a:buFont typeface="Wingdings" panose="05000000000000000000" pitchFamily="2" charset="2"/>
              <a:buChar char="§"/>
            </a:pPr>
            <a:r>
              <a:rPr lang="en-US" sz="2900" dirty="0" smtClean="0"/>
              <a:t>Does the new work schedule correlate with the hours they reported?</a:t>
            </a:r>
            <a:endParaRPr lang="en-US" sz="2900" dirty="0"/>
          </a:p>
          <a:p>
            <a:pPr lvl="1">
              <a:buFont typeface="Wingdings" panose="05000000000000000000" pitchFamily="2" charset="2"/>
              <a:buChar char="§"/>
            </a:pPr>
            <a:r>
              <a:rPr lang="en-US" sz="2900" dirty="0" smtClean="0"/>
              <a:t>What are the new daycare needs?</a:t>
            </a:r>
          </a:p>
          <a:p>
            <a:pPr lvl="1">
              <a:buFont typeface="Wingdings" panose="05000000000000000000" pitchFamily="2" charset="2"/>
              <a:buChar char="§"/>
            </a:pPr>
            <a:r>
              <a:rPr lang="en-US" sz="2900" dirty="0" smtClean="0"/>
              <a:t>Is there a change in travel time need?</a:t>
            </a:r>
            <a:endParaRPr lang="en-US" sz="2900" dirty="0"/>
          </a:p>
          <a:p>
            <a:pPr lvl="1">
              <a:buFont typeface="Wingdings" panose="05000000000000000000" pitchFamily="2" charset="2"/>
              <a:buChar char="§"/>
            </a:pPr>
            <a:r>
              <a:rPr lang="en-US" sz="2900" dirty="0" smtClean="0"/>
              <a:t>Date old employment/activity ended.</a:t>
            </a:r>
          </a:p>
          <a:p>
            <a:pPr lvl="1">
              <a:buFont typeface="Wingdings" panose="05000000000000000000" pitchFamily="2" charset="2"/>
              <a:buChar char="§"/>
            </a:pPr>
            <a:r>
              <a:rPr lang="en-US" sz="2900" dirty="0" smtClean="0"/>
              <a:t>If the new job is not verified, place them into an APPROVED ACTIVITY SEARCH PERIOD(ACTS) the month following the loss of employment</a:t>
            </a:r>
          </a:p>
        </p:txBody>
      </p:sp>
    </p:spTree>
    <p:extLst>
      <p:ext uri="{BB962C8B-B14F-4D97-AF65-F5344CB8AC3E}">
        <p14:creationId xmlns:p14="http://schemas.microsoft.com/office/powerpoint/2010/main" val="1382849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Travel Time</a:t>
            </a:r>
            <a:endParaRPr lang="en-US" sz="6600"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CC Handbook 2.4.3.10</a:t>
            </a:r>
          </a:p>
          <a:p>
            <a:pPr>
              <a:buFont typeface="Wingdings" panose="05000000000000000000" pitchFamily="2" charset="2"/>
              <a:buChar char="q"/>
            </a:pPr>
            <a:r>
              <a:rPr lang="en-US" dirty="0"/>
              <a:t> </a:t>
            </a:r>
            <a:r>
              <a:rPr lang="en-US" dirty="0" smtClean="0"/>
              <a:t>Document the rationale for the amount of or lack of travel time need in case comments</a:t>
            </a:r>
          </a:p>
          <a:p>
            <a:pPr>
              <a:buFont typeface="Wingdings" panose="05000000000000000000" pitchFamily="2" charset="2"/>
              <a:buChar char="q"/>
            </a:pPr>
            <a:r>
              <a:rPr lang="en-US" dirty="0"/>
              <a:t> </a:t>
            </a:r>
            <a:r>
              <a:rPr lang="en-US" dirty="0" smtClean="0"/>
              <a:t>More than one hour per day must be verified</a:t>
            </a:r>
          </a:p>
          <a:p>
            <a:pPr>
              <a:buFont typeface="Wingdings" panose="05000000000000000000" pitchFamily="2" charset="2"/>
              <a:buChar char="q"/>
            </a:pPr>
            <a:r>
              <a:rPr lang="en-US" dirty="0"/>
              <a:t> </a:t>
            </a:r>
            <a:r>
              <a:rPr lang="en-US" dirty="0" smtClean="0"/>
              <a:t>Use the maximum amount of daily travel time needed</a:t>
            </a:r>
          </a:p>
          <a:p>
            <a:pPr marL="0" indent="0">
              <a:buNone/>
            </a:pPr>
            <a:r>
              <a:rPr lang="en-US" b="1" dirty="0" smtClean="0"/>
              <a:t>CC Handbook 2.4.1</a:t>
            </a:r>
          </a:p>
          <a:p>
            <a:pPr>
              <a:buFont typeface="Wingdings" panose="05000000000000000000" pitchFamily="2" charset="2"/>
              <a:buChar char="q"/>
            </a:pPr>
            <a:r>
              <a:rPr lang="en-US" b="1" dirty="0"/>
              <a:t> </a:t>
            </a:r>
            <a:r>
              <a:rPr lang="en-US" dirty="0" smtClean="0"/>
              <a:t>Travel time details must be documented in case comments in CWW, CSAW, or both systems</a:t>
            </a:r>
          </a:p>
          <a:p>
            <a:pPr>
              <a:buFont typeface="Wingdings" panose="05000000000000000000" pitchFamily="2" charset="2"/>
              <a:buChar char="q"/>
            </a:pPr>
            <a:r>
              <a:rPr lang="en-US" b="1" dirty="0"/>
              <a:t> </a:t>
            </a:r>
            <a:r>
              <a:rPr lang="en-US" dirty="0" smtClean="0"/>
              <a:t>Agency practice is to document in the template in CWW case comments</a:t>
            </a:r>
          </a:p>
          <a:p>
            <a:pPr>
              <a:buFont typeface="Wingdings" panose="05000000000000000000" pitchFamily="2" charset="2"/>
              <a:buChar char="q"/>
            </a:pPr>
            <a:r>
              <a:rPr lang="en-US" b="1" dirty="0"/>
              <a:t> </a:t>
            </a:r>
            <a:r>
              <a:rPr lang="en-US" dirty="0" smtClean="0"/>
              <a:t>Required by the system in CSAW travel time comment box</a:t>
            </a:r>
            <a:endParaRPr lang="en-US" b="1" dirty="0" smtClean="0"/>
          </a:p>
        </p:txBody>
      </p:sp>
    </p:spTree>
    <p:extLst>
      <p:ext uri="{BB962C8B-B14F-4D97-AF65-F5344CB8AC3E}">
        <p14:creationId xmlns:p14="http://schemas.microsoft.com/office/powerpoint/2010/main" val="29724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773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23912" y="261937"/>
            <a:ext cx="10544175" cy="6334125"/>
          </a:xfrm>
          <a:prstGeom prst="rect">
            <a:avLst/>
          </a:prstGeom>
        </p:spPr>
      </p:pic>
    </p:spTree>
    <p:extLst>
      <p:ext uri="{BB962C8B-B14F-4D97-AF65-F5344CB8AC3E}">
        <p14:creationId xmlns:p14="http://schemas.microsoft.com/office/powerpoint/2010/main" val="218401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7262" y="1509712"/>
            <a:ext cx="10277475" cy="3838575"/>
          </a:xfrm>
          <a:prstGeom prst="rect">
            <a:avLst/>
          </a:prstGeom>
        </p:spPr>
      </p:pic>
    </p:spTree>
    <p:extLst>
      <p:ext uri="{BB962C8B-B14F-4D97-AF65-F5344CB8AC3E}">
        <p14:creationId xmlns:p14="http://schemas.microsoft.com/office/powerpoint/2010/main" val="305457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CAPER</a:t>
            </a:r>
            <a:endParaRPr lang="en-US" dirty="0"/>
          </a:p>
        </p:txBody>
      </p:sp>
      <p:sp>
        <p:nvSpPr>
          <p:cNvPr id="3" name="Content Placeholder 2"/>
          <p:cNvSpPr>
            <a:spLocks noGrp="1"/>
          </p:cNvSpPr>
          <p:nvPr>
            <p:ph idx="1"/>
          </p:nvPr>
        </p:nvSpPr>
        <p:spPr>
          <a:xfrm>
            <a:off x="875201" y="1304772"/>
            <a:ext cx="8946541" cy="4195481"/>
          </a:xfrm>
        </p:spPr>
        <p:txBody>
          <a:bodyPr/>
          <a:lstStyle/>
          <a:p>
            <a:r>
              <a:rPr lang="en-US" dirty="0"/>
              <a:t>(CAPERs), </a:t>
            </a:r>
            <a:r>
              <a:rPr lang="en-US" dirty="0" smtClean="0"/>
              <a:t>“</a:t>
            </a:r>
            <a:r>
              <a:rPr lang="en-US" dirty="0"/>
              <a:t>case and procedural error rates” </a:t>
            </a:r>
            <a:r>
              <a:rPr lang="en-US" dirty="0" smtClean="0"/>
              <a:t>which</a:t>
            </a:r>
            <a:r>
              <a:rPr lang="en-US" dirty="0"/>
              <a:t> </a:t>
            </a:r>
            <a:r>
              <a:rPr lang="en-US" b="1" dirty="0"/>
              <a:t>measure whether the </a:t>
            </a:r>
            <a:r>
              <a:rPr lang="en-US" b="1" dirty="0" smtClean="0"/>
              <a:t>consortia properly </a:t>
            </a:r>
            <a:r>
              <a:rPr lang="en-US" b="1" dirty="0"/>
              <a:t>denied, suspended, or terminated SNAP benefits to certain households and properly notified those households of its decision</a:t>
            </a:r>
            <a:r>
              <a:rPr lang="en-US" dirty="0"/>
              <a:t>.</a:t>
            </a:r>
          </a:p>
        </p:txBody>
      </p:sp>
    </p:spTree>
    <p:extLst>
      <p:ext uri="{BB962C8B-B14F-4D97-AF65-F5344CB8AC3E}">
        <p14:creationId xmlns:p14="http://schemas.microsoft.com/office/powerpoint/2010/main" val="164557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8457" y="256569"/>
            <a:ext cx="10495165" cy="6446772"/>
          </a:xfrm>
          <a:prstGeom prst="rect">
            <a:avLst/>
          </a:prstGeom>
        </p:spPr>
      </p:pic>
    </p:spTree>
    <p:extLst>
      <p:ext uri="{BB962C8B-B14F-4D97-AF65-F5344CB8AC3E}">
        <p14:creationId xmlns:p14="http://schemas.microsoft.com/office/powerpoint/2010/main" val="27905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1590" y="1868804"/>
            <a:ext cx="9124950" cy="3343275"/>
          </a:xfrm>
          <a:prstGeom prst="rect">
            <a:avLst/>
          </a:prstGeom>
        </p:spPr>
      </p:pic>
    </p:spTree>
    <p:extLst>
      <p:ext uri="{BB962C8B-B14F-4D97-AF65-F5344CB8AC3E}">
        <p14:creationId xmlns:p14="http://schemas.microsoft.com/office/powerpoint/2010/main" val="111866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Party Reviews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Second party reviews provide an opportunity to informally evaluate and monitor policies and processes of the Income Maintenance (IM) programs.  </a:t>
            </a:r>
            <a:r>
              <a:rPr lang="en-US" dirty="0" smtClean="0"/>
              <a:t>The </a:t>
            </a:r>
            <a:r>
              <a:rPr lang="en-US" dirty="0"/>
              <a:t>goals of the second party review process are to:</a:t>
            </a:r>
            <a:br>
              <a:rPr lang="en-US" dirty="0"/>
            </a:br>
            <a:r>
              <a:rPr lang="en-US" dirty="0"/>
              <a:t> </a:t>
            </a:r>
          </a:p>
          <a:p>
            <a:pPr lvl="1"/>
            <a:r>
              <a:rPr lang="en-US" dirty="0"/>
              <a:t>Establish baseline data so that program improvements can be measured,</a:t>
            </a:r>
            <a:br>
              <a:rPr lang="en-US" dirty="0"/>
            </a:br>
            <a:r>
              <a:rPr lang="en-US" dirty="0"/>
              <a:t> </a:t>
            </a:r>
          </a:p>
          <a:p>
            <a:pPr lvl="1"/>
            <a:r>
              <a:rPr lang="en-US" dirty="0"/>
              <a:t>Identify areas for cost savings and program improvement,</a:t>
            </a:r>
            <a:br>
              <a:rPr lang="en-US" dirty="0"/>
            </a:br>
            <a:r>
              <a:rPr lang="en-US" dirty="0"/>
              <a:t> </a:t>
            </a:r>
          </a:p>
          <a:p>
            <a:pPr lvl="1"/>
            <a:r>
              <a:rPr lang="en-US" dirty="0"/>
              <a:t>Maintain a focus of payment accuracy on IM programs,</a:t>
            </a:r>
            <a:br>
              <a:rPr lang="en-US" dirty="0"/>
            </a:br>
            <a:r>
              <a:rPr lang="en-US" dirty="0"/>
              <a:t> </a:t>
            </a:r>
          </a:p>
          <a:p>
            <a:pPr lvl="1"/>
            <a:r>
              <a:rPr lang="en-US" dirty="0"/>
              <a:t>Minimize workload by combining both </a:t>
            </a:r>
            <a:r>
              <a:rPr lang="en-US" i="1" dirty="0"/>
              <a:t>Healthcare</a:t>
            </a:r>
            <a:r>
              <a:rPr lang="en-US" dirty="0"/>
              <a:t> and FS second party review process, and</a:t>
            </a:r>
            <a:br>
              <a:rPr lang="en-US" dirty="0"/>
            </a:br>
            <a:r>
              <a:rPr lang="en-US" dirty="0"/>
              <a:t> </a:t>
            </a:r>
          </a:p>
          <a:p>
            <a:pPr lvl="1"/>
            <a:r>
              <a:rPr lang="en-US" dirty="0"/>
              <a:t>Provide an opportunity for agencies and the Bureau of Enrollment Management to work together to identify program improvement opportunities.  </a:t>
            </a:r>
          </a:p>
          <a:p>
            <a:endParaRPr lang="en-US" dirty="0"/>
          </a:p>
        </p:txBody>
      </p:sp>
    </p:spTree>
    <p:extLst>
      <p:ext uri="{BB962C8B-B14F-4D97-AF65-F5344CB8AC3E}">
        <p14:creationId xmlns:p14="http://schemas.microsoft.com/office/powerpoint/2010/main" val="133912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 of Targeted Reviews</a:t>
            </a:r>
            <a:br>
              <a:rPr lang="en-US" b="1" dirty="0"/>
            </a:b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The Healthcare and FS 2nd party review is a targeted review, focusing only on top error elements, not the entire eligibility circumstance for each program.  Some errors may be missed in targeted reviews, however it is anticipated that targeted reviews will maximize the number of errors that can be identified and fixed without significantly increasing local agency workload.</a:t>
            </a:r>
          </a:p>
          <a:p>
            <a:endParaRPr lang="en-US" dirty="0"/>
          </a:p>
        </p:txBody>
      </p:sp>
    </p:spTree>
    <p:extLst>
      <p:ext uri="{BB962C8B-B14F-4D97-AF65-F5344CB8AC3E}">
        <p14:creationId xmlns:p14="http://schemas.microsoft.com/office/powerpoint/2010/main" val="23129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626</TotalTime>
  <Words>1051</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Century Gothic</vt:lpstr>
      <vt:lpstr>Wingdings</vt:lpstr>
      <vt:lpstr>Wingdings 3</vt:lpstr>
      <vt:lpstr>Ion</vt:lpstr>
      <vt:lpstr>Let’s talk QC</vt:lpstr>
      <vt:lpstr>Active Error Rate</vt:lpstr>
      <vt:lpstr>PowerPoint Presentation</vt:lpstr>
      <vt:lpstr>PowerPoint Presentation</vt:lpstr>
      <vt:lpstr>CAPER</vt:lpstr>
      <vt:lpstr>PowerPoint Presentation</vt:lpstr>
      <vt:lpstr>PowerPoint Presentation</vt:lpstr>
      <vt:lpstr>Second Party Reviews</vt:lpstr>
      <vt:lpstr>Goal of Targeted Reviews </vt:lpstr>
      <vt:lpstr>SECOND PARTY REVIEWS</vt:lpstr>
      <vt:lpstr>PowerPoint Presentation</vt:lpstr>
      <vt:lpstr>PowerPoint Presentation</vt:lpstr>
      <vt:lpstr>PowerPoint Presentation</vt:lpstr>
      <vt:lpstr>INTERNAL QC-IM</vt:lpstr>
      <vt:lpstr>Internal Error Rates Results</vt:lpstr>
      <vt:lpstr>CHILD CARE QC (Dane Only)</vt:lpstr>
      <vt:lpstr>Child Care QC Results</vt:lpstr>
      <vt:lpstr>ERRORS</vt:lpstr>
      <vt:lpstr>  Approved Activity Schedule Must Correlate    with Approved Activity Verified Hours                aka 10 Hour Rule: CC HB 2.4.3.1</vt:lpstr>
      <vt:lpstr>Unusual Circumstances Not Reflected In Paystubs</vt:lpstr>
      <vt:lpstr>Ask The Parent</vt:lpstr>
      <vt:lpstr>MAKE SURE WE USE THE  TEMPLATE FOR CHANGES</vt:lpstr>
      <vt:lpstr>Travel Time</vt:lpstr>
      <vt:lpstr>Questions?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QC</dc:title>
  <dc:creator>Esterrich, Antonio</dc:creator>
  <cp:lastModifiedBy>Esterrich, Antonio</cp:lastModifiedBy>
  <cp:revision>16</cp:revision>
  <dcterms:created xsi:type="dcterms:W3CDTF">2022-02-08T15:18:06Z</dcterms:created>
  <dcterms:modified xsi:type="dcterms:W3CDTF">2022-02-16T21:25:16Z</dcterms:modified>
</cp:coreProperties>
</file>