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9" r:id="rId1"/>
  </p:sldMasterIdLst>
  <p:notesMasterIdLst>
    <p:notesMasterId r:id="rId9"/>
  </p:notesMasterIdLst>
  <p:sldIdLst>
    <p:sldId id="256" r:id="rId2"/>
    <p:sldId id="291" r:id="rId3"/>
    <p:sldId id="274" r:id="rId4"/>
    <p:sldId id="293" r:id="rId5"/>
    <p:sldId id="290" r:id="rId6"/>
    <p:sldId id="295" r:id="rId7"/>
    <p:sldId id="296"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69" autoAdjust="0"/>
    <p:restoredTop sz="94660"/>
  </p:normalViewPr>
  <p:slideViewPr>
    <p:cSldViewPr>
      <p:cViewPr varScale="1">
        <p:scale>
          <a:sx n="115" d="100"/>
          <a:sy n="115" d="100"/>
        </p:scale>
        <p:origin x="1338" y="108"/>
      </p:cViewPr>
      <p:guideLst>
        <p:guide orient="horz" pos="2160"/>
        <p:guide pos="2880"/>
      </p:guideLst>
    </p:cSldViewPr>
  </p:slideViewPr>
  <p:notesTextViewPr>
    <p:cViewPr>
      <p:scale>
        <a:sx n="1" d="1"/>
        <a:sy n="1" d="1"/>
      </p:scale>
      <p:origin x="0" y="0"/>
    </p:cViewPr>
  </p:notesTextViewPr>
  <p:sorterViewPr>
    <p:cViewPr>
      <p:scale>
        <a:sx n="148" d="100"/>
        <a:sy n="148" d="100"/>
      </p:scale>
      <p:origin x="0" y="14574"/>
    </p:cViewPr>
  </p:sorterViewPr>
  <p:notesViewPr>
    <p:cSldViewPr>
      <p:cViewPr varScale="1">
        <p:scale>
          <a:sx n="60" d="100"/>
          <a:sy n="60" d="100"/>
        </p:scale>
        <p:origin x="-1722"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9B7F3D-C657-4543-BC2E-61472E751F0C}" type="datetimeFigureOut">
              <a:rPr lang="en-US" smtClean="0"/>
              <a:t>11/30/2022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49A197-2352-4D00-8A9E-9C98549BA92B}" type="slidenum">
              <a:rPr lang="en-US" smtClean="0"/>
              <a:t>‹#›</a:t>
            </a:fld>
            <a:endParaRPr lang="en-US" dirty="0"/>
          </a:p>
        </p:txBody>
      </p:sp>
    </p:spTree>
    <p:extLst>
      <p:ext uri="{BB962C8B-B14F-4D97-AF65-F5344CB8AC3E}">
        <p14:creationId xmlns:p14="http://schemas.microsoft.com/office/powerpoint/2010/main" val="3788338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97750" cy="6858000"/>
          </a:xfrm>
          <a:prstGeom prst="rect">
            <a:avLst/>
          </a:prstGeom>
        </p:spPr>
      </p:pic>
      <p:sp>
        <p:nvSpPr>
          <p:cNvPr id="2" name="Title 1"/>
          <p:cNvSpPr>
            <a:spLocks noGrp="1"/>
          </p:cNvSpPr>
          <p:nvPr>
            <p:ph type="ctrTitle"/>
          </p:nvPr>
        </p:nvSpPr>
        <p:spPr>
          <a:xfrm>
            <a:off x="2743973" y="1964267"/>
            <a:ext cx="5714228" cy="2421464"/>
          </a:xfrm>
        </p:spPr>
        <p:txBody>
          <a:bodyPr anchor="b">
            <a:normAutofit/>
          </a:bodyPr>
          <a:lstStyle>
            <a:lvl1pPr algn="r">
              <a:defRPr sz="4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743973" y="4385733"/>
            <a:ext cx="5714228"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52311" y="5870576"/>
            <a:ext cx="1212173" cy="377825"/>
          </a:xfrm>
        </p:spPr>
        <p:txBody>
          <a:bodyPr/>
          <a:lstStyle/>
          <a:p>
            <a:fld id="{48D6A76F-5253-4DBC-954C-49AAFBF163AC}" type="datetimeFigureOut">
              <a:rPr lang="en-US" smtClean="0"/>
              <a:t>11/30/2022</a:t>
            </a:fld>
            <a:endParaRPr lang="en-US" dirty="0"/>
          </a:p>
        </p:txBody>
      </p:sp>
      <p:sp>
        <p:nvSpPr>
          <p:cNvPr id="5" name="Footer Placeholder 4"/>
          <p:cNvSpPr>
            <a:spLocks noGrp="1"/>
          </p:cNvSpPr>
          <p:nvPr>
            <p:ph type="ftr" sz="quarter" idx="11"/>
          </p:nvPr>
        </p:nvSpPr>
        <p:spPr>
          <a:xfrm>
            <a:off x="2743973" y="5870576"/>
            <a:ext cx="3932137" cy="377825"/>
          </a:xfrm>
        </p:spPr>
        <p:txBody>
          <a:bodyPr/>
          <a:lstStyle/>
          <a:p>
            <a:endParaRPr lang="en-US" dirty="0"/>
          </a:p>
        </p:txBody>
      </p:sp>
      <p:sp>
        <p:nvSpPr>
          <p:cNvPr id="6" name="Slide Number Placeholder 5"/>
          <p:cNvSpPr>
            <a:spLocks noGrp="1"/>
          </p:cNvSpPr>
          <p:nvPr>
            <p:ph type="sldNum" sz="quarter" idx="12"/>
          </p:nvPr>
        </p:nvSpPr>
        <p:spPr>
          <a:xfrm>
            <a:off x="8040685" y="5870576"/>
            <a:ext cx="417516" cy="377825"/>
          </a:xfrm>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2402121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4732865"/>
            <a:ext cx="7772400" cy="566738"/>
          </a:xfrm>
        </p:spPr>
        <p:txBody>
          <a:bodyPr anchor="b">
            <a:normAutofit/>
          </a:bodyPr>
          <a:lstStyle>
            <a:lvl1pPr algn="l">
              <a:defRPr sz="2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4401" y="932112"/>
            <a:ext cx="685800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a:lvl1pPr>
          </a:lstStyle>
          <a:p>
            <a:pPr marL="0" lvl="0" indent="0" algn="ctr">
              <a:buNone/>
            </a:pPr>
            <a:r>
              <a:rPr lang="en-US" dirty="0" smtClean="0"/>
              <a:t>Click icon to add picture</a:t>
            </a:r>
            <a:endParaRPr lang="en-US" dirty="0"/>
          </a:p>
        </p:txBody>
      </p:sp>
      <p:sp>
        <p:nvSpPr>
          <p:cNvPr id="4" name="Text Placeholder 3"/>
          <p:cNvSpPr>
            <a:spLocks noGrp="1"/>
          </p:cNvSpPr>
          <p:nvPr>
            <p:ph type="body" sz="half" idx="2"/>
          </p:nvPr>
        </p:nvSpPr>
        <p:spPr>
          <a:xfrm>
            <a:off x="457201" y="5299603"/>
            <a:ext cx="7772400" cy="49371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900061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3" y="609602"/>
            <a:ext cx="7772399"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457202" y="4343400"/>
            <a:ext cx="7772399"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1061907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988671" y="3352800"/>
            <a:ext cx="6876133" cy="381000"/>
          </a:xfrm>
        </p:spPr>
        <p:txBody>
          <a:bodyPr anchor="ctr">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462266" y="4343400"/>
            <a:ext cx="77724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1728096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3291648"/>
            <a:ext cx="7772401" cy="1468800"/>
          </a:xfrm>
        </p:spPr>
        <p:txBody>
          <a:bodyPr anchor="b">
            <a:normAutofit/>
          </a:bodyPr>
          <a:lstStyle>
            <a:lvl1pPr algn="l">
              <a:defRPr sz="2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457200" y="4760448"/>
            <a:ext cx="7772402"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1275100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457200" y="3886200"/>
            <a:ext cx="7772401" cy="8890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457200" y="4775200"/>
            <a:ext cx="7772401" cy="10160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596550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4440" y="609602"/>
            <a:ext cx="7772401" cy="2743199"/>
          </a:xfrm>
        </p:spPr>
        <p:txBody>
          <a:bodyPr vert="horz" lIns="91440" tIns="45720" rIns="91440" bIns="45720" rtlCol="0" anchor="ctr">
            <a:normAutofit/>
          </a:bodyPr>
          <a:lstStyle>
            <a:lvl1pPr>
              <a:defRPr lang="en-US" sz="2800"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464440" y="3505200"/>
            <a:ext cx="7772401" cy="8382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464439" y="4343400"/>
            <a:ext cx="7772401" cy="14478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42145458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8" name="Title 1"/>
          <p:cNvSpPr>
            <a:spLocks noGrp="1"/>
          </p:cNvSpPr>
          <p:nvPr>
            <p:ph type="title"/>
          </p:nvPr>
        </p:nvSpPr>
        <p:spPr>
          <a:xfrm>
            <a:off x="457200" y="609601"/>
            <a:ext cx="7772400" cy="1456267"/>
          </a:xfrm>
        </p:spPr>
        <p:txBody>
          <a:bodyPr>
            <a:normAutofit/>
          </a:bodyPr>
          <a:lstStyle>
            <a:lvl1pPr>
              <a:defRPr sz="2800"/>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231953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Vertical Title 1"/>
          <p:cNvSpPr>
            <a:spLocks noGrp="1"/>
          </p:cNvSpPr>
          <p:nvPr>
            <p:ph type="title" orient="vert"/>
          </p:nvPr>
        </p:nvSpPr>
        <p:spPr>
          <a:xfrm>
            <a:off x="6552978" y="609600"/>
            <a:ext cx="1676621" cy="5181601"/>
          </a:xfrm>
        </p:spPr>
        <p:txBody>
          <a:bodyPr vert="eaVert">
            <a:normAutofit/>
          </a:bodyPr>
          <a:lstStyle>
            <a:lvl1pPr>
              <a:defRPr sz="2800"/>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5990184"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2953065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3546761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2" y="3308581"/>
            <a:ext cx="7772400" cy="14688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457201" y="4777381"/>
            <a:ext cx="7772400" cy="860400"/>
          </a:xfrm>
        </p:spPr>
        <p:txBody>
          <a:bodyPr anchor="t">
            <a:normAutofit/>
          </a:bodyPr>
          <a:lstStyle>
            <a:lvl1pPr marL="0" indent="0" algn="l">
              <a:buNone/>
              <a:defRPr sz="18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2740355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1" y="2142068"/>
            <a:ext cx="3813048"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6553" y="2142068"/>
            <a:ext cx="3813048"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4238492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743480" y="2218267"/>
            <a:ext cx="354060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870201"/>
            <a:ext cx="3813048"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11120" y="2218267"/>
            <a:ext cx="35184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416552" y="2870201"/>
            <a:ext cx="3813048"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1840919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609601"/>
            <a:ext cx="7772400" cy="1456267"/>
          </a:xfrm>
        </p:spPr>
        <p:txBody>
          <a:bodyPr>
            <a:normAutofit/>
          </a:bodyPr>
          <a:lstStyle>
            <a:lvl1pPr>
              <a:defRPr sz="3200"/>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3056985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Date Placeholder 1"/>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401093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1718" y="1557868"/>
            <a:ext cx="2862910" cy="1439332"/>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06144" y="609601"/>
            <a:ext cx="4627975"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61718" y="2997200"/>
            <a:ext cx="2862910" cy="184573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2212788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2128" y="1735672"/>
            <a:ext cx="4097204" cy="1371600"/>
          </a:xfrm>
        </p:spPr>
        <p:txBody>
          <a:bodyPr anchor="b">
            <a:normAutofit/>
          </a:bodyPr>
          <a:lstStyle>
            <a:lvl1pPr algn="l">
              <a:defRPr sz="24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029200" y="914400"/>
            <a:ext cx="3200400"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dirty="0"/>
            </a:lvl1pPr>
          </a:lstStyle>
          <a:p>
            <a:pPr marL="0" lvl="0" indent="0" algn="ctr">
              <a:buNone/>
            </a:pPr>
            <a:r>
              <a:rPr lang="en-US" dirty="0" smtClean="0"/>
              <a:t>Click icon to add picture</a:t>
            </a:r>
            <a:endParaRPr lang="en-US" dirty="0"/>
          </a:p>
        </p:txBody>
      </p:sp>
      <p:sp>
        <p:nvSpPr>
          <p:cNvPr id="4" name="Text Placeholder 3"/>
          <p:cNvSpPr>
            <a:spLocks noGrp="1"/>
          </p:cNvSpPr>
          <p:nvPr>
            <p:ph type="body" sz="half" idx="2"/>
          </p:nvPr>
        </p:nvSpPr>
        <p:spPr>
          <a:xfrm>
            <a:off x="462128" y="3107272"/>
            <a:ext cx="409720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D6A76F-5253-4DBC-954C-49AAFBF163AC}"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811290-3AE5-4B9E-A609-E23851C4A1F7}" type="slidenum">
              <a:rPr lang="en-US" smtClean="0"/>
              <a:t>‹#›</a:t>
            </a:fld>
            <a:endParaRPr lang="en-US" dirty="0"/>
          </a:p>
        </p:txBody>
      </p:sp>
    </p:spTree>
    <p:extLst>
      <p:ext uri="{BB962C8B-B14F-4D97-AF65-F5344CB8AC3E}">
        <p14:creationId xmlns:p14="http://schemas.microsoft.com/office/powerpoint/2010/main" val="2805014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9601"/>
            <a:ext cx="7772400"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2142068"/>
            <a:ext cx="7772400"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523712" y="5870576"/>
            <a:ext cx="1212173"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D6A76F-5253-4DBC-954C-49AAFBF163AC}" type="datetimeFigureOut">
              <a:rPr lang="en-US" smtClean="0"/>
              <a:t>11/30/2022</a:t>
            </a:fld>
            <a:endParaRPr lang="en-US" dirty="0"/>
          </a:p>
        </p:txBody>
      </p:sp>
      <p:sp>
        <p:nvSpPr>
          <p:cNvPr id="5" name="Footer Placeholder 4"/>
          <p:cNvSpPr>
            <a:spLocks noGrp="1"/>
          </p:cNvSpPr>
          <p:nvPr>
            <p:ph type="ftr" sz="quarter" idx="3"/>
          </p:nvPr>
        </p:nvSpPr>
        <p:spPr>
          <a:xfrm>
            <a:off x="457200" y="5870576"/>
            <a:ext cx="5990311"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7812085" y="5870576"/>
            <a:ext cx="417516"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5811290-3AE5-4B9E-A609-E23851C4A1F7}" type="slidenum">
              <a:rPr lang="en-US" smtClean="0"/>
              <a:t>‹#›</a:t>
            </a:fld>
            <a:endParaRPr lang="en-US" dirty="0"/>
          </a:p>
        </p:txBody>
      </p:sp>
    </p:spTree>
    <p:extLst>
      <p:ext uri="{BB962C8B-B14F-4D97-AF65-F5344CB8AC3E}">
        <p14:creationId xmlns:p14="http://schemas.microsoft.com/office/powerpoint/2010/main" val="3906527627"/>
      </p:ext>
    </p:extLst>
  </p:cSld>
  <p:clrMap bg1="dk1" tx1="lt1" bg2="dk2" tx2="lt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 id="2147483831" r:id="rId12"/>
    <p:sldLayoutId id="2147483832" r:id="rId13"/>
    <p:sldLayoutId id="2147483833" r:id="rId14"/>
    <p:sldLayoutId id="2147483834" r:id="rId15"/>
    <p:sldLayoutId id="2147483835" r:id="rId16"/>
    <p:sldLayoutId id="2147483836"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964267"/>
            <a:ext cx="7315201" cy="1540933"/>
          </a:xfrm>
        </p:spPr>
        <p:txBody>
          <a:bodyPr>
            <a:normAutofit fontScale="90000"/>
          </a:bodyPr>
          <a:lstStyle/>
          <a:p>
            <a:r>
              <a:rPr lang="en-US" sz="6600" dirty="0" smtClean="0"/>
              <a:t>QC Training: SEI </a:t>
            </a:r>
            <a:r>
              <a:rPr lang="en-US" sz="4000" dirty="0" smtClean="0"/>
              <a:t>Significant Changes</a:t>
            </a:r>
            <a:endParaRPr lang="en-US" sz="4000" dirty="0"/>
          </a:p>
        </p:txBody>
      </p:sp>
      <p:sp>
        <p:nvSpPr>
          <p:cNvPr id="4" name="Subtitle 3"/>
          <p:cNvSpPr>
            <a:spLocks noGrp="1"/>
          </p:cNvSpPr>
          <p:nvPr>
            <p:ph type="subTitle" idx="1"/>
          </p:nvPr>
        </p:nvSpPr>
        <p:spPr/>
        <p:txBody>
          <a:bodyPr/>
          <a:lstStyle/>
          <a:p>
            <a:r>
              <a:rPr lang="en-US" dirty="0"/>
              <a:t>Alex </a:t>
            </a:r>
            <a:r>
              <a:rPr lang="en-US" dirty="0" smtClean="0"/>
              <a:t>Premo</a:t>
            </a:r>
            <a:endParaRPr lang="en-US" dirty="0" smtClean="0"/>
          </a:p>
          <a:p>
            <a:r>
              <a:rPr lang="en-US" dirty="0" smtClean="0"/>
              <a:t>Robyn Johnson</a:t>
            </a:r>
            <a:endParaRPr lang="en-US" dirty="0" smtClean="0"/>
          </a:p>
        </p:txBody>
      </p:sp>
    </p:spTree>
    <p:extLst>
      <p:ext uri="{BB962C8B-B14F-4D97-AF65-F5344CB8AC3E}">
        <p14:creationId xmlns:p14="http://schemas.microsoft.com/office/powerpoint/2010/main" val="1758674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305800" cy="999068"/>
          </a:xfrm>
        </p:spPr>
        <p:txBody>
          <a:bodyPr>
            <a:normAutofit fontScale="90000"/>
          </a:bodyPr>
          <a:lstStyle/>
          <a:p>
            <a:r>
              <a:rPr lang="en-US" sz="3100" b="1" dirty="0" smtClean="0"/>
              <a:t>SIGNIFICANT CHANGE...</a:t>
            </a:r>
            <a:r>
              <a:rPr lang="en-US" sz="4000" b="1" u="sng" dirty="0"/>
              <a:t/>
            </a:r>
            <a:br>
              <a:rPr lang="en-US" sz="4000" b="1" u="sng" dirty="0"/>
            </a:br>
            <a:endParaRPr lang="en-US" sz="4800" dirty="0"/>
          </a:p>
        </p:txBody>
      </p:sp>
      <p:sp>
        <p:nvSpPr>
          <p:cNvPr id="3" name="Content Placeholder 2"/>
          <p:cNvSpPr>
            <a:spLocks noGrp="1"/>
          </p:cNvSpPr>
          <p:nvPr>
            <p:ph idx="1"/>
          </p:nvPr>
        </p:nvSpPr>
        <p:spPr>
          <a:xfrm>
            <a:off x="457200" y="1837268"/>
            <a:ext cx="7772400" cy="3649133"/>
          </a:xfrm>
        </p:spPr>
        <p:txBody>
          <a:bodyPr>
            <a:normAutofit/>
          </a:bodyPr>
          <a:lstStyle/>
          <a:p>
            <a:pPr marL="400050">
              <a:buFont typeface="Wingdings" panose="05000000000000000000" pitchFamily="2" charset="2"/>
              <a:buChar char="§"/>
            </a:pPr>
            <a:endParaRPr lang="en-US" dirty="0"/>
          </a:p>
          <a:p>
            <a:pPr marL="400050">
              <a:buFont typeface="Wingdings" panose="05000000000000000000" pitchFamily="2" charset="2"/>
              <a:buChar char="v"/>
            </a:pPr>
            <a:r>
              <a:rPr lang="en-US" sz="2200" dirty="0" smtClean="0"/>
              <a:t>Most businesses have a regular pattern of earnings, whether it is positive or negative, sometimes referred to as “ebb and flow” of business. </a:t>
            </a:r>
            <a:endParaRPr lang="en-US" sz="2200" dirty="0"/>
          </a:p>
          <a:p>
            <a:pPr marL="400050">
              <a:buFont typeface="Wingdings" panose="05000000000000000000" pitchFamily="2" charset="2"/>
              <a:buChar char="v"/>
            </a:pPr>
            <a:r>
              <a:rPr lang="en-US" sz="2200" dirty="0" smtClean="0"/>
              <a:t>Does the change go beyond “ebb and flow”?</a:t>
            </a:r>
            <a:endParaRPr lang="en-US" sz="2200" dirty="0"/>
          </a:p>
          <a:p>
            <a:pPr marL="400050">
              <a:buFont typeface="Wingdings" panose="05000000000000000000" pitchFamily="2" charset="2"/>
              <a:buChar char="v"/>
            </a:pPr>
            <a:r>
              <a:rPr lang="en-US" sz="2200" dirty="0" smtClean="0"/>
              <a:t>Does the change affect the business over time</a:t>
            </a:r>
            <a:r>
              <a:rPr lang="en-US" sz="2200" dirty="0"/>
              <a:t>?</a:t>
            </a:r>
            <a:endParaRPr lang="en-US" sz="2200" dirty="0" smtClean="0"/>
          </a:p>
          <a:p>
            <a:pPr marL="400050">
              <a:buFont typeface="Wingdings" panose="05000000000000000000" pitchFamily="2" charset="2"/>
              <a:buChar char="v"/>
            </a:pPr>
            <a:r>
              <a:rPr lang="en-US" sz="2200" dirty="0" smtClean="0"/>
              <a:t>Does the past represent present circumstances</a:t>
            </a:r>
            <a:r>
              <a:rPr lang="en-US" sz="2200" dirty="0"/>
              <a:t>?</a:t>
            </a:r>
          </a:p>
          <a:p>
            <a:pPr marL="1314450" lvl="2">
              <a:buFont typeface="Wingdings" panose="05000000000000000000" pitchFamily="2" charset="2"/>
              <a:buChar char="v"/>
            </a:pPr>
            <a:endParaRPr lang="en-US" b="1" dirty="0"/>
          </a:p>
          <a:p>
            <a:pPr marL="1314450" lvl="2">
              <a:buFont typeface="Wingdings" panose="05000000000000000000" pitchFamily="2" charset="2"/>
              <a:buChar char="v"/>
            </a:pPr>
            <a:endParaRPr lang="en-US" b="1" dirty="0" smtClean="0"/>
          </a:p>
          <a:p>
            <a:pPr marL="114300" indent="0">
              <a:buNone/>
            </a:pPr>
            <a:endParaRPr lang="en-US" dirty="0"/>
          </a:p>
        </p:txBody>
      </p:sp>
    </p:spTree>
    <p:extLst>
      <p:ext uri="{BB962C8B-B14F-4D97-AF65-F5344CB8AC3E}">
        <p14:creationId xmlns:p14="http://schemas.microsoft.com/office/powerpoint/2010/main" val="4378249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0100"/>
            <a:ext cx="8305800" cy="1600199"/>
          </a:xfrm>
        </p:spPr>
        <p:txBody>
          <a:bodyPr>
            <a:normAutofit/>
          </a:bodyPr>
          <a:lstStyle/>
          <a:p>
            <a:pPr marL="114300"/>
            <a:r>
              <a:rPr lang="en-US" b="1" dirty="0" smtClean="0"/>
              <a:t>…A </a:t>
            </a:r>
            <a:r>
              <a:rPr lang="en-US" b="1" dirty="0"/>
              <a:t>CHANGE BEYOND THE NORM</a:t>
            </a:r>
            <a:r>
              <a:rPr lang="en-US" sz="3600" b="1" u="sng" dirty="0"/>
              <a:t/>
            </a:r>
            <a:br>
              <a:rPr lang="en-US" sz="3600" b="1" u="sng" dirty="0"/>
            </a:br>
            <a:endParaRPr lang="en-US" dirty="0"/>
          </a:p>
        </p:txBody>
      </p:sp>
      <p:sp>
        <p:nvSpPr>
          <p:cNvPr id="3" name="Content Placeholder 2"/>
          <p:cNvSpPr>
            <a:spLocks noGrp="1"/>
          </p:cNvSpPr>
          <p:nvPr>
            <p:ph idx="1"/>
          </p:nvPr>
        </p:nvSpPr>
        <p:spPr>
          <a:xfrm>
            <a:off x="723900" y="1981200"/>
            <a:ext cx="7772400" cy="2658533"/>
          </a:xfrm>
        </p:spPr>
        <p:txBody>
          <a:bodyPr>
            <a:normAutofit/>
          </a:bodyPr>
          <a:lstStyle/>
          <a:p>
            <a:pPr marL="457200" indent="-342900">
              <a:buFont typeface="Wingdings" panose="05000000000000000000" pitchFamily="2" charset="2"/>
              <a:buChar char="v"/>
            </a:pPr>
            <a:endParaRPr lang="en-US" sz="2200" dirty="0" smtClean="0"/>
          </a:p>
          <a:p>
            <a:pPr marL="457200" indent="-342900">
              <a:buFont typeface="Wingdings" panose="05000000000000000000" pitchFamily="2" charset="2"/>
              <a:buChar char="v"/>
            </a:pPr>
            <a:r>
              <a:rPr lang="en-US" sz="2200" dirty="0" smtClean="0"/>
              <a:t>A significant change is a change in earnings </a:t>
            </a:r>
          </a:p>
          <a:p>
            <a:pPr marL="114300" indent="0">
              <a:buNone/>
            </a:pPr>
            <a:r>
              <a:rPr lang="en-US" sz="2200" dirty="0" smtClean="0"/>
              <a:t>	</a:t>
            </a:r>
            <a:r>
              <a:rPr lang="en-US" sz="2200" u="sng" dirty="0" smtClean="0"/>
              <a:t>and</a:t>
            </a:r>
          </a:p>
          <a:p>
            <a:pPr marL="457200" indent="-342900">
              <a:buFont typeface="Wingdings" panose="05000000000000000000" pitchFamily="2" charset="2"/>
              <a:buChar char="v"/>
            </a:pPr>
            <a:r>
              <a:rPr lang="en-US" sz="2200" dirty="0" smtClean="0"/>
              <a:t>A change that can be expected to impact a business’s annual income outside of the normal flow of business.</a:t>
            </a:r>
          </a:p>
          <a:p>
            <a:pPr marL="114300" indent="0">
              <a:buNone/>
            </a:pPr>
            <a:endParaRPr lang="en-US" dirty="0"/>
          </a:p>
        </p:txBody>
      </p:sp>
    </p:spTree>
    <p:extLst>
      <p:ext uri="{BB962C8B-B14F-4D97-AF65-F5344CB8AC3E}">
        <p14:creationId xmlns:p14="http://schemas.microsoft.com/office/powerpoint/2010/main" val="21240057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772400" cy="1075268"/>
          </a:xfrm>
        </p:spPr>
        <p:txBody>
          <a:bodyPr>
            <a:normAutofit/>
          </a:bodyPr>
          <a:lstStyle/>
          <a:p>
            <a:r>
              <a:rPr lang="en-US" b="1" dirty="0" smtClean="0"/>
              <a:t>TRULY A Significant change?</a:t>
            </a:r>
            <a:endParaRPr lang="en-US" b="1" dirty="0"/>
          </a:p>
        </p:txBody>
      </p:sp>
      <p:sp>
        <p:nvSpPr>
          <p:cNvPr id="3" name="Content Placeholder 2"/>
          <p:cNvSpPr>
            <a:spLocks noGrp="1"/>
          </p:cNvSpPr>
          <p:nvPr>
            <p:ph idx="1"/>
          </p:nvPr>
        </p:nvSpPr>
        <p:spPr>
          <a:xfrm>
            <a:off x="457200" y="1456268"/>
            <a:ext cx="7772400" cy="4800600"/>
          </a:xfrm>
        </p:spPr>
        <p:txBody>
          <a:bodyPr>
            <a:normAutofit fontScale="32500" lnSpcReduction="20000"/>
          </a:bodyPr>
          <a:lstStyle/>
          <a:p>
            <a:pPr marL="971550" indent="-857250">
              <a:buFont typeface="Wingdings" panose="05000000000000000000" pitchFamily="2" charset="2"/>
              <a:buChar char="v"/>
            </a:pPr>
            <a:r>
              <a:rPr lang="en-US" sz="6800" dirty="0" smtClean="0"/>
              <a:t>Is this a permanent change or temporary change?</a:t>
            </a:r>
          </a:p>
          <a:p>
            <a:pPr marL="971550" indent="-857250">
              <a:buFont typeface="Wingdings" panose="05000000000000000000" pitchFamily="2" charset="2"/>
              <a:buChar char="v"/>
            </a:pPr>
            <a:r>
              <a:rPr lang="en-US" sz="6800" dirty="0" smtClean="0"/>
              <a:t>Does this change occur monthly, seasonally, or annually?</a:t>
            </a:r>
          </a:p>
          <a:p>
            <a:pPr marL="971550" indent="-857250">
              <a:buFont typeface="Wingdings" panose="05000000000000000000" pitchFamily="2" charset="2"/>
              <a:buChar char="v"/>
            </a:pPr>
            <a:r>
              <a:rPr lang="en-US" sz="6800" dirty="0" smtClean="0"/>
              <a:t>If the business is not currently in operation, will it be back in operation at some point? If so, when?</a:t>
            </a:r>
          </a:p>
          <a:p>
            <a:pPr marL="971550" indent="-857250">
              <a:buFont typeface="Wingdings" panose="05000000000000000000" pitchFamily="2" charset="2"/>
              <a:buChar char="v"/>
            </a:pPr>
            <a:r>
              <a:rPr lang="en-US" sz="6800" dirty="0" smtClean="0"/>
              <a:t>If reporting capital gains or losses, is this a one-time transaction or a normal part of the business?</a:t>
            </a:r>
          </a:p>
          <a:p>
            <a:pPr marL="971550" indent="-857250">
              <a:buFont typeface="Wingdings" panose="05000000000000000000" pitchFamily="2" charset="2"/>
              <a:buChar char="v"/>
            </a:pPr>
            <a:r>
              <a:rPr lang="en-US" sz="6800" dirty="0" smtClean="0"/>
              <a:t>Is this change due to an injury or incapacitation? If so, how long will the member be out of work? Will the business still be in operation while the member is out?</a:t>
            </a:r>
          </a:p>
          <a:p>
            <a:pPr marL="971550" indent="-857250">
              <a:buFont typeface="Wingdings" panose="05000000000000000000" pitchFamily="2" charset="2"/>
              <a:buChar char="v"/>
            </a:pPr>
            <a:r>
              <a:rPr lang="en-US" sz="6800" dirty="0" smtClean="0"/>
              <a:t>If contracted, what will be the status of the business when the contract ends?</a:t>
            </a:r>
          </a:p>
          <a:p>
            <a:pPr marL="400050">
              <a:buFont typeface="Wingdings" panose="05000000000000000000" pitchFamily="2" charset="2"/>
              <a:buChar char="§"/>
            </a:pPr>
            <a:endParaRPr lang="en-US" dirty="0"/>
          </a:p>
          <a:p>
            <a:pPr marL="114300" indent="0">
              <a:buNone/>
            </a:pPr>
            <a:endParaRPr lang="en-US" dirty="0"/>
          </a:p>
        </p:txBody>
      </p:sp>
    </p:spTree>
    <p:extLst>
      <p:ext uri="{BB962C8B-B14F-4D97-AF65-F5344CB8AC3E}">
        <p14:creationId xmlns:p14="http://schemas.microsoft.com/office/powerpoint/2010/main" val="19830914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772400" cy="999068"/>
          </a:xfrm>
        </p:spPr>
        <p:txBody>
          <a:bodyPr>
            <a:normAutofit/>
          </a:bodyPr>
          <a:lstStyle/>
          <a:p>
            <a:r>
              <a:rPr lang="en-US" b="1" dirty="0" smtClean="0"/>
              <a:t>EXAMPLES</a:t>
            </a:r>
            <a:endParaRPr lang="en-US" b="1" dirty="0"/>
          </a:p>
        </p:txBody>
      </p:sp>
      <p:sp>
        <p:nvSpPr>
          <p:cNvPr id="3" name="Content Placeholder 2"/>
          <p:cNvSpPr>
            <a:spLocks noGrp="1"/>
          </p:cNvSpPr>
          <p:nvPr>
            <p:ph idx="1"/>
          </p:nvPr>
        </p:nvSpPr>
        <p:spPr>
          <a:xfrm>
            <a:off x="457200" y="1219200"/>
            <a:ext cx="7772400" cy="5334000"/>
          </a:xfrm>
        </p:spPr>
        <p:txBody>
          <a:bodyPr>
            <a:normAutofit fontScale="77500" lnSpcReduction="20000"/>
          </a:bodyPr>
          <a:lstStyle/>
          <a:p>
            <a:pPr marL="571500" indent="-457200">
              <a:buFont typeface="Wingdings" panose="05000000000000000000" pitchFamily="2" charset="2"/>
              <a:buChar char="v"/>
            </a:pPr>
            <a:r>
              <a:rPr lang="en-US" sz="2800" dirty="0" smtClean="0"/>
              <a:t>A change in the operation of the business (change in the method of accounting)</a:t>
            </a:r>
          </a:p>
          <a:p>
            <a:pPr marL="571500" indent="-457200">
              <a:buFont typeface="Wingdings" panose="05000000000000000000" pitchFamily="2" charset="2"/>
              <a:buChar char="v"/>
            </a:pPr>
            <a:r>
              <a:rPr lang="en-US" sz="2800" dirty="0" smtClean="0"/>
              <a:t>A change in the type of business (Partnership to Sole Proprietorship or vice versa)</a:t>
            </a:r>
          </a:p>
          <a:p>
            <a:pPr marL="571500" indent="-457200">
              <a:buFont typeface="Wingdings" panose="05000000000000000000" pitchFamily="2" charset="2"/>
              <a:buChar char="v"/>
            </a:pPr>
            <a:r>
              <a:rPr lang="en-US" sz="2800" dirty="0" smtClean="0"/>
              <a:t>A change in the economy for the nature of the business that would affect the income being received</a:t>
            </a:r>
          </a:p>
          <a:p>
            <a:pPr marL="571500" indent="-457200">
              <a:buFont typeface="Wingdings" panose="05000000000000000000" pitchFamily="2" charset="2"/>
              <a:buChar char="v"/>
            </a:pPr>
            <a:r>
              <a:rPr lang="en-US" sz="2800" dirty="0" smtClean="0"/>
              <a:t>The owner sold a part or all of their business</a:t>
            </a:r>
          </a:p>
          <a:p>
            <a:pPr marL="571500" indent="-457200">
              <a:buFont typeface="Wingdings" panose="05000000000000000000" pitchFamily="2" charset="2"/>
              <a:buChar char="v"/>
            </a:pPr>
            <a:r>
              <a:rPr lang="en-US" sz="2800" dirty="0" smtClean="0"/>
              <a:t>The owner is ill or injured and will be unable to operate the business</a:t>
            </a:r>
          </a:p>
          <a:p>
            <a:pPr marL="571500" indent="-457200">
              <a:buFont typeface="Wingdings" panose="05000000000000000000" pitchFamily="2" charset="2"/>
              <a:buChar char="v"/>
            </a:pPr>
            <a:r>
              <a:rPr lang="en-US" sz="2800" dirty="0" smtClean="0"/>
              <a:t>There’s a substantial cost increase causing less profit for each unit sold</a:t>
            </a:r>
          </a:p>
          <a:p>
            <a:pPr marL="571500" indent="-457200">
              <a:buFont typeface="Wingdings" panose="05000000000000000000" pitchFamily="2" charset="2"/>
              <a:buChar char="v"/>
            </a:pPr>
            <a:r>
              <a:rPr lang="en-US" sz="2800" dirty="0" smtClean="0"/>
              <a:t>Sales are consistently below previous levels beyond normal sales fluctuations </a:t>
            </a:r>
          </a:p>
          <a:p>
            <a:pPr marL="571500" indent="-457200">
              <a:buFont typeface="Wingdings" panose="05000000000000000000" pitchFamily="2" charset="2"/>
              <a:buChar char="v"/>
            </a:pPr>
            <a:r>
              <a:rPr lang="en-US" sz="2800" dirty="0" smtClean="0"/>
              <a:t>The business is consistently earning above previous levels beyond normal fluctuations </a:t>
            </a:r>
          </a:p>
          <a:p>
            <a:pPr marL="114300" indent="0">
              <a:buNone/>
            </a:pPr>
            <a:endParaRPr lang="en-US" dirty="0"/>
          </a:p>
        </p:txBody>
      </p:sp>
    </p:spTree>
    <p:extLst>
      <p:ext uri="{BB962C8B-B14F-4D97-AF65-F5344CB8AC3E}">
        <p14:creationId xmlns:p14="http://schemas.microsoft.com/office/powerpoint/2010/main" val="1985268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005" y="762000"/>
            <a:ext cx="7772400" cy="1456267"/>
          </a:xfrm>
        </p:spPr>
        <p:txBody>
          <a:bodyPr>
            <a:normAutofit/>
          </a:bodyPr>
          <a:lstStyle/>
          <a:p>
            <a:r>
              <a:rPr lang="en-US" b="1" dirty="0" smtClean="0"/>
              <a:t>Significant change CASE Commenting </a:t>
            </a:r>
            <a:endParaRPr lang="en-US" b="1" dirty="0"/>
          </a:p>
        </p:txBody>
      </p:sp>
      <p:sp>
        <p:nvSpPr>
          <p:cNvPr id="4" name="Content Placeholder 3"/>
          <p:cNvSpPr>
            <a:spLocks noGrp="1"/>
          </p:cNvSpPr>
          <p:nvPr>
            <p:ph idx="1"/>
          </p:nvPr>
        </p:nvSpPr>
        <p:spPr>
          <a:xfrm>
            <a:off x="571005" y="1828800"/>
            <a:ext cx="7772400" cy="3649133"/>
          </a:xfrm>
        </p:spPr>
        <p:txBody>
          <a:bodyPr/>
          <a:lstStyle/>
          <a:p>
            <a:pPr marL="457200" indent="-342900">
              <a:buFont typeface="Wingdings" panose="05000000000000000000" pitchFamily="2" charset="2"/>
              <a:buChar char="v"/>
            </a:pPr>
            <a:r>
              <a:rPr lang="en-US" sz="2200" dirty="0"/>
              <a:t>Include the “true and valid” reasons for the change</a:t>
            </a:r>
          </a:p>
          <a:p>
            <a:pPr marL="457200" indent="-342900">
              <a:buFont typeface="Wingdings" panose="05000000000000000000" pitchFamily="2" charset="2"/>
              <a:buChar char="v"/>
            </a:pPr>
            <a:r>
              <a:rPr lang="en-US" sz="2200" dirty="0"/>
              <a:t>Explain why the change goes beyond  “ebb and flow”</a:t>
            </a:r>
          </a:p>
          <a:p>
            <a:pPr marL="457200" indent="-342900">
              <a:buFont typeface="Wingdings" panose="05000000000000000000" pitchFamily="2" charset="2"/>
              <a:buChar char="v"/>
            </a:pPr>
            <a:r>
              <a:rPr lang="en-US" sz="2200" dirty="0"/>
              <a:t>List the agreed upon effective month of change</a:t>
            </a:r>
          </a:p>
          <a:p>
            <a:endParaRPr lang="en-US" dirty="0"/>
          </a:p>
        </p:txBody>
      </p:sp>
    </p:spTree>
    <p:extLst>
      <p:ext uri="{BB962C8B-B14F-4D97-AF65-F5344CB8AC3E}">
        <p14:creationId xmlns:p14="http://schemas.microsoft.com/office/powerpoint/2010/main" val="8022671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significant changes Resources</a:t>
            </a:r>
            <a:endParaRPr lang="en-US" b="1" dirty="0"/>
          </a:p>
        </p:txBody>
      </p:sp>
      <p:sp>
        <p:nvSpPr>
          <p:cNvPr id="3" name="Content Placeholder 2"/>
          <p:cNvSpPr>
            <a:spLocks noGrp="1"/>
          </p:cNvSpPr>
          <p:nvPr>
            <p:ph idx="1"/>
          </p:nvPr>
        </p:nvSpPr>
        <p:spPr>
          <a:xfrm>
            <a:off x="472044" y="1752600"/>
            <a:ext cx="7772400" cy="3581401"/>
          </a:xfrm>
        </p:spPr>
        <p:txBody>
          <a:bodyPr>
            <a:normAutofit/>
          </a:bodyPr>
          <a:lstStyle/>
          <a:p>
            <a:pPr>
              <a:buFont typeface="Wingdings" panose="05000000000000000000" pitchFamily="2" charset="2"/>
              <a:buChar char="v"/>
            </a:pPr>
            <a:r>
              <a:rPr lang="en-US" sz="2200" dirty="0" err="1" smtClean="0"/>
              <a:t>FoodShare</a:t>
            </a:r>
            <a:r>
              <a:rPr lang="en-US" sz="2200" dirty="0" smtClean="0"/>
              <a:t> Handbook 4.3.3.7</a:t>
            </a:r>
          </a:p>
          <a:p>
            <a:pPr>
              <a:buFont typeface="Wingdings" panose="05000000000000000000" pitchFamily="2" charset="2"/>
              <a:buChar char="v"/>
            </a:pPr>
            <a:r>
              <a:rPr lang="en-US" sz="2200" dirty="0" err="1" smtClean="0"/>
              <a:t>BadgerCare</a:t>
            </a:r>
            <a:r>
              <a:rPr lang="en-US" sz="2200" dirty="0" smtClean="0"/>
              <a:t> Handbook 16.4.3.4.3</a:t>
            </a:r>
          </a:p>
          <a:p>
            <a:pPr>
              <a:buFont typeface="Wingdings" panose="05000000000000000000" pitchFamily="2" charset="2"/>
              <a:buChar char="v"/>
            </a:pPr>
            <a:r>
              <a:rPr lang="en-US" sz="2200" dirty="0" smtClean="0"/>
              <a:t>Medicaid Handbook 15.6.5.3</a:t>
            </a:r>
          </a:p>
          <a:p>
            <a:pPr>
              <a:buFont typeface="Wingdings" panose="05000000000000000000" pitchFamily="2" charset="2"/>
              <a:buChar char="v"/>
            </a:pPr>
            <a:r>
              <a:rPr lang="en-US" sz="2200" dirty="0" smtClean="0"/>
              <a:t>Process Help 16.2.2.7.1</a:t>
            </a:r>
            <a:endParaRPr lang="en-US" sz="2200" dirty="0"/>
          </a:p>
        </p:txBody>
      </p:sp>
    </p:spTree>
    <p:extLst>
      <p:ext uri="{BB962C8B-B14F-4D97-AF65-F5344CB8AC3E}">
        <p14:creationId xmlns:p14="http://schemas.microsoft.com/office/powerpoint/2010/main" val="30320069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B36E0D05-787B-4C61-8268-2D6C1FBEDA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2202</TotalTime>
  <Words>383</Words>
  <Application>Microsoft Office PowerPoint</Application>
  <PresentationFormat>On-screen Show (4:3)</PresentationFormat>
  <Paragraphs>40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vt:lpstr>
      <vt:lpstr>Celestial</vt:lpstr>
      <vt:lpstr>QC Training: SEI Significant Changes</vt:lpstr>
      <vt:lpstr>SIGNIFICANT CHANGE... </vt:lpstr>
      <vt:lpstr>…A CHANGE BEYOND THE NORM </vt:lpstr>
      <vt:lpstr>TRULY A Significant change?</vt:lpstr>
      <vt:lpstr>EXAMPLES</vt:lpstr>
      <vt:lpstr>Significant change CASE Commenting </vt:lpstr>
      <vt:lpstr>significant changes Resources</vt:lpstr>
    </vt:vector>
  </TitlesOfParts>
  <Company>Dane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Processing SWICAs</dc:title>
  <dc:creator>Bell, Bridget</dc:creator>
  <cp:lastModifiedBy>Premo, Alex</cp:lastModifiedBy>
  <cp:revision>188</cp:revision>
  <dcterms:created xsi:type="dcterms:W3CDTF">2015-02-26T15:02:53Z</dcterms:created>
  <dcterms:modified xsi:type="dcterms:W3CDTF">2022-11-30T13:53:28Z</dcterms:modified>
  <cp:contentStatus/>
</cp:coreProperties>
</file>