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Qc Reminders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/>
              <a:t>FEINs and the connection to Reasonable Compatibility and Access to Insurance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97204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Reasonable compatibility </a:t>
            </a:r>
            <a:r>
              <a:rPr lang="en-US" sz="1600" dirty="0"/>
              <a:t>continued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Simplest way to define RC?</a:t>
            </a:r>
          </a:p>
          <a:p>
            <a:pPr lvl="1"/>
            <a:r>
              <a:rPr lang="en-US" dirty="0" smtClean="0"/>
              <a:t>CWW take the client’s reported employment income then compares it to the available employment income on the SWICA or FDSH data.</a:t>
            </a:r>
          </a:p>
          <a:p>
            <a:r>
              <a:rPr lang="en-US" dirty="0" smtClean="0"/>
              <a:t>Keys to a successful RC run:</a:t>
            </a:r>
          </a:p>
          <a:p>
            <a:pPr lvl="1"/>
            <a:r>
              <a:rPr lang="en-US" dirty="0" smtClean="0"/>
              <a:t>FEIN</a:t>
            </a:r>
          </a:p>
          <a:p>
            <a:pPr lvl="1"/>
            <a:r>
              <a:rPr lang="en-US" dirty="0" smtClean="0"/>
              <a:t>Use the client’s self-declared earnings</a:t>
            </a:r>
            <a:endParaRPr lang="en-US" dirty="0"/>
          </a:p>
          <a:p>
            <a:pPr lvl="1"/>
            <a:r>
              <a:rPr lang="en-US" dirty="0" smtClean="0"/>
              <a:t>No client report or unclear report? Enter $0.00 in the Overrides and pend</a:t>
            </a:r>
          </a:p>
          <a:p>
            <a:pPr lvl="2"/>
            <a:r>
              <a:rPr lang="en-US" dirty="0" smtClean="0"/>
              <a:t>Using anything else, such as $1.00 or $0.01 could result in RC passing</a:t>
            </a:r>
          </a:p>
          <a:p>
            <a:pPr lvl="2"/>
            <a:r>
              <a:rPr lang="en-US" dirty="0" smtClean="0"/>
              <a:t>Never use SWICA or FDSH data as an income estimate – will go to RC as well.</a:t>
            </a:r>
          </a:p>
        </p:txBody>
      </p:sp>
    </p:spTree>
    <p:extLst>
      <p:ext uri="{BB962C8B-B14F-4D97-AF65-F5344CB8AC3E}">
        <p14:creationId xmlns:p14="http://schemas.microsoft.com/office/powerpoint/2010/main" val="2333419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Reasonable compatibility </a:t>
            </a:r>
            <a:r>
              <a:rPr lang="en-US" sz="1600" dirty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1342610"/>
          </a:xfrm>
        </p:spPr>
        <p:txBody>
          <a:bodyPr>
            <a:normAutofit/>
          </a:bodyPr>
          <a:lstStyle/>
          <a:p>
            <a:r>
              <a:rPr lang="en-US" dirty="0" smtClean="0"/>
              <a:t>More reminders….</a:t>
            </a:r>
          </a:p>
          <a:p>
            <a:pPr lvl="1"/>
            <a:r>
              <a:rPr lang="en-US" dirty="0" smtClean="0"/>
              <a:t>if RC passes, ?, NV, Q?, QV will have no negative effect on the HC benefit determination.  </a:t>
            </a:r>
          </a:p>
          <a:p>
            <a:pPr lvl="1"/>
            <a:r>
              <a:rPr lang="en-US" dirty="0" smtClean="0"/>
              <a:t>RC results are found on the HC Budget pages</a:t>
            </a:r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170" y="3520320"/>
            <a:ext cx="8088092" cy="207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831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Employer Verification of Health Insurance (EVHI)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 Help </a:t>
            </a:r>
            <a:r>
              <a:rPr lang="en-US" dirty="0" smtClean="0"/>
              <a:t>44.3.6</a:t>
            </a:r>
          </a:p>
          <a:p>
            <a:r>
              <a:rPr lang="en-US" dirty="0" smtClean="0"/>
              <a:t>BC+ Handbook Chapter 7</a:t>
            </a:r>
          </a:p>
          <a:p>
            <a:r>
              <a:rPr lang="en-US" dirty="0" smtClean="0"/>
              <a:t>Accurate FEIN needed for this process to work.</a:t>
            </a:r>
          </a:p>
          <a:p>
            <a:r>
              <a:rPr lang="en-US" dirty="0" smtClean="0"/>
              <a:t>DHS maintains a database of HI access information based on FEIN</a:t>
            </a:r>
          </a:p>
          <a:p>
            <a:r>
              <a:rPr lang="en-US" dirty="0" smtClean="0"/>
              <a:t>No FEIN or wrong FEIN can lead to incorrect benefit determination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325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20" y="662659"/>
            <a:ext cx="9989513" cy="485741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5383001" y="3367669"/>
            <a:ext cx="3649487" cy="669073"/>
          </a:xfrm>
          <a:prstGeom prst="ellipse">
            <a:avLst/>
          </a:prstGeom>
          <a:noFill/>
          <a:ln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74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556" y="403230"/>
            <a:ext cx="8738839" cy="5505468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118981" y="1694986"/>
            <a:ext cx="5612102" cy="123778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 FEIN entered, leading to “? – Unknown” populating in the HI Access section of the Employment page.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70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60" y="273135"/>
            <a:ext cx="11006253" cy="562258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612996" y="4635632"/>
            <a:ext cx="1260088" cy="1260088"/>
          </a:xfrm>
          <a:prstGeom prst="ellipse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17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055" y="613317"/>
            <a:ext cx="9821080" cy="454386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742878" y="3178098"/>
            <a:ext cx="4594303" cy="669073"/>
          </a:xfrm>
          <a:prstGeom prst="ellipse">
            <a:avLst/>
          </a:prstGeom>
          <a:noFill/>
          <a:ln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39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1" y="152399"/>
            <a:ext cx="9510864" cy="584863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118981" y="1694986"/>
            <a:ext cx="5612102" cy="1237784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FEIN is now entered and EVHI Database populates HI Access information.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804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86" y="685800"/>
            <a:ext cx="10872740" cy="457060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584296" y="3873500"/>
            <a:ext cx="8495330" cy="1117600"/>
          </a:xfrm>
          <a:prstGeom prst="ellipse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5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FEIN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 Employer Identification </a:t>
            </a:r>
            <a:r>
              <a:rPr lang="en-US" dirty="0" smtClean="0"/>
              <a:t>Number</a:t>
            </a:r>
          </a:p>
          <a:p>
            <a:r>
              <a:rPr lang="en-US" dirty="0" smtClean="0"/>
              <a:t>Think of this like </a:t>
            </a:r>
            <a:r>
              <a:rPr lang="en-US" dirty="0" smtClean="0"/>
              <a:t>an SSN for employers</a:t>
            </a:r>
            <a:endParaRPr lang="en-US" dirty="0" smtClean="0"/>
          </a:p>
          <a:p>
            <a:r>
              <a:rPr lang="en-US" dirty="0" smtClean="0"/>
              <a:t>No FEIN or Wrong FEIN? Effects accuracy and/or effectiveness of….</a:t>
            </a:r>
          </a:p>
          <a:p>
            <a:pPr lvl="1"/>
            <a:r>
              <a:rPr lang="en-US" dirty="0" smtClean="0"/>
              <a:t>Reasonable Compatibility</a:t>
            </a:r>
          </a:p>
          <a:p>
            <a:pPr lvl="1"/>
            <a:r>
              <a:rPr lang="en-US" dirty="0" smtClean="0"/>
              <a:t>Access to Health Insurance</a:t>
            </a:r>
          </a:p>
          <a:p>
            <a:pPr lvl="1"/>
            <a:r>
              <a:rPr lang="en-US" dirty="0" smtClean="0"/>
              <a:t>SWICA matches (False-Positives)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967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FEIN Numbers </a:t>
            </a:r>
            <a:r>
              <a:rPr lang="en-US" sz="1600" dirty="0" smtClean="0"/>
              <a:t>continued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practice for locating FEINs…</a:t>
            </a:r>
          </a:p>
          <a:p>
            <a:pPr lvl="1"/>
            <a:r>
              <a:rPr lang="en-US" dirty="0" smtClean="0"/>
              <a:t>Use Employment Data Exchanges</a:t>
            </a:r>
          </a:p>
          <a:p>
            <a:pPr lvl="2"/>
            <a:r>
              <a:rPr lang="en-US" dirty="0" smtClean="0"/>
              <a:t>New Hire Matches</a:t>
            </a:r>
          </a:p>
          <a:p>
            <a:pPr lvl="2"/>
            <a:r>
              <a:rPr lang="en-US" dirty="0" smtClean="0"/>
              <a:t>Quarterly Earnings Data</a:t>
            </a:r>
          </a:p>
          <a:p>
            <a:pPr lvl="2"/>
            <a:r>
              <a:rPr lang="en-US" dirty="0" smtClean="0"/>
              <a:t>FDSH </a:t>
            </a:r>
          </a:p>
          <a:p>
            <a:pPr lvl="2"/>
            <a:r>
              <a:rPr lang="en-US" dirty="0" smtClean="0"/>
              <a:t>Search option on the Employer page in CWW</a:t>
            </a:r>
          </a:p>
          <a:p>
            <a:r>
              <a:rPr lang="en-US" dirty="0" smtClean="0"/>
              <a:t>Pulling FEIN from the Data Exchanges is preferred to using the CWW Search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49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FEIN Numbers </a:t>
            </a:r>
            <a:r>
              <a:rPr lang="en-US" sz="1600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a FEIN cannot be found?</a:t>
            </a:r>
          </a:p>
          <a:p>
            <a:pPr lvl="1"/>
            <a:r>
              <a:rPr lang="en-US" dirty="0" smtClean="0"/>
              <a:t>This should be rare for client’s that hold traditional employment</a:t>
            </a:r>
          </a:p>
          <a:p>
            <a:pPr lvl="1"/>
            <a:r>
              <a:rPr lang="en-US" dirty="0" smtClean="0"/>
              <a:t>Attempting phone contact with Employer is an option</a:t>
            </a:r>
          </a:p>
          <a:p>
            <a:pPr lvl="1"/>
            <a:r>
              <a:rPr lang="en-US" dirty="0" smtClean="0"/>
              <a:t>If cannot locate a FEIN, case comment!</a:t>
            </a:r>
          </a:p>
          <a:p>
            <a:pPr lvl="2"/>
            <a:r>
              <a:rPr lang="en-US" dirty="0" smtClean="0"/>
              <a:t>New job with no matches, client has not provided an SSN, etc.</a:t>
            </a:r>
          </a:p>
        </p:txBody>
      </p:sp>
    </p:spTree>
    <p:extLst>
      <p:ext uri="{BB962C8B-B14F-4D97-AF65-F5344CB8AC3E}">
        <p14:creationId xmlns:p14="http://schemas.microsoft.com/office/powerpoint/2010/main" val="3166310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" y="132847"/>
            <a:ext cx="8329353" cy="5899959"/>
          </a:xfrm>
        </p:spPr>
      </p:pic>
      <p:sp>
        <p:nvSpPr>
          <p:cNvPr id="5" name="Rectangle 4"/>
          <p:cNvSpPr/>
          <p:nvPr/>
        </p:nvSpPr>
        <p:spPr>
          <a:xfrm>
            <a:off x="8595360" y="1803864"/>
            <a:ext cx="2892829" cy="226937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This case has at least three options for pulling the FEIN. 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Using FEINs from the Employment Queries is best practice.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739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95" y="527741"/>
            <a:ext cx="11030459" cy="472212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173884" y="1055716"/>
            <a:ext cx="4114800" cy="14713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Notice six different FEINs are returned when using the Search option from the Employment page…use only as a last resort.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527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Reasonable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BadgerCare</a:t>
            </a:r>
            <a:r>
              <a:rPr lang="en-US" dirty="0"/>
              <a:t> Plus Eligibility Handbook Section 9.12</a:t>
            </a:r>
          </a:p>
          <a:p>
            <a:r>
              <a:rPr lang="en-US" dirty="0"/>
              <a:t>Process Help 10.3.5.4 Reasonable Compatibility </a:t>
            </a:r>
            <a:r>
              <a:rPr lang="en-US" dirty="0" smtClean="0"/>
              <a:t>Results</a:t>
            </a:r>
          </a:p>
          <a:p>
            <a:r>
              <a:rPr lang="en-US" dirty="0" smtClean="0"/>
              <a:t>This is a HC only process</a:t>
            </a:r>
          </a:p>
          <a:p>
            <a:r>
              <a:rPr lang="en-US" dirty="0" smtClean="0"/>
              <a:t>No FEIN or wrong FEIN and process will not work</a:t>
            </a:r>
          </a:p>
          <a:p>
            <a:r>
              <a:rPr lang="en-US" dirty="0" smtClean="0"/>
              <a:t>Important to understand as it can save time </a:t>
            </a:r>
          </a:p>
          <a:p>
            <a:pPr lvl="1"/>
            <a:r>
              <a:rPr lang="en-US" dirty="0" smtClean="0"/>
              <a:t>If RC is met, case can potentially pass HC without verification from client</a:t>
            </a:r>
          </a:p>
        </p:txBody>
      </p:sp>
    </p:spTree>
    <p:extLst>
      <p:ext uri="{BB962C8B-B14F-4D97-AF65-F5344CB8AC3E}">
        <p14:creationId xmlns:p14="http://schemas.microsoft.com/office/powerpoint/2010/main" val="3692469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Reasonable </a:t>
            </a:r>
            <a:r>
              <a:rPr lang="en-US" dirty="0" smtClean="0"/>
              <a:t>compatibility </a:t>
            </a:r>
            <a:r>
              <a:rPr lang="en-US" sz="1600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 reasonable compatibility test will apply to the following:</a:t>
            </a:r>
          </a:p>
          <a:p>
            <a:pPr lvl="1"/>
            <a:r>
              <a:rPr lang="en-US" dirty="0" err="1"/>
              <a:t>BadgerCare</a:t>
            </a:r>
            <a:r>
              <a:rPr lang="en-US" dirty="0"/>
              <a:t> Plus based on MAGI rules, except BCP deductibles</a:t>
            </a:r>
          </a:p>
          <a:p>
            <a:pPr lvl="1"/>
            <a:r>
              <a:rPr lang="en-US" dirty="0"/>
              <a:t>Family Planning Only Services (FPOS) based on MAGI rules</a:t>
            </a:r>
          </a:p>
          <a:p>
            <a:pPr lvl="1"/>
            <a:r>
              <a:rPr lang="en-US" dirty="0"/>
              <a:t>Elderly, Blind or Disabled Medicaid (EBD MA), except deductibles</a:t>
            </a:r>
          </a:p>
          <a:p>
            <a:pPr lvl="1"/>
            <a:r>
              <a:rPr lang="en-US" dirty="0"/>
              <a:t>Medicaid Purchase Plan (MAPP)</a:t>
            </a:r>
          </a:p>
          <a:p>
            <a:pPr lvl="1"/>
            <a:r>
              <a:rPr lang="en-US" dirty="0"/>
              <a:t>Medicare Savings Program (QMB/SLMB)</a:t>
            </a:r>
          </a:p>
          <a:p>
            <a:r>
              <a:rPr lang="en-US" dirty="0"/>
              <a:t>Health Care Programs not included are:</a:t>
            </a:r>
          </a:p>
          <a:p>
            <a:pPr lvl="1"/>
            <a:r>
              <a:rPr lang="en-US" dirty="0"/>
              <a:t>Unmet Medicaid deductibles</a:t>
            </a:r>
          </a:p>
          <a:p>
            <a:pPr lvl="1"/>
            <a:r>
              <a:rPr lang="en-US" dirty="0"/>
              <a:t>Home and Community Based Waivers (HCBW)</a:t>
            </a:r>
          </a:p>
          <a:p>
            <a:pPr lvl="1"/>
            <a:r>
              <a:rPr lang="en-US" dirty="0"/>
              <a:t>Institutional Medicaid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777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Reasonable compatibility </a:t>
            </a:r>
            <a:r>
              <a:rPr lang="en-US" sz="1600" dirty="0"/>
              <a:t>continued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054" y="2026125"/>
            <a:ext cx="7952502" cy="339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0207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431</TotalTime>
  <Words>532</Words>
  <Application>Microsoft Office PowerPoint</Application>
  <PresentationFormat>Widescreen</PresentationFormat>
  <Paragraphs>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Qc Reminders</vt:lpstr>
      <vt:lpstr>FEIN Numbers</vt:lpstr>
      <vt:lpstr>FEIN Numbers continued</vt:lpstr>
      <vt:lpstr>FEIN Numbers continued</vt:lpstr>
      <vt:lpstr>PowerPoint Presentation</vt:lpstr>
      <vt:lpstr>PowerPoint Presentation</vt:lpstr>
      <vt:lpstr>Reasonable compatibility</vt:lpstr>
      <vt:lpstr>Reasonable compatibility continued</vt:lpstr>
      <vt:lpstr>Reasonable compatibility continued</vt:lpstr>
      <vt:lpstr>Reasonable compatibility continued</vt:lpstr>
      <vt:lpstr>Reasonable compatibility continued</vt:lpstr>
      <vt:lpstr>Employer Verification of Health Insurance (EVHI)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Qc Reminders</dc:title>
  <dc:creator>Premo, Alex</dc:creator>
  <cp:lastModifiedBy>Premo, Alex</cp:lastModifiedBy>
  <cp:revision>29</cp:revision>
  <dcterms:created xsi:type="dcterms:W3CDTF">2021-11-12T15:30:49Z</dcterms:created>
  <dcterms:modified xsi:type="dcterms:W3CDTF">2021-11-29T15:20:06Z</dcterms:modified>
</cp:coreProperties>
</file>