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9" r:id="rId1"/>
  </p:sldMasterIdLst>
  <p:notesMasterIdLst>
    <p:notesMasterId r:id="rId48"/>
  </p:notesMasterIdLst>
  <p:sldIdLst>
    <p:sldId id="256" r:id="rId2"/>
    <p:sldId id="321" r:id="rId3"/>
    <p:sldId id="257" r:id="rId4"/>
    <p:sldId id="296" r:id="rId5"/>
    <p:sldId id="320" r:id="rId6"/>
    <p:sldId id="285" r:id="rId7"/>
    <p:sldId id="310" r:id="rId8"/>
    <p:sldId id="293" r:id="rId9"/>
    <p:sldId id="327" r:id="rId10"/>
    <p:sldId id="279" r:id="rId11"/>
    <p:sldId id="326" r:id="rId12"/>
    <p:sldId id="281" r:id="rId13"/>
    <p:sldId id="306" r:id="rId14"/>
    <p:sldId id="269" r:id="rId15"/>
    <p:sldId id="291" r:id="rId16"/>
    <p:sldId id="292" r:id="rId17"/>
    <p:sldId id="260" r:id="rId18"/>
    <p:sldId id="301" r:id="rId19"/>
    <p:sldId id="302" r:id="rId20"/>
    <p:sldId id="303" r:id="rId21"/>
    <p:sldId id="304" r:id="rId22"/>
    <p:sldId id="272" r:id="rId23"/>
    <p:sldId id="313" r:id="rId24"/>
    <p:sldId id="316" r:id="rId25"/>
    <p:sldId id="317" r:id="rId26"/>
    <p:sldId id="319" r:id="rId27"/>
    <p:sldId id="322" r:id="rId28"/>
    <p:sldId id="323" r:id="rId29"/>
    <p:sldId id="324" r:id="rId30"/>
    <p:sldId id="325" r:id="rId31"/>
    <p:sldId id="290" r:id="rId32"/>
    <p:sldId id="305" r:id="rId33"/>
    <p:sldId id="307" r:id="rId34"/>
    <p:sldId id="282" r:id="rId35"/>
    <p:sldId id="308" r:id="rId36"/>
    <p:sldId id="328" r:id="rId37"/>
    <p:sldId id="329" r:id="rId38"/>
    <p:sldId id="330" r:id="rId39"/>
    <p:sldId id="331" r:id="rId40"/>
    <p:sldId id="332" r:id="rId41"/>
    <p:sldId id="333" r:id="rId42"/>
    <p:sldId id="334" r:id="rId43"/>
    <p:sldId id="335" r:id="rId44"/>
    <p:sldId id="336" r:id="rId45"/>
    <p:sldId id="294" r:id="rId46"/>
    <p:sldId id="312"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286" autoAdjust="0"/>
  </p:normalViewPr>
  <p:slideViewPr>
    <p:cSldViewPr snapToGrid="0">
      <p:cViewPr varScale="1">
        <p:scale>
          <a:sx n="92" d="100"/>
          <a:sy n="92" d="100"/>
        </p:scale>
        <p:origin x="125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0F41C6-6E5E-4DA9-B64A-9626D9FDD3AB}" type="datetimeFigureOut">
              <a:rPr lang="en-US" smtClean="0"/>
              <a:t>9/23/2021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7C6ACB-6970-4F63-B2B8-3E07936A5711}" type="slidenum">
              <a:rPr lang="en-US" smtClean="0"/>
              <a:t>‹#›</a:t>
            </a:fld>
            <a:endParaRPr lang="en-US" dirty="0"/>
          </a:p>
        </p:txBody>
      </p:sp>
    </p:spTree>
    <p:extLst>
      <p:ext uri="{BB962C8B-B14F-4D97-AF65-F5344CB8AC3E}">
        <p14:creationId xmlns:p14="http://schemas.microsoft.com/office/powerpoint/2010/main" val="3216584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TIC journey</a:t>
            </a:r>
            <a:r>
              <a:rPr lang="en-US" baseline="0" dirty="0"/>
              <a:t> we about to embark on our consortium community. </a:t>
            </a:r>
            <a:endParaRPr lang="en-US" dirty="0"/>
          </a:p>
          <a:p>
            <a:endParaRPr lang="en-US" dirty="0"/>
          </a:p>
        </p:txBody>
      </p:sp>
      <p:sp>
        <p:nvSpPr>
          <p:cNvPr id="4" name="Slide Number Placeholder 3"/>
          <p:cNvSpPr>
            <a:spLocks noGrp="1"/>
          </p:cNvSpPr>
          <p:nvPr>
            <p:ph type="sldNum" sz="quarter" idx="10"/>
          </p:nvPr>
        </p:nvSpPr>
        <p:spPr/>
        <p:txBody>
          <a:bodyPr/>
          <a:lstStyle/>
          <a:p>
            <a:fld id="{2F7C6ACB-6970-4F63-B2B8-3E07936A5711}" type="slidenum">
              <a:rPr lang="en-US" smtClean="0"/>
              <a:t>1</a:t>
            </a:fld>
            <a:endParaRPr lang="en-US" dirty="0"/>
          </a:p>
        </p:txBody>
      </p:sp>
    </p:spTree>
    <p:extLst>
      <p:ext uri="{BB962C8B-B14F-4D97-AF65-F5344CB8AC3E}">
        <p14:creationId xmlns:p14="http://schemas.microsoft.com/office/powerpoint/2010/main" val="2863518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not limited to 10; these are just broad categories. Other things can cause childhood</a:t>
            </a:r>
            <a:r>
              <a:rPr lang="en-US" baseline="0" dirty="0"/>
              <a:t> trauma, but these are the questions used in the original study. </a:t>
            </a:r>
            <a:endParaRPr lang="en-US" dirty="0"/>
          </a:p>
          <a:p>
            <a:r>
              <a:rPr lang="en-US" dirty="0"/>
              <a:t>Are not an identity. ACEs</a:t>
            </a:r>
            <a:r>
              <a:rPr lang="en-US" baseline="0" dirty="0"/>
              <a:t> are not who you are, it is a health risk indicator, like many other things. </a:t>
            </a:r>
            <a:endParaRPr lang="en-US" dirty="0"/>
          </a:p>
          <a:p>
            <a:r>
              <a:rPr lang="en-US" dirty="0"/>
              <a:t>Should not be a source of shame. </a:t>
            </a:r>
          </a:p>
          <a:p>
            <a:r>
              <a:rPr lang="en-US" dirty="0"/>
              <a:t>Do not have to be a lifelong risk factor.</a:t>
            </a:r>
            <a:r>
              <a:rPr lang="en-US" baseline="0" dirty="0"/>
              <a:t> These can be overcome, and not all people will have the same outcomes from similar ACEs. </a:t>
            </a:r>
            <a:endParaRPr lang="en-US" dirty="0"/>
          </a:p>
        </p:txBody>
      </p:sp>
      <p:sp>
        <p:nvSpPr>
          <p:cNvPr id="4" name="Slide Number Placeholder 3"/>
          <p:cNvSpPr>
            <a:spLocks noGrp="1"/>
          </p:cNvSpPr>
          <p:nvPr>
            <p:ph type="sldNum" sz="quarter" idx="10"/>
          </p:nvPr>
        </p:nvSpPr>
        <p:spPr/>
        <p:txBody>
          <a:bodyPr/>
          <a:lstStyle/>
          <a:p>
            <a:fld id="{2F7C6ACB-6970-4F63-B2B8-3E07936A5711}" type="slidenum">
              <a:rPr lang="en-US" smtClean="0"/>
              <a:t>10</a:t>
            </a:fld>
            <a:endParaRPr lang="en-US" dirty="0"/>
          </a:p>
        </p:txBody>
      </p:sp>
    </p:spTree>
    <p:extLst>
      <p:ext uri="{BB962C8B-B14F-4D97-AF65-F5344CB8AC3E}">
        <p14:creationId xmlns:p14="http://schemas.microsoft.com/office/powerpoint/2010/main" val="611083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would like to know</a:t>
            </a:r>
            <a:r>
              <a:rPr lang="en-US" baseline="0" dirty="0"/>
              <a:t> what your ACE score is, you can look at the pdf of the questionnaire on this website. Add the total responses for which you answer yes for your ACE score. </a:t>
            </a:r>
            <a:endParaRPr lang="en-US" dirty="0"/>
          </a:p>
        </p:txBody>
      </p:sp>
      <p:sp>
        <p:nvSpPr>
          <p:cNvPr id="4" name="Slide Number Placeholder 3"/>
          <p:cNvSpPr>
            <a:spLocks noGrp="1"/>
          </p:cNvSpPr>
          <p:nvPr>
            <p:ph type="sldNum" sz="quarter" idx="10"/>
          </p:nvPr>
        </p:nvSpPr>
        <p:spPr/>
        <p:txBody>
          <a:bodyPr/>
          <a:lstStyle/>
          <a:p>
            <a:fld id="{2F7C6ACB-6970-4F63-B2B8-3E07936A5711}" type="slidenum">
              <a:rPr lang="en-US" smtClean="0"/>
              <a:t>11</a:t>
            </a:fld>
            <a:endParaRPr lang="en-US" dirty="0"/>
          </a:p>
        </p:txBody>
      </p:sp>
    </p:spTree>
    <p:extLst>
      <p:ext uri="{BB962C8B-B14F-4D97-AF65-F5344CB8AC3E}">
        <p14:creationId xmlns:p14="http://schemas.microsoft.com/office/powerpoint/2010/main" val="1306899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be developed at any stage of the lifetime. </a:t>
            </a:r>
          </a:p>
          <a:p>
            <a:r>
              <a:rPr lang="en-US" dirty="0"/>
              <a:t>*creates protective factors that serve a child into adulthood. </a:t>
            </a:r>
          </a:p>
          <a:p>
            <a:r>
              <a:rPr lang="en-US" dirty="0"/>
              <a:t>*creates a buffer against toxic stress. </a:t>
            </a:r>
          </a:p>
          <a:p>
            <a:r>
              <a:rPr lang="en-US" dirty="0"/>
              <a:t>*can grow from a single positive relationship. </a:t>
            </a:r>
          </a:p>
          <a:p>
            <a:r>
              <a:rPr lang="en-US" dirty="0"/>
              <a:t>We will talk a lot more about resilience, and building resilience.</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2F7C6ACB-6970-4F63-B2B8-3E07936A5711}" type="slidenum">
              <a:rPr lang="en-US" smtClean="0"/>
              <a:t>12</a:t>
            </a:fld>
            <a:endParaRPr lang="en-US" dirty="0"/>
          </a:p>
        </p:txBody>
      </p:sp>
    </p:spTree>
    <p:extLst>
      <p:ext uri="{BB962C8B-B14F-4D97-AF65-F5344CB8AC3E}">
        <p14:creationId xmlns:p14="http://schemas.microsoft.com/office/powerpoint/2010/main" val="2135254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not solely your responsibility to transform the community, this takes everyone working collectively</a:t>
            </a:r>
          </a:p>
          <a:p>
            <a:r>
              <a:rPr lang="en-US" dirty="0"/>
              <a:t>It can be hard to see how ESS can impact the community to help people prevent ACEs,</a:t>
            </a:r>
            <a:r>
              <a:rPr lang="en-US" baseline="0" dirty="0"/>
              <a:t> and build resilience. We are not social workers, nurses, teachers or doctors, and do not have that same direct contact, but we do have a role. </a:t>
            </a:r>
            <a:endParaRPr lang="en-US" dirty="0"/>
          </a:p>
        </p:txBody>
      </p:sp>
      <p:sp>
        <p:nvSpPr>
          <p:cNvPr id="4" name="Slide Number Placeholder 3"/>
          <p:cNvSpPr>
            <a:spLocks noGrp="1"/>
          </p:cNvSpPr>
          <p:nvPr>
            <p:ph type="sldNum" sz="quarter" idx="10"/>
          </p:nvPr>
        </p:nvSpPr>
        <p:spPr/>
        <p:txBody>
          <a:bodyPr/>
          <a:lstStyle/>
          <a:p>
            <a:fld id="{2F7C6ACB-6970-4F63-B2B8-3E07936A5711}" type="slidenum">
              <a:rPr lang="en-US" smtClean="0"/>
              <a:t>13</a:t>
            </a:fld>
            <a:endParaRPr lang="en-US" dirty="0"/>
          </a:p>
        </p:txBody>
      </p:sp>
    </p:spTree>
    <p:extLst>
      <p:ext uri="{BB962C8B-B14F-4D97-AF65-F5344CB8AC3E}">
        <p14:creationId xmlns:p14="http://schemas.microsoft.com/office/powerpoint/2010/main" val="1344238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a:t>
            </a:r>
            <a:r>
              <a:rPr lang="en-US" baseline="0" dirty="0"/>
              <a:t> a situation we have all seen, and all of us have probably done what is in both situations at some point.</a:t>
            </a:r>
            <a:endParaRPr lang="en-US" dirty="0"/>
          </a:p>
        </p:txBody>
      </p:sp>
      <p:sp>
        <p:nvSpPr>
          <p:cNvPr id="4" name="Slide Number Placeholder 3"/>
          <p:cNvSpPr>
            <a:spLocks noGrp="1"/>
          </p:cNvSpPr>
          <p:nvPr>
            <p:ph type="sldNum" sz="quarter" idx="10"/>
          </p:nvPr>
        </p:nvSpPr>
        <p:spPr/>
        <p:txBody>
          <a:bodyPr/>
          <a:lstStyle/>
          <a:p>
            <a:fld id="{2F7C6ACB-6970-4F63-B2B8-3E07936A5711}" type="slidenum">
              <a:rPr lang="en-US" smtClean="0"/>
              <a:t>14</a:t>
            </a:fld>
            <a:endParaRPr lang="en-US" dirty="0"/>
          </a:p>
        </p:txBody>
      </p:sp>
    </p:spTree>
    <p:extLst>
      <p:ext uri="{BB962C8B-B14F-4D97-AF65-F5344CB8AC3E}">
        <p14:creationId xmlns:p14="http://schemas.microsoft.com/office/powerpoint/2010/main" val="3769719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situation Luke didn’t get $200 FS, or know about 211. Luke chooses to pay the energy bill because they are already behind, and will get cut off if they don’t pay. </a:t>
            </a:r>
          </a:p>
          <a:p>
            <a:r>
              <a:rPr lang="en-US" dirty="0"/>
              <a:t>They have to cut $200 from their groceries, gas, and other bills so they and their child go hungry for a day. </a:t>
            </a:r>
          </a:p>
          <a:p>
            <a:r>
              <a:rPr lang="en-US" dirty="0"/>
              <a:t>Going hungry is one of the questions on the ACE test, and is a trauma that can lead to long term health risks. </a:t>
            </a:r>
          </a:p>
          <a:p>
            <a:r>
              <a:rPr lang="en-US" dirty="0"/>
              <a:t>The child gets in a fight at school because of his hunger, and the parent has to leave work to pick the child up, therefore losing income. </a:t>
            </a:r>
          </a:p>
          <a:p>
            <a:r>
              <a:rPr lang="en-US" dirty="0"/>
              <a:t>On the way back to work Luke runs out of gas</a:t>
            </a:r>
            <a:r>
              <a:rPr lang="en-US" baseline="0" dirty="0"/>
              <a:t> and has no money to fill the tank, losing additional work hours and more income as well as putting their job at risk.</a:t>
            </a:r>
            <a:endParaRPr lang="en-US" dirty="0"/>
          </a:p>
          <a:p>
            <a:r>
              <a:rPr lang="en-US" dirty="0"/>
              <a:t>This is the ripple effect of what can happen to a family w/out resources,</a:t>
            </a:r>
            <a:r>
              <a:rPr lang="en-US" baseline="0" dirty="0"/>
              <a:t> and what can help with </a:t>
            </a:r>
            <a:r>
              <a:rPr lang="en-US" dirty="0"/>
              <a:t>using the First contact resolution approach while on the phones. Did the ESS do anything wrong here-</a:t>
            </a:r>
            <a:r>
              <a:rPr lang="en-US" baseline="0" dirty="0"/>
              <a:t> no. Is it the ESS fault that all these outcomes occurred- no. There are a huge number of factors that went into this situation, and the ESS had little to no control over any of them. We just want to show an extreme example of how big things can ripple out from little things. </a:t>
            </a:r>
            <a:endParaRPr lang="en-US" dirty="0"/>
          </a:p>
        </p:txBody>
      </p:sp>
      <p:sp>
        <p:nvSpPr>
          <p:cNvPr id="4" name="Slide Number Placeholder 3"/>
          <p:cNvSpPr>
            <a:spLocks noGrp="1"/>
          </p:cNvSpPr>
          <p:nvPr>
            <p:ph type="sldNum" sz="quarter" idx="5"/>
          </p:nvPr>
        </p:nvSpPr>
        <p:spPr/>
        <p:txBody>
          <a:bodyPr/>
          <a:lstStyle/>
          <a:p>
            <a:fld id="{2F7C6ACB-6970-4F63-B2B8-3E07936A5711}" type="slidenum">
              <a:rPr lang="en-US" smtClean="0"/>
              <a:t>15</a:t>
            </a:fld>
            <a:endParaRPr lang="en-US" dirty="0"/>
          </a:p>
        </p:txBody>
      </p:sp>
    </p:spTree>
    <p:extLst>
      <p:ext uri="{BB962C8B-B14F-4D97-AF65-F5344CB8AC3E}">
        <p14:creationId xmlns:p14="http://schemas.microsoft.com/office/powerpoint/2010/main" val="2593895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are able to move money from their food budget to pay for some of their energy bill. </a:t>
            </a:r>
          </a:p>
          <a:p>
            <a:r>
              <a:rPr lang="en-US" dirty="0"/>
              <a:t>They make up the difference in the groceries with the $200 from FS, and they Call 211 and find a food pantry in their neighborhood that helps them get enough food to get through the week. </a:t>
            </a:r>
          </a:p>
          <a:p>
            <a:r>
              <a:rPr lang="en-US" dirty="0"/>
              <a:t>211 also tells them about another energy assistance program in their community to pay off the energy bill. </a:t>
            </a:r>
          </a:p>
          <a:p>
            <a:r>
              <a:rPr lang="en-US" dirty="0"/>
              <a:t>The family is able to maintain nutrition for everyone avoiding trauma to the child. The knowledge of</a:t>
            </a:r>
            <a:r>
              <a:rPr lang="en-US" baseline="0" dirty="0"/>
              <a:t> other resources helps the person to build resilience and maintain the </a:t>
            </a:r>
            <a:r>
              <a:rPr lang="en-US" dirty="0"/>
              <a:t>child’s health. This helps keeps the child out of possible referrals to DCF, juvenile justice, etc. The family is able to maintain their bills. Again, ripple effect.</a:t>
            </a:r>
          </a:p>
        </p:txBody>
      </p:sp>
      <p:sp>
        <p:nvSpPr>
          <p:cNvPr id="4" name="Slide Number Placeholder 3"/>
          <p:cNvSpPr>
            <a:spLocks noGrp="1"/>
          </p:cNvSpPr>
          <p:nvPr>
            <p:ph type="sldNum" sz="quarter" idx="5"/>
          </p:nvPr>
        </p:nvSpPr>
        <p:spPr/>
        <p:txBody>
          <a:bodyPr/>
          <a:lstStyle/>
          <a:p>
            <a:fld id="{2F7C6ACB-6970-4F63-B2B8-3E07936A5711}" type="slidenum">
              <a:rPr lang="en-US" smtClean="0"/>
              <a:t>16</a:t>
            </a:fld>
            <a:endParaRPr lang="en-US" dirty="0"/>
          </a:p>
        </p:txBody>
      </p:sp>
    </p:spTree>
    <p:extLst>
      <p:ext uri="{BB962C8B-B14F-4D97-AF65-F5344CB8AC3E}">
        <p14:creationId xmlns:p14="http://schemas.microsoft.com/office/powerpoint/2010/main" val="373668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 Kaleidoscope?</a:t>
            </a:r>
            <a:r>
              <a:rPr lang="en-US" baseline="0" dirty="0"/>
              <a:t> Did you have one when you were a kid? Depending on how you turned the scope, it changed what you saw. The process of Trauma informed care is to give us the tools to change our perspective on what we see. Everyone has a story, some trauma--  that explains they way we react to a situation. Many feel that they have been beat up by life’s circumstances, but there is hope in healing. By introducing a model of trauma informed care staff and customers work together in framework of wellness to improve our outcomes, to build morale and over satisfaction in your job and life. Rotate that kaleidoscope, change your perspective– instead of saying or thinking, what’s wrong with you/them? Change that to what happened to you? </a:t>
            </a:r>
            <a:endParaRPr lang="en-US" dirty="0"/>
          </a:p>
        </p:txBody>
      </p:sp>
      <p:sp>
        <p:nvSpPr>
          <p:cNvPr id="4" name="Slide Number Placeholder 3"/>
          <p:cNvSpPr>
            <a:spLocks noGrp="1"/>
          </p:cNvSpPr>
          <p:nvPr>
            <p:ph type="sldNum" sz="quarter" idx="10"/>
          </p:nvPr>
        </p:nvSpPr>
        <p:spPr/>
        <p:txBody>
          <a:bodyPr/>
          <a:lstStyle/>
          <a:p>
            <a:fld id="{2F7C6ACB-6970-4F63-B2B8-3E07936A5711}" type="slidenum">
              <a:rPr lang="en-US" smtClean="0"/>
              <a:t>17</a:t>
            </a:fld>
            <a:endParaRPr lang="en-US" dirty="0"/>
          </a:p>
        </p:txBody>
      </p:sp>
    </p:spTree>
    <p:extLst>
      <p:ext uri="{BB962C8B-B14F-4D97-AF65-F5344CB8AC3E}">
        <p14:creationId xmlns:p14="http://schemas.microsoft.com/office/powerpoint/2010/main" val="1106140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Foundation- As</a:t>
            </a:r>
            <a:r>
              <a:rPr lang="en-US" baseline="0" dirty="0"/>
              <a:t> Adam showed earlier– we are all have trauma, and it has shaped us to choose the job we did, to live the way we live. </a:t>
            </a:r>
            <a:r>
              <a:rPr lang="en-US" dirty="0"/>
              <a:t> Today’s training is setting our foundation---</a:t>
            </a:r>
            <a:r>
              <a:rPr lang="en-US" baseline="0" dirty="0"/>
              <a:t> our beginning as a consortium community. We are finding the common ground on which to build this new perspective  we are hoping that you take this journey together --- we all start from the same point and grow from there.</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F7C6ACB-6970-4F63-B2B8-3E07936A5711}" type="slidenum">
              <a:rPr lang="en-US" smtClean="0"/>
              <a:t>18</a:t>
            </a:fld>
            <a:endParaRPr lang="en-US" dirty="0"/>
          </a:p>
        </p:txBody>
      </p:sp>
    </p:spTree>
    <p:extLst>
      <p:ext uri="{BB962C8B-B14F-4D97-AF65-F5344CB8AC3E}">
        <p14:creationId xmlns:p14="http://schemas.microsoft.com/office/powerpoint/2010/main" val="901320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Disrupting the Cycle-Believe the best in others.</a:t>
            </a:r>
            <a:r>
              <a:rPr lang="en-US" baseline="0" dirty="0"/>
              <a:t> Take moment to remember that some people haven’t had nurturing life models- shift your perspective. Turn the kaleidoscope. Empathy is simple word for a complex idea. How can we build our empathy? Listen, really listen to those who are talking to you, take into account their non-verbal cues (their tone), smile at people, use the person’s name, be curious about others differing beliefs- ask questions, give true and honest recognition. What can we do in our work?  </a:t>
            </a:r>
            <a:r>
              <a:rPr lang="en-US" dirty="0"/>
              <a:t>Making sure people are getting the correct benefits,  providing resources/referrals, being kind, being aware of</a:t>
            </a:r>
            <a:r>
              <a:rPr lang="en-US" baseline="0" dirty="0"/>
              <a:t> what others might be experiencing.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t>
            </a:r>
            <a:r>
              <a:rPr lang="en-US" dirty="0"/>
              <a:t> </a:t>
            </a:r>
          </a:p>
        </p:txBody>
      </p:sp>
      <p:sp>
        <p:nvSpPr>
          <p:cNvPr id="4" name="Slide Number Placeholder 3"/>
          <p:cNvSpPr>
            <a:spLocks noGrp="1"/>
          </p:cNvSpPr>
          <p:nvPr>
            <p:ph type="sldNum" sz="quarter" idx="10"/>
          </p:nvPr>
        </p:nvSpPr>
        <p:spPr/>
        <p:txBody>
          <a:bodyPr/>
          <a:lstStyle/>
          <a:p>
            <a:fld id="{2F7C6ACB-6970-4F63-B2B8-3E07936A5711}" type="slidenum">
              <a:rPr lang="en-US" smtClean="0"/>
              <a:t>19</a:t>
            </a:fld>
            <a:endParaRPr lang="en-US" dirty="0"/>
          </a:p>
        </p:txBody>
      </p:sp>
    </p:spTree>
    <p:extLst>
      <p:ext uri="{BB962C8B-B14F-4D97-AF65-F5344CB8AC3E}">
        <p14:creationId xmlns:p14="http://schemas.microsoft.com/office/powerpoint/2010/main" val="250195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be discussing topics</a:t>
            </a:r>
            <a:r>
              <a:rPr lang="en-US" baseline="0" dirty="0"/>
              <a:t> that are very sensitive and may trigger very powerful emotions. If you need to leave, stand up, or take a walk, it is perfectly fine.  Check with your supervisor for resources available in your county. </a:t>
            </a:r>
            <a:endParaRPr lang="en-US" dirty="0"/>
          </a:p>
          <a:p>
            <a:endParaRPr lang="en-US" dirty="0"/>
          </a:p>
        </p:txBody>
      </p:sp>
      <p:sp>
        <p:nvSpPr>
          <p:cNvPr id="4" name="Slide Number Placeholder 3"/>
          <p:cNvSpPr>
            <a:spLocks noGrp="1"/>
          </p:cNvSpPr>
          <p:nvPr>
            <p:ph type="sldNum" sz="quarter" idx="10"/>
          </p:nvPr>
        </p:nvSpPr>
        <p:spPr/>
        <p:txBody>
          <a:bodyPr/>
          <a:lstStyle/>
          <a:p>
            <a:fld id="{2F7C6ACB-6970-4F63-B2B8-3E07936A5711}" type="slidenum">
              <a:rPr lang="en-US" smtClean="0"/>
              <a:t>2</a:t>
            </a:fld>
            <a:endParaRPr lang="en-US" dirty="0"/>
          </a:p>
        </p:txBody>
      </p:sp>
    </p:spTree>
    <p:extLst>
      <p:ext uri="{BB962C8B-B14F-4D97-AF65-F5344CB8AC3E}">
        <p14:creationId xmlns:p14="http://schemas.microsoft.com/office/powerpoint/2010/main" val="1990579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Restoring Lives- using our common</a:t>
            </a:r>
            <a:r>
              <a:rPr lang="en-US" baseline="0" dirty="0"/>
              <a:t> language… an understanding of how trauma impacts us all, physically, emotionally, psychologically--- will help us heal and grow.</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how to manage</a:t>
            </a:r>
            <a:r>
              <a:rPr lang="en-US" baseline="0" dirty="0"/>
              <a:t> difficulties by learning about why we think they way we do and focusing on moving forward. Recovery is active, daily and practical, finding what works for you ---- willing and wanting to change, embracing the change and putting this knowledge into action.</a:t>
            </a:r>
            <a:endParaRPr lang="en-US" dirty="0"/>
          </a:p>
          <a:p>
            <a:endParaRPr lang="en-US" dirty="0"/>
          </a:p>
        </p:txBody>
      </p:sp>
      <p:sp>
        <p:nvSpPr>
          <p:cNvPr id="4" name="Slide Number Placeholder 3"/>
          <p:cNvSpPr>
            <a:spLocks noGrp="1"/>
          </p:cNvSpPr>
          <p:nvPr>
            <p:ph type="sldNum" sz="quarter" idx="10"/>
          </p:nvPr>
        </p:nvSpPr>
        <p:spPr/>
        <p:txBody>
          <a:bodyPr/>
          <a:lstStyle/>
          <a:p>
            <a:fld id="{2F7C6ACB-6970-4F63-B2B8-3E07936A5711}" type="slidenum">
              <a:rPr lang="en-US" smtClean="0"/>
              <a:t>20</a:t>
            </a:fld>
            <a:endParaRPr lang="en-US" dirty="0"/>
          </a:p>
        </p:txBody>
      </p:sp>
    </p:spTree>
    <p:extLst>
      <p:ext uri="{BB962C8B-B14F-4D97-AF65-F5344CB8AC3E}">
        <p14:creationId xmlns:p14="http://schemas.microsoft.com/office/powerpoint/2010/main" val="1411716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Strengthening Resilience- read the quote---   components that make up resiliency</a:t>
            </a:r>
            <a:r>
              <a:rPr lang="en-US" baseline="0" dirty="0"/>
              <a:t> are competence, confidence, connection, character, contribution, coping and control. We must start with ourselves ---  who are we most hard on, others or ourselves?  this doesn't mean that you wont experience grief, anxiety or distress, it means you have the coping skills to handle these difficulties. Reframe your thoughts – be positive, seek support, focus on what you can control, and manage stress with healthy behaviors.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F7C6ACB-6970-4F63-B2B8-3E07936A5711}" type="slidenum">
              <a:rPr lang="en-US" smtClean="0"/>
              <a:t>21</a:t>
            </a:fld>
            <a:endParaRPr lang="en-US" dirty="0"/>
          </a:p>
        </p:txBody>
      </p:sp>
    </p:spTree>
    <p:extLst>
      <p:ext uri="{BB962C8B-B14F-4D97-AF65-F5344CB8AC3E}">
        <p14:creationId xmlns:p14="http://schemas.microsoft.com/office/powerpoint/2010/main" val="2526473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Resilience as a community begins with our own self care.  If we practice, eventually shifting to a new perspective</a:t>
            </a:r>
            <a:r>
              <a:rPr lang="en-US" baseline="0" dirty="0"/>
              <a:t> will follow.</a:t>
            </a:r>
          </a:p>
          <a:p>
            <a:r>
              <a:rPr lang="en-US" baseline="0" dirty="0"/>
              <a:t>When frustrations arise, PAUSE and acknowledge the feelings, then THINK about where the thoughts are coming from and then</a:t>
            </a:r>
          </a:p>
          <a:p>
            <a:r>
              <a:rPr lang="en-US" baseline="0" dirty="0"/>
              <a:t>ask yourself what other perspectives could be explored.  We are then able to ACT by applying the perspective that will allow you the impact you want.</a:t>
            </a:r>
            <a:endParaRPr lang="en-US" dirty="0"/>
          </a:p>
          <a:p>
            <a:endParaRPr lang="en-US" dirty="0"/>
          </a:p>
        </p:txBody>
      </p:sp>
      <p:sp>
        <p:nvSpPr>
          <p:cNvPr id="4" name="Slide Number Placeholder 3"/>
          <p:cNvSpPr>
            <a:spLocks noGrp="1"/>
          </p:cNvSpPr>
          <p:nvPr>
            <p:ph type="sldNum" sz="quarter" idx="10"/>
          </p:nvPr>
        </p:nvSpPr>
        <p:spPr/>
        <p:txBody>
          <a:bodyPr/>
          <a:lstStyle/>
          <a:p>
            <a:fld id="{2F7C6ACB-6970-4F63-B2B8-3E07936A5711}" type="slidenum">
              <a:rPr lang="en-US" smtClean="0"/>
              <a:t>22</a:t>
            </a:fld>
            <a:endParaRPr lang="en-US" dirty="0"/>
          </a:p>
        </p:txBody>
      </p:sp>
    </p:spTree>
    <p:extLst>
      <p:ext uri="{BB962C8B-B14F-4D97-AF65-F5344CB8AC3E}">
        <p14:creationId xmlns:p14="http://schemas.microsoft.com/office/powerpoint/2010/main" val="1201651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 may ask yourself,</a:t>
            </a:r>
            <a:r>
              <a:rPr lang="en-US" baseline="0" dirty="0"/>
              <a:t> “What can I do?”</a:t>
            </a:r>
          </a:p>
          <a:p>
            <a:r>
              <a:rPr lang="en-US" baseline="0" dirty="0"/>
              <a:t>If you are interested in learning more, Resilient Wisconsin has a newsletter you may want to sign up for.  It is a wonderful resource packed with useful information.</a:t>
            </a:r>
          </a:p>
          <a:p>
            <a:r>
              <a:rPr lang="en-US" baseline="0" dirty="0"/>
              <a:t>It is important to point out that self care is not selfish!  Our good relationship with ourselves will allow good feelings to spill over into our consortium community.</a:t>
            </a:r>
            <a:endParaRPr lang="en-US" dirty="0"/>
          </a:p>
          <a:p>
            <a:endParaRPr lang="en-US" dirty="0"/>
          </a:p>
        </p:txBody>
      </p:sp>
      <p:sp>
        <p:nvSpPr>
          <p:cNvPr id="4" name="Slide Number Placeholder 3"/>
          <p:cNvSpPr>
            <a:spLocks noGrp="1"/>
          </p:cNvSpPr>
          <p:nvPr>
            <p:ph type="sldNum" sz="quarter" idx="10"/>
          </p:nvPr>
        </p:nvSpPr>
        <p:spPr/>
        <p:txBody>
          <a:bodyPr/>
          <a:lstStyle/>
          <a:p>
            <a:fld id="{2F7C6ACB-6970-4F63-B2B8-3E07936A5711}" type="slidenum">
              <a:rPr lang="en-US" smtClean="0"/>
              <a:t>23</a:t>
            </a:fld>
            <a:endParaRPr lang="en-US" dirty="0"/>
          </a:p>
        </p:txBody>
      </p:sp>
    </p:spTree>
    <p:extLst>
      <p:ext uri="{BB962C8B-B14F-4D97-AF65-F5344CB8AC3E}">
        <p14:creationId xmlns:p14="http://schemas.microsoft.com/office/powerpoint/2010/main" val="3725984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we all do is really hard work!  So what can we do to be sure we continue to build resilience?</a:t>
            </a:r>
          </a:p>
          <a:p>
            <a:r>
              <a:rPr lang="en-US" baseline="0" dirty="0"/>
              <a:t>We have built a list of 10 things to strive for each day.</a:t>
            </a:r>
          </a:p>
          <a:p>
            <a:endParaRPr lang="en-US" baseline="0" dirty="0"/>
          </a:p>
          <a:p>
            <a:r>
              <a:rPr lang="en-US" baseline="0" dirty="0"/>
              <a:t>#7  We should not feel bad about a mistake made, instead we focus on learning.  Learning and growing is positive!</a:t>
            </a:r>
          </a:p>
          <a:p>
            <a:r>
              <a:rPr lang="en-US" baseline="0"/>
              <a:t>#10  </a:t>
            </a:r>
            <a:r>
              <a:rPr lang="en-US" baseline="0" dirty="0"/>
              <a:t>Lift each other up  whenever you have the opportunity to do so.  It is just as fun to give kudos as it is to receive it!</a:t>
            </a:r>
            <a:endParaRPr lang="en-US" dirty="0"/>
          </a:p>
          <a:p>
            <a:endParaRPr lang="en-US" dirty="0"/>
          </a:p>
        </p:txBody>
      </p:sp>
      <p:sp>
        <p:nvSpPr>
          <p:cNvPr id="4" name="Slide Number Placeholder 3"/>
          <p:cNvSpPr>
            <a:spLocks noGrp="1"/>
          </p:cNvSpPr>
          <p:nvPr>
            <p:ph type="sldNum" sz="quarter" idx="10"/>
          </p:nvPr>
        </p:nvSpPr>
        <p:spPr/>
        <p:txBody>
          <a:bodyPr/>
          <a:lstStyle/>
          <a:p>
            <a:fld id="{2F7C6ACB-6970-4F63-B2B8-3E07936A5711}" type="slidenum">
              <a:rPr lang="en-US" smtClean="0"/>
              <a:t>24</a:t>
            </a:fld>
            <a:endParaRPr lang="en-US" dirty="0"/>
          </a:p>
        </p:txBody>
      </p:sp>
    </p:spTree>
    <p:extLst>
      <p:ext uri="{BB962C8B-B14F-4D97-AF65-F5344CB8AC3E}">
        <p14:creationId xmlns:p14="http://schemas.microsoft.com/office/powerpoint/2010/main" val="1159138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little time each day to</a:t>
            </a:r>
            <a:r>
              <a:rPr lang="en-US" baseline="0" dirty="0"/>
              <a:t> visit your peaceful place.  Let’s pause for just a bit to think about what our peaceful place might be…</a:t>
            </a:r>
          </a:p>
          <a:p>
            <a:r>
              <a:rPr lang="en-US" baseline="0" dirty="0"/>
              <a:t>Would anyone like to share what their peaceful place is?</a:t>
            </a:r>
          </a:p>
          <a:p>
            <a:endParaRPr lang="en-US" dirty="0"/>
          </a:p>
          <a:p>
            <a:endParaRPr lang="en-US" dirty="0"/>
          </a:p>
        </p:txBody>
      </p:sp>
      <p:sp>
        <p:nvSpPr>
          <p:cNvPr id="4" name="Slide Number Placeholder 3"/>
          <p:cNvSpPr>
            <a:spLocks noGrp="1"/>
          </p:cNvSpPr>
          <p:nvPr>
            <p:ph type="sldNum" sz="quarter" idx="10"/>
          </p:nvPr>
        </p:nvSpPr>
        <p:spPr/>
        <p:txBody>
          <a:bodyPr/>
          <a:lstStyle/>
          <a:p>
            <a:fld id="{2F7C6ACB-6970-4F63-B2B8-3E07936A5711}" type="slidenum">
              <a:rPr lang="en-US" smtClean="0"/>
              <a:t>25</a:t>
            </a:fld>
            <a:endParaRPr lang="en-US" dirty="0"/>
          </a:p>
        </p:txBody>
      </p:sp>
    </p:spTree>
    <p:extLst>
      <p:ext uri="{BB962C8B-B14F-4D97-AF65-F5344CB8AC3E}">
        <p14:creationId xmlns:p14="http://schemas.microsoft.com/office/powerpoint/2010/main" val="493615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a:t>
            </a:r>
            <a:r>
              <a:rPr lang="en-US" baseline="0"/>
              <a:t> are going to do a calendar activity with the calendars you were all sent ahead of time.</a:t>
            </a:r>
            <a:endParaRPr lang="en-US"/>
          </a:p>
          <a:p>
            <a:endParaRPr lang="en-US" dirty="0"/>
          </a:p>
        </p:txBody>
      </p:sp>
      <p:sp>
        <p:nvSpPr>
          <p:cNvPr id="4" name="Slide Number Placeholder 3"/>
          <p:cNvSpPr>
            <a:spLocks noGrp="1"/>
          </p:cNvSpPr>
          <p:nvPr>
            <p:ph type="sldNum" sz="quarter" idx="10"/>
          </p:nvPr>
        </p:nvSpPr>
        <p:spPr/>
        <p:txBody>
          <a:bodyPr/>
          <a:lstStyle/>
          <a:p>
            <a:fld id="{2F7C6ACB-6970-4F63-B2B8-3E07936A5711}" type="slidenum">
              <a:rPr lang="en-US" smtClean="0"/>
              <a:t>26</a:t>
            </a:fld>
            <a:endParaRPr lang="en-US" dirty="0"/>
          </a:p>
        </p:txBody>
      </p:sp>
    </p:spTree>
    <p:extLst>
      <p:ext uri="{BB962C8B-B14F-4D97-AF65-F5344CB8AC3E}">
        <p14:creationId xmlns:p14="http://schemas.microsoft.com/office/powerpoint/2010/main" val="390003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were sent a calendar previously and you</a:t>
            </a:r>
            <a:r>
              <a:rPr lang="en-US" baseline="0" dirty="0"/>
              <a:t> were asked to fill it in with your daily and weekly activities that you both like to do and need to do in your lives.  For example, your job, taking the kids to school, or mowing the lawn.  I’m guessing it has begun to fill up nicely.</a:t>
            </a:r>
            <a:endParaRPr lang="en-US" dirty="0"/>
          </a:p>
        </p:txBody>
      </p:sp>
      <p:sp>
        <p:nvSpPr>
          <p:cNvPr id="4" name="Slide Number Placeholder 3"/>
          <p:cNvSpPr>
            <a:spLocks noGrp="1"/>
          </p:cNvSpPr>
          <p:nvPr>
            <p:ph type="sldNum" sz="quarter" idx="10"/>
          </p:nvPr>
        </p:nvSpPr>
        <p:spPr/>
        <p:txBody>
          <a:bodyPr/>
          <a:lstStyle/>
          <a:p>
            <a:fld id="{2F7C6ACB-6970-4F63-B2B8-3E07936A5711}" type="slidenum">
              <a:rPr lang="en-US" smtClean="0"/>
              <a:t>27</a:t>
            </a:fld>
            <a:endParaRPr lang="en-US" dirty="0"/>
          </a:p>
        </p:txBody>
      </p:sp>
    </p:spTree>
    <p:extLst>
      <p:ext uri="{BB962C8B-B14F-4D97-AF65-F5344CB8AC3E}">
        <p14:creationId xmlns:p14="http://schemas.microsoft.com/office/powerpoint/2010/main" val="617452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would you have to give up if</a:t>
            </a:r>
            <a:r>
              <a:rPr lang="en-US" baseline="0" dirty="0"/>
              <a:t> you lost a few days each month to sickness, chronic pain, depression or a major life crisis?  </a:t>
            </a:r>
          </a:p>
          <a:p>
            <a:r>
              <a:rPr lang="en-US" baseline="0" dirty="0"/>
              <a:t>This is a tough question, but just take one minute and cross things off the list you just made.  What would you give up if you just couldn’t do it all?</a:t>
            </a:r>
            <a:endParaRPr lang="en-US" dirty="0"/>
          </a:p>
        </p:txBody>
      </p:sp>
      <p:sp>
        <p:nvSpPr>
          <p:cNvPr id="4" name="Slide Number Placeholder 3"/>
          <p:cNvSpPr>
            <a:spLocks noGrp="1"/>
          </p:cNvSpPr>
          <p:nvPr>
            <p:ph type="sldNum" sz="quarter" idx="10"/>
          </p:nvPr>
        </p:nvSpPr>
        <p:spPr/>
        <p:txBody>
          <a:bodyPr/>
          <a:lstStyle/>
          <a:p>
            <a:fld id="{2F7C6ACB-6970-4F63-B2B8-3E07936A5711}" type="slidenum">
              <a:rPr lang="en-US" smtClean="0"/>
              <a:t>28</a:t>
            </a:fld>
            <a:endParaRPr lang="en-US" dirty="0"/>
          </a:p>
        </p:txBody>
      </p:sp>
    </p:spTree>
    <p:extLst>
      <p:ext uri="{BB962C8B-B14F-4D97-AF65-F5344CB8AC3E}">
        <p14:creationId xmlns:p14="http://schemas.microsoft.com/office/powerpoint/2010/main" val="9151713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going to make</a:t>
            </a:r>
            <a:r>
              <a:rPr lang="en-US" baseline="0" dirty="0"/>
              <a:t> it a little tougher now.  As you can see you are loosing more days.  Take a minute and answer this question:  </a:t>
            </a:r>
          </a:p>
          <a:p>
            <a:r>
              <a:rPr lang="en-US" baseline="0" dirty="0"/>
              <a:t>What would change about your job, your relationships or your home life if you lost many days each month to sickness, chronic pain, depression or a life challenge?</a:t>
            </a:r>
            <a:endParaRPr lang="en-US" dirty="0"/>
          </a:p>
        </p:txBody>
      </p:sp>
      <p:sp>
        <p:nvSpPr>
          <p:cNvPr id="4" name="Slide Number Placeholder 3"/>
          <p:cNvSpPr>
            <a:spLocks noGrp="1"/>
          </p:cNvSpPr>
          <p:nvPr>
            <p:ph type="sldNum" sz="quarter" idx="10"/>
          </p:nvPr>
        </p:nvSpPr>
        <p:spPr/>
        <p:txBody>
          <a:bodyPr/>
          <a:lstStyle/>
          <a:p>
            <a:fld id="{2F7C6ACB-6970-4F63-B2B8-3E07936A5711}" type="slidenum">
              <a:rPr lang="en-US" smtClean="0"/>
              <a:t>29</a:t>
            </a:fld>
            <a:endParaRPr lang="en-US" dirty="0"/>
          </a:p>
        </p:txBody>
      </p:sp>
    </p:spTree>
    <p:extLst>
      <p:ext uri="{BB962C8B-B14F-4D97-AF65-F5344CB8AC3E}">
        <p14:creationId xmlns:p14="http://schemas.microsoft.com/office/powerpoint/2010/main" val="3023272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a:t>
            </a:r>
            <a:r>
              <a:rPr lang="en-US" baseline="0" dirty="0"/>
              <a:t> are on this together but each person is also on an individual Journey based on personal experience, ACES, and knowledge of TIC. </a:t>
            </a:r>
            <a:endParaRPr lang="en-US" dirty="0"/>
          </a:p>
          <a:p>
            <a:endParaRPr lang="en-US" dirty="0"/>
          </a:p>
        </p:txBody>
      </p:sp>
      <p:sp>
        <p:nvSpPr>
          <p:cNvPr id="4" name="Slide Number Placeholder 3"/>
          <p:cNvSpPr>
            <a:spLocks noGrp="1"/>
          </p:cNvSpPr>
          <p:nvPr>
            <p:ph type="sldNum" sz="quarter" idx="10"/>
          </p:nvPr>
        </p:nvSpPr>
        <p:spPr/>
        <p:txBody>
          <a:bodyPr/>
          <a:lstStyle/>
          <a:p>
            <a:fld id="{2F7C6ACB-6970-4F63-B2B8-3E07936A5711}" type="slidenum">
              <a:rPr lang="en-US" smtClean="0"/>
              <a:t>3</a:t>
            </a:fld>
            <a:endParaRPr lang="en-US" dirty="0"/>
          </a:p>
        </p:txBody>
      </p:sp>
    </p:spTree>
    <p:extLst>
      <p:ext uri="{BB962C8B-B14F-4D97-AF65-F5344CB8AC3E}">
        <p14:creationId xmlns:p14="http://schemas.microsoft.com/office/powerpoint/2010/main" val="3543914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for a moment that sickness, chronic pain, depression or some other life challenge interrupted</a:t>
            </a:r>
            <a:r>
              <a:rPr lang="en-US" baseline="0" dirty="0"/>
              <a:t> your daily life every day of the month.</a:t>
            </a:r>
          </a:p>
          <a:p>
            <a:r>
              <a:rPr lang="en-US" baseline="0" dirty="0"/>
              <a:t>Let’s reflect on that for a minute…….</a:t>
            </a:r>
          </a:p>
          <a:p>
            <a:r>
              <a:rPr lang="en-US" baseline="0" dirty="0"/>
              <a:t>What kind of help would you need in your life every day?</a:t>
            </a:r>
          </a:p>
          <a:p>
            <a:r>
              <a:rPr lang="en-US" baseline="0" dirty="0"/>
              <a:t>How might we, as a society, provide the kinds of support to our neighbors, family members or friends that will allow them to participate in the community and family life even if they are struggling with health and other ACE-related challenges?</a:t>
            </a:r>
            <a:endParaRPr lang="en-US" dirty="0"/>
          </a:p>
        </p:txBody>
      </p:sp>
      <p:sp>
        <p:nvSpPr>
          <p:cNvPr id="4" name="Slide Number Placeholder 3"/>
          <p:cNvSpPr>
            <a:spLocks noGrp="1"/>
          </p:cNvSpPr>
          <p:nvPr>
            <p:ph type="sldNum" sz="quarter" idx="10"/>
          </p:nvPr>
        </p:nvSpPr>
        <p:spPr/>
        <p:txBody>
          <a:bodyPr/>
          <a:lstStyle/>
          <a:p>
            <a:fld id="{2F7C6ACB-6970-4F63-B2B8-3E07936A5711}" type="slidenum">
              <a:rPr lang="en-US" smtClean="0"/>
              <a:t>30</a:t>
            </a:fld>
            <a:endParaRPr lang="en-US" dirty="0"/>
          </a:p>
        </p:txBody>
      </p:sp>
    </p:spTree>
    <p:extLst>
      <p:ext uri="{BB962C8B-B14F-4D97-AF65-F5344CB8AC3E}">
        <p14:creationId xmlns:p14="http://schemas.microsoft.com/office/powerpoint/2010/main" val="28446143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you lose your why, you loose your way.  Question for you: tell me in the chat the reason you got into this field.  (read through comments).  </a:t>
            </a:r>
          </a:p>
          <a:p>
            <a:r>
              <a:rPr lang="en-US" baseline="0" dirty="0"/>
              <a:t>Thank you!</a:t>
            </a:r>
          </a:p>
          <a:p>
            <a:r>
              <a:rPr lang="en-US" baseline="0" dirty="0"/>
              <a:t>We do hard work!  -  emotionally as well as mentally.  </a:t>
            </a:r>
          </a:p>
          <a:p>
            <a:r>
              <a:rPr lang="en-US" baseline="0" dirty="0"/>
              <a:t>It is important for each of us to remember why we choose the work we do.  </a:t>
            </a:r>
          </a:p>
          <a:p>
            <a:r>
              <a:rPr lang="en-US" baseline="0" dirty="0"/>
              <a:t>Write it on a post it and when you have a difficult time, pause and think about all the good you are doing.</a:t>
            </a:r>
            <a:endParaRPr lang="en-US" dirty="0"/>
          </a:p>
        </p:txBody>
      </p:sp>
      <p:sp>
        <p:nvSpPr>
          <p:cNvPr id="4" name="Slide Number Placeholder 3"/>
          <p:cNvSpPr>
            <a:spLocks noGrp="1"/>
          </p:cNvSpPr>
          <p:nvPr>
            <p:ph type="sldNum" sz="quarter" idx="5"/>
          </p:nvPr>
        </p:nvSpPr>
        <p:spPr/>
        <p:txBody>
          <a:bodyPr/>
          <a:lstStyle/>
          <a:p>
            <a:fld id="{2F7C6ACB-6970-4F63-B2B8-3E07936A5711}" type="slidenum">
              <a:rPr lang="en-US" smtClean="0"/>
              <a:t>31</a:t>
            </a:fld>
            <a:endParaRPr lang="en-US" dirty="0"/>
          </a:p>
        </p:txBody>
      </p:sp>
    </p:spTree>
    <p:extLst>
      <p:ext uri="{BB962C8B-B14F-4D97-AF65-F5344CB8AC3E}">
        <p14:creationId xmlns:p14="http://schemas.microsoft.com/office/powerpoint/2010/main" val="9873656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a:t>
            </a:r>
            <a:r>
              <a:rPr lang="en-US" baseline="0" dirty="0"/>
              <a:t> our goal: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Consortium Community-Connected, Healthy, and Resilient.</a:t>
            </a:r>
          </a:p>
          <a:p>
            <a:endParaRPr lang="en-US" dirty="0"/>
          </a:p>
        </p:txBody>
      </p:sp>
      <p:sp>
        <p:nvSpPr>
          <p:cNvPr id="4" name="Slide Number Placeholder 3"/>
          <p:cNvSpPr>
            <a:spLocks noGrp="1"/>
          </p:cNvSpPr>
          <p:nvPr>
            <p:ph type="sldNum" sz="quarter" idx="10"/>
          </p:nvPr>
        </p:nvSpPr>
        <p:spPr/>
        <p:txBody>
          <a:bodyPr/>
          <a:lstStyle/>
          <a:p>
            <a:fld id="{2F7C6ACB-6970-4F63-B2B8-3E07936A5711}" type="slidenum">
              <a:rPr lang="en-US" smtClean="0"/>
              <a:t>32</a:t>
            </a:fld>
            <a:endParaRPr lang="en-US" dirty="0"/>
          </a:p>
        </p:txBody>
      </p:sp>
    </p:spTree>
    <p:extLst>
      <p:ext uri="{BB962C8B-B14F-4D97-AF65-F5344CB8AC3E}">
        <p14:creationId xmlns:p14="http://schemas.microsoft.com/office/powerpoint/2010/main" val="31596087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our journey, we tried to think</a:t>
            </a:r>
            <a:r>
              <a:rPr lang="en-US" baseline="0" dirty="0"/>
              <a:t> about who plays a role in RTIC: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chat feature for this next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is part of our Consortium Community?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Human</a:t>
            </a:r>
            <a:r>
              <a:rPr lang="en-US" baseline="0" dirty="0"/>
              <a:t> Services, school, parents, h</a:t>
            </a:r>
            <a:r>
              <a:rPr lang="en-US" dirty="0"/>
              <a:t>omeless shelters, nursing homes, child care centers.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order for us to be CONNECTED, INFORMED and RESILIENT, </a:t>
            </a:r>
            <a:r>
              <a:rPr lang="en-US" dirty="0"/>
              <a:t> we all must work together.</a:t>
            </a:r>
          </a:p>
          <a:p>
            <a:endParaRPr lang="en-US" dirty="0"/>
          </a:p>
        </p:txBody>
      </p:sp>
      <p:sp>
        <p:nvSpPr>
          <p:cNvPr id="4" name="Slide Number Placeholder 3"/>
          <p:cNvSpPr>
            <a:spLocks noGrp="1"/>
          </p:cNvSpPr>
          <p:nvPr>
            <p:ph type="sldNum" sz="quarter" idx="10"/>
          </p:nvPr>
        </p:nvSpPr>
        <p:spPr/>
        <p:txBody>
          <a:bodyPr/>
          <a:lstStyle/>
          <a:p>
            <a:fld id="{2F7C6ACB-6970-4F63-B2B8-3E07936A5711}" type="slidenum">
              <a:rPr lang="en-US" smtClean="0"/>
              <a:t>33</a:t>
            </a:fld>
            <a:endParaRPr lang="en-US" dirty="0"/>
          </a:p>
        </p:txBody>
      </p:sp>
    </p:spTree>
    <p:extLst>
      <p:ext uri="{BB962C8B-B14F-4D97-AF65-F5344CB8AC3E}">
        <p14:creationId xmlns:p14="http://schemas.microsoft.com/office/powerpoint/2010/main" val="40417821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a:t>
            </a:r>
            <a:r>
              <a:rPr lang="en-US" baseline="0" dirty="0"/>
              <a:t> brings me to our next slide:</a:t>
            </a:r>
          </a:p>
          <a:p>
            <a:r>
              <a:rPr lang="en-US" baseline="0" dirty="0"/>
              <a:t>The first picture: this is when our consortium community is fragmented.  We don’t talk to one another, our goals don’t align.  </a:t>
            </a:r>
          </a:p>
          <a:p>
            <a:r>
              <a:rPr lang="en-US" baseline="0" dirty="0"/>
              <a:t>The result is disorder, confusion, isolation.  It is hard to thrive as an individual and as a community in this type of environment.</a:t>
            </a:r>
          </a:p>
          <a:p>
            <a:r>
              <a:rPr lang="en-US" baseline="0" dirty="0"/>
              <a:t>The second picture shows a VISION of our consortium community, when our goals align.  Our collective impact can be strong when we work together as a community to achieve social change.</a:t>
            </a:r>
          </a:p>
          <a:p>
            <a:r>
              <a:rPr lang="en-US" baseline="0" dirty="0"/>
              <a:t>“Achieve social change”.  It sounds like too big of a goal and I am just one person…   this is where we use tools we discussed earlier:  shift perspective.  Share common ground.  CONNECTED, INFORMED and RESILIENT, WE CAN as a </a:t>
            </a:r>
            <a:r>
              <a:rPr lang="en-US" baseline="0"/>
              <a:t>Consortium Community.</a:t>
            </a:r>
            <a:endParaRPr lang="en-US" dirty="0"/>
          </a:p>
        </p:txBody>
      </p:sp>
      <p:sp>
        <p:nvSpPr>
          <p:cNvPr id="4" name="Slide Number Placeholder 3"/>
          <p:cNvSpPr>
            <a:spLocks noGrp="1"/>
          </p:cNvSpPr>
          <p:nvPr>
            <p:ph type="sldNum" sz="quarter" idx="10"/>
          </p:nvPr>
        </p:nvSpPr>
        <p:spPr/>
        <p:txBody>
          <a:bodyPr/>
          <a:lstStyle/>
          <a:p>
            <a:fld id="{2F7C6ACB-6970-4F63-B2B8-3E07936A5711}" type="slidenum">
              <a:rPr lang="en-US" smtClean="0"/>
              <a:t>34</a:t>
            </a:fld>
            <a:endParaRPr lang="en-US" dirty="0"/>
          </a:p>
        </p:txBody>
      </p:sp>
    </p:spTree>
    <p:extLst>
      <p:ext uri="{BB962C8B-B14F-4D97-AF65-F5344CB8AC3E}">
        <p14:creationId xmlns:p14="http://schemas.microsoft.com/office/powerpoint/2010/main" val="25094569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Tools of Civility is tool that has been used by many different organizations including Waupaca County and Columbia County HHS. This tool comes from the Speak your Peace, The Civility Project. In Columbia County this poster is hung in every office, conference room, and break room and explained to all new hires on their first day. When this was introduced Columbia HHS, not everyone was at the same level of understanding and not everyone bought into it. However the longer it is used, the more impact it has when interacting with each other. It is a visual that is a constant reminder of our common language and common ground. This also sets the stage for what often times are difficult conversations, and our ground rules for becoming a positive community.  Columbia County ES, has each of these slides printed and laminated and multiple times through out the year, reviews them, and has staff read these aloud before staff meetings. As we go through these slides, please feel free to put examples of how you may have used these tools in the past or how you will use these tools going forward. </a:t>
            </a:r>
          </a:p>
        </p:txBody>
      </p:sp>
      <p:sp>
        <p:nvSpPr>
          <p:cNvPr id="4" name="Slide Number Placeholder 3"/>
          <p:cNvSpPr>
            <a:spLocks noGrp="1"/>
          </p:cNvSpPr>
          <p:nvPr>
            <p:ph type="sldNum" sz="quarter" idx="5"/>
          </p:nvPr>
        </p:nvSpPr>
        <p:spPr/>
        <p:txBody>
          <a:bodyPr/>
          <a:lstStyle/>
          <a:p>
            <a:fld id="{2F7C6ACB-6970-4F63-B2B8-3E07936A5711}" type="slidenum">
              <a:rPr lang="en-US" smtClean="0"/>
              <a:t>35</a:t>
            </a:fld>
            <a:endParaRPr lang="en-US" dirty="0"/>
          </a:p>
        </p:txBody>
      </p:sp>
    </p:spTree>
    <p:extLst>
      <p:ext uri="{BB962C8B-B14F-4D97-AF65-F5344CB8AC3E}">
        <p14:creationId xmlns:p14="http://schemas.microsoft.com/office/powerpoint/2010/main" val="20591686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aware and attend to the world and the people around you. Be informed about what is occurring in our community, focus on the issue-on what the person is saying and consider the whole picture, strive for objectivity, no judgements, open your mind to new perspectives.</a:t>
            </a:r>
          </a:p>
        </p:txBody>
      </p:sp>
      <p:sp>
        <p:nvSpPr>
          <p:cNvPr id="4" name="Slide Number Placeholder 3"/>
          <p:cNvSpPr>
            <a:spLocks noGrp="1"/>
          </p:cNvSpPr>
          <p:nvPr>
            <p:ph type="sldNum" sz="quarter" idx="5"/>
          </p:nvPr>
        </p:nvSpPr>
        <p:spPr/>
        <p:txBody>
          <a:bodyPr/>
          <a:lstStyle/>
          <a:p>
            <a:fld id="{2F7C6ACB-6970-4F63-B2B8-3E07936A5711}" type="slidenum">
              <a:rPr lang="en-US" smtClean="0"/>
              <a:t>36</a:t>
            </a:fld>
            <a:endParaRPr lang="en-US" dirty="0"/>
          </a:p>
        </p:txBody>
      </p:sp>
    </p:spTree>
    <p:extLst>
      <p:ext uri="{BB962C8B-B14F-4D97-AF65-F5344CB8AC3E}">
        <p14:creationId xmlns:p14="http://schemas.microsoft.com/office/powerpoint/2010/main" val="3810407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others in order to better understand their point of view.  Seek to understand and hear what is said, ask effective questions, respect the person and his/her view through your words and body language, give thoughtful attention and avoid distractions.</a:t>
            </a:r>
          </a:p>
        </p:txBody>
      </p:sp>
      <p:sp>
        <p:nvSpPr>
          <p:cNvPr id="4" name="Slide Number Placeholder 3"/>
          <p:cNvSpPr>
            <a:spLocks noGrp="1"/>
          </p:cNvSpPr>
          <p:nvPr>
            <p:ph type="sldNum" sz="quarter" idx="5"/>
          </p:nvPr>
        </p:nvSpPr>
        <p:spPr/>
        <p:txBody>
          <a:bodyPr/>
          <a:lstStyle/>
          <a:p>
            <a:fld id="{2F7C6ACB-6970-4F63-B2B8-3E07936A5711}" type="slidenum">
              <a:rPr lang="en-US" smtClean="0"/>
              <a:t>37</a:t>
            </a:fld>
            <a:endParaRPr lang="en-US" dirty="0"/>
          </a:p>
        </p:txBody>
      </p:sp>
    </p:spTree>
    <p:extLst>
      <p:ext uri="{BB962C8B-B14F-4D97-AF65-F5344CB8AC3E}">
        <p14:creationId xmlns:p14="http://schemas.microsoft.com/office/powerpoint/2010/main" val="3175831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all groups of citizens working for the greater good of the community- Intentionally and sincerely invite diverse perspectives, seek participation, take responsibility, use common language and avoid jargon</a:t>
            </a:r>
          </a:p>
        </p:txBody>
      </p:sp>
      <p:sp>
        <p:nvSpPr>
          <p:cNvPr id="4" name="Slide Number Placeholder 3"/>
          <p:cNvSpPr>
            <a:spLocks noGrp="1"/>
          </p:cNvSpPr>
          <p:nvPr>
            <p:ph type="sldNum" sz="quarter" idx="5"/>
          </p:nvPr>
        </p:nvSpPr>
        <p:spPr/>
        <p:txBody>
          <a:bodyPr/>
          <a:lstStyle/>
          <a:p>
            <a:fld id="{2F7C6ACB-6970-4F63-B2B8-3E07936A5711}" type="slidenum">
              <a:rPr lang="en-US" smtClean="0"/>
              <a:t>38</a:t>
            </a:fld>
            <a:endParaRPr lang="en-US" dirty="0"/>
          </a:p>
        </p:txBody>
      </p:sp>
    </p:spTree>
    <p:extLst>
      <p:ext uri="{BB962C8B-B14F-4D97-AF65-F5344CB8AC3E}">
        <p14:creationId xmlns:p14="http://schemas.microsoft.com/office/powerpoint/2010/main" val="14188184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 slide! I use this one quite often. If anyone knows me, they know, that I will respond with, “lets go to the source and talk to them”. What does this mean? Just as the poster says, Don’t gossip and don’t accept when others choose to do so. Go to the source for the facts; validate the information, communicate with respect and positive intent, own what you say and be accountable. Model this behavior, set a good example, and honor those that are not present, and do not judge. </a:t>
            </a:r>
          </a:p>
        </p:txBody>
      </p:sp>
      <p:sp>
        <p:nvSpPr>
          <p:cNvPr id="4" name="Slide Number Placeholder 3"/>
          <p:cNvSpPr>
            <a:spLocks noGrp="1"/>
          </p:cNvSpPr>
          <p:nvPr>
            <p:ph type="sldNum" sz="quarter" idx="5"/>
          </p:nvPr>
        </p:nvSpPr>
        <p:spPr/>
        <p:txBody>
          <a:bodyPr/>
          <a:lstStyle/>
          <a:p>
            <a:fld id="{2F7C6ACB-6970-4F63-B2B8-3E07936A5711}" type="slidenum">
              <a:rPr lang="en-US" smtClean="0"/>
              <a:t>39</a:t>
            </a:fld>
            <a:endParaRPr lang="en-US" dirty="0"/>
          </a:p>
        </p:txBody>
      </p:sp>
    </p:spTree>
    <p:extLst>
      <p:ext uri="{BB962C8B-B14F-4D97-AF65-F5344CB8AC3E}">
        <p14:creationId xmlns:p14="http://schemas.microsoft.com/office/powerpoint/2010/main" val="492083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Resiliency</a:t>
            </a:r>
            <a:r>
              <a:rPr lang="en-US" baseline="0" dirty="0"/>
              <a:t> is going to be our recurring theme. I would like to share this quote: “when we learn how to be become resilient, we learn how to embrace the beautifully broad spectrum of the human experience”. </a:t>
            </a:r>
            <a:endParaRPr lang="en-US" dirty="0"/>
          </a:p>
          <a:p>
            <a:endParaRPr lang="en-US" dirty="0"/>
          </a:p>
        </p:txBody>
      </p:sp>
      <p:sp>
        <p:nvSpPr>
          <p:cNvPr id="4" name="Slide Number Placeholder 3"/>
          <p:cNvSpPr>
            <a:spLocks noGrp="1"/>
          </p:cNvSpPr>
          <p:nvPr>
            <p:ph type="sldNum" sz="quarter" idx="10"/>
          </p:nvPr>
        </p:nvSpPr>
        <p:spPr/>
        <p:txBody>
          <a:bodyPr/>
          <a:lstStyle/>
          <a:p>
            <a:fld id="{2F7C6ACB-6970-4F63-B2B8-3E07936A5711}" type="slidenum">
              <a:rPr lang="en-US" smtClean="0"/>
              <a:t>4</a:t>
            </a:fld>
            <a:endParaRPr lang="en-US" dirty="0"/>
          </a:p>
        </p:txBody>
      </p:sp>
    </p:spTree>
    <p:extLst>
      <p:ext uri="{BB962C8B-B14F-4D97-AF65-F5344CB8AC3E}">
        <p14:creationId xmlns:p14="http://schemas.microsoft.com/office/powerpoint/2010/main" val="5753320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Honor other people and their opinions, especially in the midst of a disagreement-Value the person, appreciate his/her contributions, experiences, passion, culture, norms and values, use questions to clarify. Value all ideas that are brought to the table and demonstrate positive body language.</a:t>
            </a:r>
          </a:p>
        </p:txBody>
      </p:sp>
      <p:sp>
        <p:nvSpPr>
          <p:cNvPr id="4" name="Slide Number Placeholder 3"/>
          <p:cNvSpPr>
            <a:spLocks noGrp="1"/>
          </p:cNvSpPr>
          <p:nvPr>
            <p:ph type="sldNum" sz="quarter" idx="5"/>
          </p:nvPr>
        </p:nvSpPr>
        <p:spPr/>
        <p:txBody>
          <a:bodyPr/>
          <a:lstStyle/>
          <a:p>
            <a:fld id="{2F7C6ACB-6970-4F63-B2B8-3E07936A5711}" type="slidenum">
              <a:rPr lang="en-US" smtClean="0"/>
              <a:t>40</a:t>
            </a:fld>
            <a:endParaRPr lang="en-US" dirty="0"/>
          </a:p>
        </p:txBody>
      </p:sp>
    </p:spTree>
    <p:extLst>
      <p:ext uri="{BB962C8B-B14F-4D97-AF65-F5344CB8AC3E}">
        <p14:creationId xmlns:p14="http://schemas.microsoft.com/office/powerpoint/2010/main" val="41044029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opportunities to agree; don’t contradict just to do so. Rise above your emotions and focus on the issue, build relationships and make a connection, work towards a mutual trust. Columbia County used this slide to set boundaries for Staff Meetings. We call them Team Agreements. We came up with them as a team and review them before every staff meeting. Some examples of our agreements are: Look for my good intentions, even if you disagree please don’t make me wrong, only speak of those present in the room, raise your hand when you want to speak. Columbia has several more, and these are some examples of setting boundaries and common ground. </a:t>
            </a:r>
          </a:p>
        </p:txBody>
      </p:sp>
      <p:sp>
        <p:nvSpPr>
          <p:cNvPr id="4" name="Slide Number Placeholder 3"/>
          <p:cNvSpPr>
            <a:spLocks noGrp="1"/>
          </p:cNvSpPr>
          <p:nvPr>
            <p:ph type="sldNum" sz="quarter" idx="5"/>
          </p:nvPr>
        </p:nvSpPr>
        <p:spPr/>
        <p:txBody>
          <a:bodyPr/>
          <a:lstStyle/>
          <a:p>
            <a:fld id="{2F7C6ACB-6970-4F63-B2B8-3E07936A5711}" type="slidenum">
              <a:rPr lang="en-US" smtClean="0"/>
              <a:t>41</a:t>
            </a:fld>
            <a:endParaRPr lang="en-US" dirty="0"/>
          </a:p>
        </p:txBody>
      </p:sp>
    </p:spTree>
    <p:extLst>
      <p:ext uri="{BB962C8B-B14F-4D97-AF65-F5344CB8AC3E}">
        <p14:creationId xmlns:p14="http://schemas.microsoft.com/office/powerpoint/2010/main" val="32656408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Sincere; apologize and forgive-Take responsibility for your actions and words, accept an apology, practice forgiveness and let go of the past. </a:t>
            </a:r>
          </a:p>
        </p:txBody>
      </p:sp>
      <p:sp>
        <p:nvSpPr>
          <p:cNvPr id="4" name="Slide Number Placeholder 3"/>
          <p:cNvSpPr>
            <a:spLocks noGrp="1"/>
          </p:cNvSpPr>
          <p:nvPr>
            <p:ph type="sldNum" sz="quarter" idx="5"/>
          </p:nvPr>
        </p:nvSpPr>
        <p:spPr/>
        <p:txBody>
          <a:bodyPr/>
          <a:lstStyle/>
          <a:p>
            <a:fld id="{2F7C6ACB-6970-4F63-B2B8-3E07936A5711}" type="slidenum">
              <a:rPr lang="en-US" smtClean="0"/>
              <a:t>42</a:t>
            </a:fld>
            <a:endParaRPr lang="en-US" dirty="0"/>
          </a:p>
        </p:txBody>
      </p:sp>
    </p:spTree>
    <p:extLst>
      <p:ext uri="{BB962C8B-B14F-4D97-AF65-F5344CB8AC3E}">
        <p14:creationId xmlns:p14="http://schemas.microsoft.com/office/powerpoint/2010/main" val="8839051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Mindful of the words you choose. This can be tough. I call it communication with compassion. Address conflict with the intent of resolution. When disagreeing, stick to the issues and don’t make it a personal attack. Learn from others’ perspectives and feedback.  </a:t>
            </a:r>
          </a:p>
        </p:txBody>
      </p:sp>
      <p:sp>
        <p:nvSpPr>
          <p:cNvPr id="4" name="Slide Number Placeholder 3"/>
          <p:cNvSpPr>
            <a:spLocks noGrp="1"/>
          </p:cNvSpPr>
          <p:nvPr>
            <p:ph type="sldNum" sz="quarter" idx="5"/>
          </p:nvPr>
        </p:nvSpPr>
        <p:spPr/>
        <p:txBody>
          <a:bodyPr/>
          <a:lstStyle/>
          <a:p>
            <a:fld id="{2F7C6ACB-6970-4F63-B2B8-3E07936A5711}" type="slidenum">
              <a:rPr lang="en-US" smtClean="0"/>
              <a:t>43</a:t>
            </a:fld>
            <a:endParaRPr lang="en-US" dirty="0"/>
          </a:p>
        </p:txBody>
      </p:sp>
    </p:spTree>
    <p:extLst>
      <p:ext uri="{BB962C8B-B14F-4D97-AF65-F5344CB8AC3E}">
        <p14:creationId xmlns:p14="http://schemas.microsoft.com/office/powerpoint/2010/main" val="35192067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Practice accountability in language and actions. Take ownership, use “I” statements, don’t shift responsibility and blame onto others, be trustworthy, and tell the truth</a:t>
            </a:r>
          </a:p>
        </p:txBody>
      </p:sp>
      <p:sp>
        <p:nvSpPr>
          <p:cNvPr id="4" name="Slide Number Placeholder 3"/>
          <p:cNvSpPr>
            <a:spLocks noGrp="1"/>
          </p:cNvSpPr>
          <p:nvPr>
            <p:ph type="sldNum" sz="quarter" idx="5"/>
          </p:nvPr>
        </p:nvSpPr>
        <p:spPr/>
        <p:txBody>
          <a:bodyPr/>
          <a:lstStyle/>
          <a:p>
            <a:fld id="{2F7C6ACB-6970-4F63-B2B8-3E07936A5711}" type="slidenum">
              <a:rPr lang="en-US" smtClean="0"/>
              <a:t>44</a:t>
            </a:fld>
            <a:endParaRPr lang="en-US" dirty="0"/>
          </a:p>
        </p:txBody>
      </p:sp>
    </p:spTree>
    <p:extLst>
      <p:ext uri="{BB962C8B-B14F-4D97-AF65-F5344CB8AC3E}">
        <p14:creationId xmlns:p14="http://schemas.microsoft.com/office/powerpoint/2010/main" val="14049395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is key and often times can be difficult. When communicating or providing feedback, keep these Tools of Civility in mind.</a:t>
            </a:r>
          </a:p>
        </p:txBody>
      </p:sp>
      <p:sp>
        <p:nvSpPr>
          <p:cNvPr id="4" name="Slide Number Placeholder 3"/>
          <p:cNvSpPr>
            <a:spLocks noGrp="1"/>
          </p:cNvSpPr>
          <p:nvPr>
            <p:ph type="sldNum" sz="quarter" idx="5"/>
          </p:nvPr>
        </p:nvSpPr>
        <p:spPr/>
        <p:txBody>
          <a:bodyPr/>
          <a:lstStyle/>
          <a:p>
            <a:fld id="{2F7C6ACB-6970-4F63-B2B8-3E07936A5711}" type="slidenum">
              <a:rPr lang="en-US" smtClean="0"/>
              <a:t>45</a:t>
            </a:fld>
            <a:endParaRPr lang="en-US" dirty="0"/>
          </a:p>
        </p:txBody>
      </p:sp>
    </p:spTree>
    <p:extLst>
      <p:ext uri="{BB962C8B-B14F-4D97-AF65-F5344CB8AC3E}">
        <p14:creationId xmlns:p14="http://schemas.microsoft.com/office/powerpoint/2010/main" val="12598197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is just a start of many other types of RTIC training we will be providing. Everyone’s feedback and participation is important. Our next steps are to continue partnering with LaCrosse/Gunderson Health, and WI DHS. You will see upcoming invitations to follow up presentations.  As you can see we have many tools to use to start seeking our common ground and communication. I would like to challenge you all to be brave, and use the chat function to let us know how you have used any of these tools in the past, or what is one take away you are going to start using today and why? </a:t>
            </a:r>
          </a:p>
        </p:txBody>
      </p:sp>
      <p:sp>
        <p:nvSpPr>
          <p:cNvPr id="4" name="Slide Number Placeholder 3"/>
          <p:cNvSpPr>
            <a:spLocks noGrp="1"/>
          </p:cNvSpPr>
          <p:nvPr>
            <p:ph type="sldNum" sz="quarter" idx="5"/>
          </p:nvPr>
        </p:nvSpPr>
        <p:spPr/>
        <p:txBody>
          <a:bodyPr/>
          <a:lstStyle/>
          <a:p>
            <a:fld id="{2F7C6ACB-6970-4F63-B2B8-3E07936A5711}" type="slidenum">
              <a:rPr lang="en-US" smtClean="0"/>
              <a:t>46</a:t>
            </a:fld>
            <a:endParaRPr lang="en-US" dirty="0"/>
          </a:p>
        </p:txBody>
      </p:sp>
    </p:spTree>
    <p:extLst>
      <p:ext uri="{BB962C8B-B14F-4D97-AF65-F5344CB8AC3E}">
        <p14:creationId xmlns:p14="http://schemas.microsoft.com/office/powerpoint/2010/main" val="2721764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resilient and trauma informed consortium community is a continuum. It would change over time and some people and partners would find themselves at different stages of the process. However, it very important to have a strong foundation. This picture shows the complexity of a system pull apart by competing priorities. After reaching a common agenda and developing a strong foundation and working groups, a system can be transform and work towards achieving its common goals. </a:t>
            </a:r>
            <a:endParaRPr lang="en-US" dirty="0"/>
          </a:p>
        </p:txBody>
      </p:sp>
      <p:sp>
        <p:nvSpPr>
          <p:cNvPr id="4" name="Slide Number Placeholder 3"/>
          <p:cNvSpPr>
            <a:spLocks noGrp="1"/>
          </p:cNvSpPr>
          <p:nvPr>
            <p:ph type="sldNum" sz="quarter" idx="10"/>
          </p:nvPr>
        </p:nvSpPr>
        <p:spPr/>
        <p:txBody>
          <a:bodyPr/>
          <a:lstStyle/>
          <a:p>
            <a:fld id="{2F7C6ACB-6970-4F63-B2B8-3E07936A5711}" type="slidenum">
              <a:rPr lang="en-US" smtClean="0"/>
              <a:t>5</a:t>
            </a:fld>
            <a:endParaRPr lang="en-US" dirty="0"/>
          </a:p>
        </p:txBody>
      </p:sp>
    </p:spTree>
    <p:extLst>
      <p:ext uri="{BB962C8B-B14F-4D97-AF65-F5344CB8AC3E}">
        <p14:creationId xmlns:p14="http://schemas.microsoft.com/office/powerpoint/2010/main" val="4013548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ACEs are an accumulation of adverse experiences in childhood that produce toxic stress. The more ACE situations a child encounters (abuse, neglect, household challenges), the higher the risk to experience negative health and well-being outcomes as an adult.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dirty="0"/>
              <a:t>An approach/perspective shift that promotes recovery and well-being by recognizing ACE symptoms and the role trauma has played in someone’s life.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ability to thrive, adapt and cope despite tough and stressful times. ACEs are common but do not have to represent a lifelong risk factor. By fostering resilience, we can reduce risk and help people recover from ACEs when the right supports are in place.</a:t>
            </a:r>
          </a:p>
          <a:p>
            <a:endParaRPr lang="en-US" dirty="0"/>
          </a:p>
        </p:txBody>
      </p:sp>
      <p:sp>
        <p:nvSpPr>
          <p:cNvPr id="4" name="Slide Number Placeholder 3"/>
          <p:cNvSpPr>
            <a:spLocks noGrp="1"/>
          </p:cNvSpPr>
          <p:nvPr>
            <p:ph type="sldNum" sz="quarter" idx="10"/>
          </p:nvPr>
        </p:nvSpPr>
        <p:spPr/>
        <p:txBody>
          <a:bodyPr/>
          <a:lstStyle/>
          <a:p>
            <a:fld id="{2F7C6ACB-6970-4F63-B2B8-3E07936A5711}" type="slidenum">
              <a:rPr lang="en-US" smtClean="0"/>
              <a:t>6</a:t>
            </a:fld>
            <a:endParaRPr lang="en-US" dirty="0"/>
          </a:p>
        </p:txBody>
      </p:sp>
    </p:spTree>
    <p:extLst>
      <p:ext uri="{BB962C8B-B14F-4D97-AF65-F5344CB8AC3E}">
        <p14:creationId xmlns:p14="http://schemas.microsoft.com/office/powerpoint/2010/main" val="4244616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common language and why do we care?</a:t>
            </a:r>
          </a:p>
          <a:p>
            <a:r>
              <a:rPr lang="en-US" dirty="0"/>
              <a:t>Consortium</a:t>
            </a:r>
            <a:r>
              <a:rPr lang="en-US" baseline="0" dirty="0"/>
              <a:t> community means all counties working together towards a common goal. Caring for yourselves, each other, and the clients we serve…in not a specific order…</a:t>
            </a:r>
          </a:p>
          <a:p>
            <a:r>
              <a:rPr lang="en-US" baseline="0" dirty="0"/>
              <a:t>Collective impact: We interact with different agencies, groups and clients that have an impact on the work we do</a:t>
            </a:r>
          </a:p>
          <a:p>
            <a:r>
              <a:rPr lang="en-US" baseline="0" dirty="0"/>
              <a:t>Tools of civility-we would use the tools of civility as a guideline of principles that would guide communications going forward.  Including but not limited to: emails, meetings, and CCA.</a:t>
            </a:r>
          </a:p>
          <a:p>
            <a:endParaRPr lang="en-US" dirty="0"/>
          </a:p>
        </p:txBody>
      </p:sp>
      <p:sp>
        <p:nvSpPr>
          <p:cNvPr id="4" name="Slide Number Placeholder 3"/>
          <p:cNvSpPr>
            <a:spLocks noGrp="1"/>
          </p:cNvSpPr>
          <p:nvPr>
            <p:ph type="sldNum" sz="quarter" idx="5"/>
          </p:nvPr>
        </p:nvSpPr>
        <p:spPr/>
        <p:txBody>
          <a:bodyPr/>
          <a:lstStyle/>
          <a:p>
            <a:fld id="{2F7C6ACB-6970-4F63-B2B8-3E07936A5711}" type="slidenum">
              <a:rPr lang="en-US" smtClean="0"/>
              <a:t>7</a:t>
            </a:fld>
            <a:endParaRPr lang="en-US" dirty="0"/>
          </a:p>
        </p:txBody>
      </p:sp>
    </p:spTree>
    <p:extLst>
      <p:ext uri="{BB962C8B-B14F-4D97-AF65-F5344CB8AC3E}">
        <p14:creationId xmlns:p14="http://schemas.microsoft.com/office/powerpoint/2010/main" val="4050914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like to talk a bit more about ACEs.</a:t>
            </a:r>
            <a:r>
              <a:rPr lang="en-US" baseline="0" dirty="0"/>
              <a:t> The pyramid is a visualization of how ACEs can impact a person. Not everyone will have the outcomes in this path, but some will. Overall, the data shows that the higher your ACE score, the higher risk you are for many poor health outcomes. We will be diving into ACE education more down the road. If you would like more information, it is available on the CDC website https://www.cdc.gov/violenceprevention/aces/index.html. There are also a lot of good resources on the State of WI DHS website https://www.dhs.wisconsin.gov/resilient/index.htm. </a:t>
            </a:r>
            <a:endParaRPr lang="en-US" dirty="0"/>
          </a:p>
        </p:txBody>
      </p:sp>
      <p:sp>
        <p:nvSpPr>
          <p:cNvPr id="4" name="Slide Number Placeholder 3"/>
          <p:cNvSpPr>
            <a:spLocks noGrp="1"/>
          </p:cNvSpPr>
          <p:nvPr>
            <p:ph type="sldNum" sz="quarter" idx="10"/>
          </p:nvPr>
        </p:nvSpPr>
        <p:spPr/>
        <p:txBody>
          <a:bodyPr/>
          <a:lstStyle/>
          <a:p>
            <a:fld id="{2F7C6ACB-6970-4F63-B2B8-3E07936A5711}" type="slidenum">
              <a:rPr lang="en-US" smtClean="0"/>
              <a:t>8</a:t>
            </a:fld>
            <a:endParaRPr lang="en-US" dirty="0"/>
          </a:p>
        </p:txBody>
      </p:sp>
    </p:spTree>
    <p:extLst>
      <p:ext uri="{BB962C8B-B14F-4D97-AF65-F5344CB8AC3E}">
        <p14:creationId xmlns:p14="http://schemas.microsoft.com/office/powerpoint/2010/main" val="821530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published</a:t>
            </a:r>
            <a:r>
              <a:rPr lang="en-US" baseline="0" dirty="0"/>
              <a:t> study shows </a:t>
            </a:r>
            <a:r>
              <a:rPr lang="en-US" dirty="0"/>
              <a:t>ACEs are</a:t>
            </a:r>
            <a:r>
              <a:rPr lang="en-US" baseline="0" dirty="0"/>
              <a:t> common through out the population in every demographic. There are 10 questions, and scores range from 0-10. We also asked some in our Capital Consortium Community to check their ACE scores, and this is what we found…..There is a common misconception, to think that these are issues that are limited to people in certain demographics, or socioeconomic status, but the research shows they are prevalent everywhere. </a:t>
            </a:r>
            <a:endParaRPr lang="en-US" dirty="0"/>
          </a:p>
        </p:txBody>
      </p:sp>
      <p:sp>
        <p:nvSpPr>
          <p:cNvPr id="4" name="Slide Number Placeholder 3"/>
          <p:cNvSpPr>
            <a:spLocks noGrp="1"/>
          </p:cNvSpPr>
          <p:nvPr>
            <p:ph type="sldNum" sz="quarter" idx="10"/>
          </p:nvPr>
        </p:nvSpPr>
        <p:spPr/>
        <p:txBody>
          <a:bodyPr/>
          <a:lstStyle/>
          <a:p>
            <a:fld id="{2F7C6ACB-6970-4F63-B2B8-3E07936A5711}" type="slidenum">
              <a:rPr lang="en-US" smtClean="0"/>
              <a:t>9</a:t>
            </a:fld>
            <a:endParaRPr lang="en-US" dirty="0"/>
          </a:p>
        </p:txBody>
      </p:sp>
    </p:spTree>
    <p:extLst>
      <p:ext uri="{BB962C8B-B14F-4D97-AF65-F5344CB8AC3E}">
        <p14:creationId xmlns:p14="http://schemas.microsoft.com/office/powerpoint/2010/main" val="3130925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803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711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5033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7653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58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9040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276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8244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698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873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703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9/23/2021</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31611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acesaware.org/wp-content/uploads/2020/02/ACE-Questionnaire-for-Adults-Identified-English.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dhs.wisconsin.gov/resilient/index.ht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a:t>Trauma Informed Care Foundation Session </a:t>
            </a:r>
          </a:p>
        </p:txBody>
      </p:sp>
      <p:sp>
        <p:nvSpPr>
          <p:cNvPr id="3" name="Subtitle 2"/>
          <p:cNvSpPr>
            <a:spLocks noGrp="1"/>
          </p:cNvSpPr>
          <p:nvPr>
            <p:ph type="subTitle" idx="1"/>
          </p:nvPr>
        </p:nvSpPr>
        <p:spPr/>
        <p:txBody>
          <a:bodyPr>
            <a:normAutofit/>
          </a:bodyPr>
          <a:lstStyle/>
          <a:p>
            <a:pPr algn="ctr"/>
            <a:r>
              <a:rPr lang="en-US" sz="2400" dirty="0">
                <a:latin typeface="Lucida Handwriting" panose="03010101010101010101" pitchFamily="66" charset="0"/>
              </a:rPr>
              <a:t>Capital Consortium </a:t>
            </a:r>
          </a:p>
        </p:txBody>
      </p:sp>
    </p:spTree>
    <p:extLst>
      <p:ext uri="{BB962C8B-B14F-4D97-AF65-F5344CB8AC3E}">
        <p14:creationId xmlns:p14="http://schemas.microsoft.com/office/powerpoint/2010/main" val="1515680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are more than our ACE score…</a:t>
            </a:r>
          </a:p>
        </p:txBody>
      </p:sp>
      <p:sp>
        <p:nvSpPr>
          <p:cNvPr id="3" name="Content Placeholder 2"/>
          <p:cNvSpPr>
            <a:spLocks noGrp="1"/>
          </p:cNvSpPr>
          <p:nvPr>
            <p:ph idx="1"/>
          </p:nvPr>
        </p:nvSpPr>
        <p:spPr/>
        <p:txBody>
          <a:bodyPr>
            <a:normAutofit/>
          </a:bodyPr>
          <a:lstStyle/>
          <a:p>
            <a:r>
              <a:rPr lang="en-US" sz="3200" dirty="0"/>
              <a:t>“Adverse childhood experiences (ACEs) are the single greatest unaddressed public health threat facing our nation today.”</a:t>
            </a:r>
          </a:p>
          <a:p>
            <a:r>
              <a:rPr lang="en-US" sz="3200" dirty="0"/>
              <a:t>- Dr. Robert Block, the former President of the American Academy of Pediatrics</a:t>
            </a:r>
          </a:p>
          <a:p>
            <a:pPr marL="0" indent="0">
              <a:buNone/>
            </a:pPr>
            <a:endParaRPr lang="en-US" sz="3200" dirty="0"/>
          </a:p>
          <a:p>
            <a:pPr marL="0" indent="0">
              <a:buNone/>
            </a:pPr>
            <a:r>
              <a:rPr lang="en-US" sz="3200" dirty="0"/>
              <a:t>ACEs and trauma….</a:t>
            </a:r>
          </a:p>
          <a:p>
            <a:endParaRPr lang="en-US" dirty="0"/>
          </a:p>
        </p:txBody>
      </p:sp>
    </p:spTree>
    <p:extLst>
      <p:ext uri="{BB962C8B-B14F-4D97-AF65-F5344CB8AC3E}">
        <p14:creationId xmlns:p14="http://schemas.microsoft.com/office/powerpoint/2010/main" val="2760934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determine your ACE score</a:t>
            </a:r>
          </a:p>
        </p:txBody>
      </p:sp>
      <p:sp>
        <p:nvSpPr>
          <p:cNvPr id="3" name="Content Placeholder 2"/>
          <p:cNvSpPr>
            <a:spLocks noGrp="1"/>
          </p:cNvSpPr>
          <p:nvPr>
            <p:ph idx="1"/>
          </p:nvPr>
        </p:nvSpPr>
        <p:spPr/>
        <p:txBody>
          <a:bodyPr>
            <a:normAutofit/>
          </a:bodyPr>
          <a:lstStyle/>
          <a:p>
            <a:pPr marL="0" indent="0">
              <a:buNone/>
            </a:pPr>
            <a:r>
              <a:rPr lang="en-US" sz="3200" u="sng" dirty="0">
                <a:hlinkClick r:id="rId3"/>
              </a:rPr>
              <a:t>https://www.acesaware.org/wp-content/uploads/2020/02/ACE-Questionnaire-for-Adults-Identified-English.pdf</a:t>
            </a:r>
            <a:endParaRPr lang="en-US" sz="3200" dirty="0"/>
          </a:p>
          <a:p>
            <a:pPr marL="0" indent="0">
              <a:buNone/>
            </a:pPr>
            <a:r>
              <a:rPr lang="en-US" sz="3200" dirty="0"/>
              <a:t>Use a Chrome Browser</a:t>
            </a:r>
          </a:p>
        </p:txBody>
      </p:sp>
    </p:spTree>
    <p:extLst>
      <p:ext uri="{BB962C8B-B14F-4D97-AF65-F5344CB8AC3E}">
        <p14:creationId xmlns:p14="http://schemas.microsoft.com/office/powerpoint/2010/main" val="3576043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Say that again….We are more than our ACE score…what can help?</a:t>
            </a:r>
          </a:p>
        </p:txBody>
      </p:sp>
      <p:sp>
        <p:nvSpPr>
          <p:cNvPr id="3" name="Content Placeholder 2"/>
          <p:cNvSpPr>
            <a:spLocks noGrp="1"/>
          </p:cNvSpPr>
          <p:nvPr>
            <p:ph idx="1"/>
          </p:nvPr>
        </p:nvSpPr>
        <p:spPr/>
        <p:txBody>
          <a:bodyPr>
            <a:normAutofit/>
          </a:bodyPr>
          <a:lstStyle/>
          <a:p>
            <a:r>
              <a:rPr lang="en-US" sz="3200" dirty="0"/>
              <a:t>Resilience…</a:t>
            </a:r>
          </a:p>
          <a:p>
            <a:r>
              <a:rPr lang="en-US" sz="3200" dirty="0"/>
              <a:t>“Is not something you’re born with. It’s something that gets built over time.” (Dr. Jack Shonkoff)</a:t>
            </a:r>
          </a:p>
          <a:p>
            <a:endParaRPr lang="en-US" dirty="0"/>
          </a:p>
        </p:txBody>
      </p:sp>
    </p:spTree>
    <p:extLst>
      <p:ext uri="{BB962C8B-B14F-4D97-AF65-F5344CB8AC3E}">
        <p14:creationId xmlns:p14="http://schemas.microsoft.com/office/powerpoint/2010/main" val="2662503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 ROLE~ Trauma has a ripple effect on a community.</a:t>
            </a:r>
            <a:br>
              <a:rPr lang="en-US" dirty="0"/>
            </a:br>
            <a:r>
              <a:rPr lang="en-US" dirty="0"/>
              <a:t>So can resilience</a:t>
            </a:r>
          </a:p>
        </p:txBody>
      </p:sp>
      <p:sp>
        <p:nvSpPr>
          <p:cNvPr id="3" name="Content Placeholder 2"/>
          <p:cNvSpPr>
            <a:spLocks noGrp="1"/>
          </p:cNvSpPr>
          <p:nvPr>
            <p:ph sz="half" idx="1"/>
          </p:nvPr>
        </p:nvSpPr>
        <p:spPr/>
        <p:txBody>
          <a:bodyPr/>
          <a:lstStyle/>
          <a:p>
            <a:r>
              <a:rPr lang="en-US" sz="2400" dirty="0"/>
              <a:t>While your individual actions alone may not transform the entire community, your actions can have rippling effects well beyond what you can imagine….</a:t>
            </a:r>
          </a:p>
          <a:p>
            <a:endParaRPr lang="en-US" sz="2400" dirty="0"/>
          </a:p>
        </p:txBody>
      </p:sp>
      <p:pic>
        <p:nvPicPr>
          <p:cNvPr id="5" name="image11.jpeg" descr="the-ripple-effect"/>
          <p:cNvPicPr>
            <a:picLocks noGrp="1"/>
          </p:cNvPicPr>
          <p:nvPr>
            <p:ph sz="half" idx="2"/>
          </p:nvPr>
        </p:nvPicPr>
        <p:blipFill>
          <a:blip r:embed="rId3" cstate="print"/>
          <a:stretch>
            <a:fillRect/>
          </a:stretch>
        </p:blipFill>
        <p:spPr>
          <a:xfrm>
            <a:off x="5779007" y="2286000"/>
            <a:ext cx="6291073" cy="4022725"/>
          </a:xfrm>
          <a:prstGeom prst="rect">
            <a:avLst/>
          </a:prstGeom>
        </p:spPr>
      </p:pic>
    </p:spTree>
    <p:extLst>
      <p:ext uri="{BB962C8B-B14F-4D97-AF65-F5344CB8AC3E}">
        <p14:creationId xmlns:p14="http://schemas.microsoft.com/office/powerpoint/2010/main" val="3154725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from IM</a:t>
            </a:r>
          </a:p>
        </p:txBody>
      </p:sp>
      <p:sp>
        <p:nvSpPr>
          <p:cNvPr id="3" name="Content Placeholder 2"/>
          <p:cNvSpPr>
            <a:spLocks noGrp="1"/>
          </p:cNvSpPr>
          <p:nvPr>
            <p:ph idx="1"/>
          </p:nvPr>
        </p:nvSpPr>
        <p:spPr/>
        <p:txBody>
          <a:bodyPr>
            <a:normAutofit/>
          </a:bodyPr>
          <a:lstStyle/>
          <a:p>
            <a:r>
              <a:rPr lang="en-US" dirty="0"/>
              <a:t>Luke calls CCA to apply for MA only:</a:t>
            </a:r>
          </a:p>
          <a:p>
            <a:r>
              <a:rPr lang="en-US" dirty="0"/>
              <a:t> </a:t>
            </a:r>
          </a:p>
          <a:p>
            <a:r>
              <a:rPr lang="en-US" dirty="0"/>
              <a:t>Situation A: ESS opens MA only, and doesn’t ask about FS or discuss 211. </a:t>
            </a:r>
          </a:p>
          <a:p>
            <a:endParaRPr lang="en-US" dirty="0"/>
          </a:p>
          <a:p>
            <a:r>
              <a:rPr lang="en-US" dirty="0"/>
              <a:t>Situation B: ESS asks if they want to see if they qualify for FS too, and they qualify for $200. ESS also tells them about 211 and the community resources it can help with. </a:t>
            </a:r>
          </a:p>
          <a:p>
            <a:endParaRPr lang="en-US" dirty="0"/>
          </a:p>
          <a:p>
            <a:r>
              <a:rPr lang="en-US" dirty="0"/>
              <a:t>The next week, Luke gets an unexpected high energy bill. </a:t>
            </a:r>
          </a:p>
        </p:txBody>
      </p:sp>
    </p:spTree>
    <p:extLst>
      <p:ext uri="{BB962C8B-B14F-4D97-AF65-F5344CB8AC3E}">
        <p14:creationId xmlns:p14="http://schemas.microsoft.com/office/powerpoint/2010/main" val="2390670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situation a: Ripple effect of Trauma</a:t>
            </a:r>
          </a:p>
        </p:txBody>
      </p:sp>
      <p:sp>
        <p:nvSpPr>
          <p:cNvPr id="3" name="Content Placeholder 2"/>
          <p:cNvSpPr>
            <a:spLocks noGrp="1"/>
          </p:cNvSpPr>
          <p:nvPr>
            <p:ph idx="1"/>
          </p:nvPr>
        </p:nvSpPr>
        <p:spPr/>
        <p:txBody>
          <a:bodyPr>
            <a:normAutofit/>
          </a:bodyPr>
          <a:lstStyle/>
          <a:p>
            <a:r>
              <a:rPr lang="en-US" sz="3200" dirty="0"/>
              <a:t>ESS opens MA only, and doesn’t ask about FS or discuss 211. </a:t>
            </a:r>
          </a:p>
          <a:p>
            <a:endParaRPr lang="en-US" dirty="0"/>
          </a:p>
        </p:txBody>
      </p:sp>
    </p:spTree>
    <p:extLst>
      <p:ext uri="{BB962C8B-B14F-4D97-AF65-F5344CB8AC3E}">
        <p14:creationId xmlns:p14="http://schemas.microsoft.com/office/powerpoint/2010/main" val="2258440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situation b:</a:t>
            </a:r>
          </a:p>
        </p:txBody>
      </p:sp>
      <p:sp>
        <p:nvSpPr>
          <p:cNvPr id="3" name="Content Placeholder 2"/>
          <p:cNvSpPr>
            <a:spLocks noGrp="1"/>
          </p:cNvSpPr>
          <p:nvPr>
            <p:ph idx="1"/>
          </p:nvPr>
        </p:nvSpPr>
        <p:spPr/>
        <p:txBody>
          <a:bodyPr/>
          <a:lstStyle/>
          <a:p>
            <a:r>
              <a:rPr lang="en-US" sz="3200" dirty="0"/>
              <a:t>Situation B: They apply for and get $200 of FS, and the ESS tells them about 211. </a:t>
            </a:r>
          </a:p>
          <a:p>
            <a:endParaRPr lang="en-US" dirty="0"/>
          </a:p>
        </p:txBody>
      </p:sp>
    </p:spTree>
    <p:extLst>
      <p:ext uri="{BB962C8B-B14F-4D97-AF65-F5344CB8AC3E}">
        <p14:creationId xmlns:p14="http://schemas.microsoft.com/office/powerpoint/2010/main" val="2387939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Resilient and Trauma-Informed Community</a:t>
            </a:r>
            <a:br>
              <a:rPr lang="en-US" dirty="0"/>
            </a:br>
            <a:r>
              <a:rPr lang="en-US" dirty="0"/>
              <a:t>Kaleidoscope Model of Change</a:t>
            </a:r>
          </a:p>
        </p:txBody>
      </p:sp>
      <p:pic>
        <p:nvPicPr>
          <p:cNvPr id="5" name="Content Placeholder 4"/>
          <p:cNvPicPr>
            <a:picLocks noGrp="1" noChangeAspect="1"/>
          </p:cNvPicPr>
          <p:nvPr>
            <p:ph idx="1"/>
          </p:nvPr>
        </p:nvPicPr>
        <p:blipFill>
          <a:blip r:embed="rId3"/>
          <a:stretch>
            <a:fillRect/>
          </a:stretch>
        </p:blipFill>
        <p:spPr>
          <a:xfrm>
            <a:off x="3955256" y="2349500"/>
            <a:ext cx="3857625" cy="3895725"/>
          </a:xfrm>
          <a:prstGeom prst="rect">
            <a:avLst/>
          </a:prstGeom>
        </p:spPr>
      </p:pic>
    </p:spTree>
    <p:extLst>
      <p:ext uri="{BB962C8B-B14F-4D97-AF65-F5344CB8AC3E}">
        <p14:creationId xmlns:p14="http://schemas.microsoft.com/office/powerpoint/2010/main" val="3483541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67640"/>
            <a:ext cx="9720072" cy="1917192"/>
          </a:xfrm>
        </p:spPr>
        <p:txBody>
          <a:bodyPr>
            <a:normAutofit fontScale="90000"/>
          </a:bodyPr>
          <a:lstStyle/>
          <a:p>
            <a:pPr algn="ctr"/>
            <a:r>
              <a:rPr lang="en-US" sz="4000" dirty="0"/>
              <a:t>Foundation ~Establish shared knowledge and understanding to support trauma-informed values, actions, and systems</a:t>
            </a:r>
            <a:br>
              <a:rPr lang="en-US" sz="4000" dirty="0"/>
            </a:br>
            <a:r>
              <a:rPr lang="en-US" dirty="0"/>
              <a:t> </a:t>
            </a:r>
          </a:p>
        </p:txBody>
      </p:sp>
      <p:sp>
        <p:nvSpPr>
          <p:cNvPr id="3" name="Content Placeholder 2"/>
          <p:cNvSpPr>
            <a:spLocks noGrp="1"/>
          </p:cNvSpPr>
          <p:nvPr>
            <p:ph sz="half" idx="1"/>
          </p:nvPr>
        </p:nvSpPr>
        <p:spPr/>
        <p:txBody>
          <a:bodyPr/>
          <a:lstStyle/>
          <a:p>
            <a:endParaRPr lang="en-US" dirty="0"/>
          </a:p>
          <a:p>
            <a:endParaRPr lang="en-US" dirty="0"/>
          </a:p>
          <a:p>
            <a:r>
              <a:rPr lang="en-US" sz="2400" dirty="0"/>
              <a:t>Realization that we are all in this together. More than 50% of us would report at least one adverse childhood trauma while growing up.</a:t>
            </a:r>
          </a:p>
          <a:p>
            <a:r>
              <a:rPr lang="en-US" sz="2400" dirty="0"/>
              <a:t> </a:t>
            </a:r>
          </a:p>
        </p:txBody>
      </p:sp>
      <p:pic>
        <p:nvPicPr>
          <p:cNvPr id="5" name="Picture Placeholder 4"/>
          <p:cNvPicPr>
            <a:picLocks noGrp="1" noChangeAspect="1"/>
          </p:cNvPicPr>
          <p:nvPr>
            <p:ph sz="half" idx="2"/>
          </p:nvPr>
        </p:nvPicPr>
        <p:blipFill>
          <a:blip r:embed="rId3">
            <a:extLst>
              <a:ext uri="{28A0092B-C50C-407E-A947-70E740481C1C}">
                <a14:useLocalDpi xmlns:a14="http://schemas.microsoft.com/office/drawing/2010/main" val="0"/>
              </a:ext>
            </a:extLst>
          </a:blip>
          <a:srcRect l="7701" r="7701"/>
          <a:stretch>
            <a:fillRect/>
          </a:stretch>
        </p:blipFill>
        <p:spPr>
          <a:xfrm>
            <a:off x="6352429" y="2706687"/>
            <a:ext cx="4028980" cy="3181350"/>
          </a:xfrm>
        </p:spPr>
      </p:pic>
    </p:spTree>
    <p:extLst>
      <p:ext uri="{BB962C8B-B14F-4D97-AF65-F5344CB8AC3E}">
        <p14:creationId xmlns:p14="http://schemas.microsoft.com/office/powerpoint/2010/main" val="2667209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Disrupting the Cycle~Be aware of how our interactions influence the life of our Consortium Community and how our behaviors contribute to the cycle of past trauma</a:t>
            </a:r>
            <a:br>
              <a:rPr lang="en-US" sz="3200" dirty="0"/>
            </a:br>
            <a:endParaRPr lang="en-US" sz="3200" dirty="0"/>
          </a:p>
        </p:txBody>
      </p:sp>
      <p:sp>
        <p:nvSpPr>
          <p:cNvPr id="3" name="Content Placeholder 2"/>
          <p:cNvSpPr>
            <a:spLocks noGrp="1"/>
          </p:cNvSpPr>
          <p:nvPr>
            <p:ph sz="half" idx="1"/>
          </p:nvPr>
        </p:nvSpPr>
        <p:spPr>
          <a:xfrm>
            <a:off x="1024127" y="2286000"/>
            <a:ext cx="4754880" cy="2941320"/>
          </a:xfrm>
        </p:spPr>
        <p:txBody>
          <a:bodyPr/>
          <a:lstStyle/>
          <a:p>
            <a:r>
              <a:rPr lang="en-US" sz="2400" dirty="0"/>
              <a:t>Shifting our perspective</a:t>
            </a:r>
          </a:p>
          <a:p>
            <a:r>
              <a:rPr lang="en-US" sz="2400" dirty="0"/>
              <a:t>Having empathy and understanding on how trauma impacts lives well after it has occurred.</a:t>
            </a:r>
          </a:p>
        </p:txBody>
      </p:sp>
      <p:pic>
        <p:nvPicPr>
          <p:cNvPr id="5" name="Picture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t="10104" b="10104"/>
          <a:stretch>
            <a:fillRect/>
          </a:stretch>
        </p:blipFill>
        <p:spPr>
          <a:xfrm>
            <a:off x="5989638" y="2084832"/>
            <a:ext cx="4754562" cy="4529328"/>
          </a:xfrm>
        </p:spPr>
      </p:pic>
    </p:spTree>
    <p:extLst>
      <p:ext uri="{BB962C8B-B14F-4D97-AF65-F5344CB8AC3E}">
        <p14:creationId xmlns:p14="http://schemas.microsoft.com/office/powerpoint/2010/main" val="3856189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Triggers </a:t>
            </a:r>
          </a:p>
        </p:txBody>
      </p:sp>
      <p:sp>
        <p:nvSpPr>
          <p:cNvPr id="3" name="Content Placeholder 2"/>
          <p:cNvSpPr>
            <a:spLocks noGrp="1"/>
          </p:cNvSpPr>
          <p:nvPr>
            <p:ph idx="1"/>
          </p:nvPr>
        </p:nvSpPr>
        <p:spPr/>
        <p:txBody>
          <a:bodyPr/>
          <a:lstStyle/>
          <a:p>
            <a:r>
              <a:rPr lang="en-US" dirty="0"/>
              <a:t>If you need to leave, stand up, take a walk. </a:t>
            </a:r>
          </a:p>
        </p:txBody>
      </p:sp>
    </p:spTree>
    <p:extLst>
      <p:ext uri="{BB962C8B-B14F-4D97-AF65-F5344CB8AC3E}">
        <p14:creationId xmlns:p14="http://schemas.microsoft.com/office/powerpoint/2010/main" val="2070195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9634" y="459710"/>
            <a:ext cx="9720072" cy="1499616"/>
          </a:xfrm>
        </p:spPr>
        <p:txBody>
          <a:bodyPr>
            <a:normAutofit/>
          </a:bodyPr>
          <a:lstStyle/>
          <a:p>
            <a:r>
              <a:rPr lang="en-US" sz="3600" dirty="0"/>
              <a:t>Restoring Lives~Embrace accessible and effective supports that promote healing and recovery</a:t>
            </a:r>
            <a:br>
              <a:rPr lang="en-US" sz="3600" dirty="0"/>
            </a:br>
            <a:endParaRPr lang="en-US" sz="3600" dirty="0"/>
          </a:p>
        </p:txBody>
      </p:sp>
      <p:sp>
        <p:nvSpPr>
          <p:cNvPr id="3" name="Content Placeholder 2"/>
          <p:cNvSpPr>
            <a:spLocks noGrp="1"/>
          </p:cNvSpPr>
          <p:nvPr>
            <p:ph sz="half" idx="1"/>
          </p:nvPr>
        </p:nvSpPr>
        <p:spPr/>
        <p:txBody>
          <a:bodyPr/>
          <a:lstStyle/>
          <a:p>
            <a:r>
              <a:rPr lang="en-US" sz="2400" dirty="0"/>
              <a:t>“This is treatable. This is beatable. The single most important thing we need today is to look this problem in the face and say, ‘this is real and this is all of us.’ ”</a:t>
            </a:r>
          </a:p>
          <a:p>
            <a:r>
              <a:rPr lang="en-US" dirty="0"/>
              <a:t>- Dr. Nadine Burke Harris</a:t>
            </a:r>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55556" y="2286000"/>
            <a:ext cx="4022725" cy="4022725"/>
          </a:xfrm>
          <a:prstGeom prst="rect">
            <a:avLst/>
          </a:prstGeom>
          <a:ln w="228600" cap="sq" cmpd="thickThin">
            <a:solidFill>
              <a:srgbClr val="0070C0"/>
            </a:solidFill>
            <a:prstDash val="solid"/>
            <a:miter lim="800000"/>
          </a:ln>
          <a:effectLst>
            <a:innerShdw blurRad="76200">
              <a:srgbClr val="000000"/>
            </a:innerShdw>
          </a:effectLst>
        </p:spPr>
      </p:pic>
    </p:spTree>
    <p:extLst>
      <p:ext uri="{BB962C8B-B14F-4D97-AF65-F5344CB8AC3E}">
        <p14:creationId xmlns:p14="http://schemas.microsoft.com/office/powerpoint/2010/main" val="2579755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Strengthening Resilience~Resilience is the ability to bounce back and thrive despite past experience</a:t>
            </a:r>
            <a:r>
              <a:rPr lang="en-US" dirty="0"/>
              <a:t/>
            </a:r>
            <a:br>
              <a:rPr lang="en-US" dirty="0"/>
            </a:br>
            <a:endParaRPr lang="en-US" dirty="0"/>
          </a:p>
        </p:txBody>
      </p:sp>
      <p:sp>
        <p:nvSpPr>
          <p:cNvPr id="3" name="Content Placeholder 2"/>
          <p:cNvSpPr>
            <a:spLocks noGrp="1"/>
          </p:cNvSpPr>
          <p:nvPr>
            <p:ph sz="half" idx="1"/>
          </p:nvPr>
        </p:nvSpPr>
        <p:spPr/>
        <p:txBody>
          <a:bodyPr/>
          <a:lstStyle/>
          <a:p>
            <a:endParaRPr lang="en-US" sz="2400" dirty="0"/>
          </a:p>
          <a:p>
            <a:r>
              <a:rPr lang="en-US" sz="2400" dirty="0"/>
              <a:t>“Resilience is based on compassion for ourselves as well as compassion for others” 	</a:t>
            </a:r>
          </a:p>
          <a:p>
            <a:r>
              <a:rPr lang="en-US" dirty="0"/>
              <a:t>	~Sharon Salzberg </a:t>
            </a:r>
          </a:p>
          <a:p>
            <a:endParaRPr lang="en-US" dirty="0"/>
          </a:p>
        </p:txBody>
      </p:sp>
      <p:pic>
        <p:nvPicPr>
          <p:cNvPr id="5" name="Picture Placeholder 8"/>
          <p:cNvPicPr>
            <a:picLocks noGrp="1" noChangeAspect="1"/>
          </p:cNvPicPr>
          <p:nvPr>
            <p:ph sz="half" idx="2"/>
          </p:nvPr>
        </p:nvPicPr>
        <p:blipFill>
          <a:blip r:embed="rId3">
            <a:extLst>
              <a:ext uri="{28A0092B-C50C-407E-A947-70E740481C1C}">
                <a14:useLocalDpi xmlns:a14="http://schemas.microsoft.com/office/drawing/2010/main" val="0"/>
              </a:ext>
            </a:extLst>
          </a:blip>
          <a:srcRect l="3783" r="3783"/>
          <a:stretch>
            <a:fillRect/>
          </a:stretch>
        </p:blipFill>
        <p:spPr>
          <a:xfrm>
            <a:off x="6096000" y="2959100"/>
            <a:ext cx="3965754" cy="3350260"/>
          </a:xfrm>
        </p:spPr>
      </p:pic>
    </p:spTree>
    <p:extLst>
      <p:ext uri="{BB962C8B-B14F-4D97-AF65-F5344CB8AC3E}">
        <p14:creationId xmlns:p14="http://schemas.microsoft.com/office/powerpoint/2010/main" val="1850448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How to build resilience~ self care</a:t>
            </a:r>
          </a:p>
        </p:txBody>
      </p:sp>
      <p:sp>
        <p:nvSpPr>
          <p:cNvPr id="5" name="Content Placeholder 4"/>
          <p:cNvSpPr>
            <a:spLocks noGrp="1"/>
          </p:cNvSpPr>
          <p:nvPr>
            <p:ph idx="1"/>
          </p:nvPr>
        </p:nvSpPr>
        <p:spPr/>
        <p:txBody>
          <a:bodyPr/>
          <a:lstStyle/>
          <a:p>
            <a:r>
              <a:rPr lang="en-US" dirty="0"/>
              <a:t>Building your mental Strength takes practice, but each time you engage your core, shifting to a new perspective becomes easier. </a:t>
            </a:r>
          </a:p>
          <a:p>
            <a:endParaRPr lang="en-US" dirty="0"/>
          </a:p>
          <a:p>
            <a:pPr lvl="0"/>
            <a:r>
              <a:rPr lang="en-US" sz="2400" b="1" dirty="0"/>
              <a:t>Pause.</a:t>
            </a:r>
            <a:r>
              <a:rPr lang="en-US" sz="2400" dirty="0"/>
              <a:t> The next time there’s something in your life that’s frustrating you, Pause. </a:t>
            </a:r>
          </a:p>
          <a:p>
            <a:pPr lvl="0"/>
            <a:r>
              <a:rPr lang="en-US" sz="2400" b="1" dirty="0"/>
              <a:t>Think. </a:t>
            </a:r>
            <a:r>
              <a:rPr lang="en-US" sz="2400" dirty="0"/>
              <a:t>Ask yourself, Where is this feeling stemming from? What other perspectives can I explore? </a:t>
            </a:r>
          </a:p>
          <a:p>
            <a:r>
              <a:rPr lang="en-US" sz="2400" b="1" dirty="0"/>
              <a:t>Act. </a:t>
            </a:r>
            <a:r>
              <a:rPr lang="en-US" sz="2400" dirty="0"/>
              <a:t>Identify the perspective that’ll allow you to have the impact you want and go for it. </a:t>
            </a:r>
          </a:p>
          <a:p>
            <a:endParaRPr lang="en-US" dirty="0"/>
          </a:p>
        </p:txBody>
      </p:sp>
    </p:spTree>
    <p:extLst>
      <p:ext uri="{BB962C8B-B14F-4D97-AF65-F5344CB8AC3E}">
        <p14:creationId xmlns:p14="http://schemas.microsoft.com/office/powerpoint/2010/main" val="84302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I do? </a:t>
            </a:r>
          </a:p>
        </p:txBody>
      </p:sp>
      <p:sp>
        <p:nvSpPr>
          <p:cNvPr id="3" name="Content Placeholder 2"/>
          <p:cNvSpPr>
            <a:spLocks noGrp="1"/>
          </p:cNvSpPr>
          <p:nvPr>
            <p:ph idx="1"/>
          </p:nvPr>
        </p:nvSpPr>
        <p:spPr>
          <a:xfrm>
            <a:off x="846574" y="2357022"/>
            <a:ext cx="9720073" cy="4023360"/>
          </a:xfrm>
        </p:spPr>
        <p:txBody>
          <a:bodyPr>
            <a:normAutofit/>
          </a:bodyPr>
          <a:lstStyle/>
          <a:p>
            <a:r>
              <a:rPr lang="en-US" sz="2400" dirty="0"/>
              <a:t>Remember that we are all in this together,  WI DHS has a website (Resilient Wisconsin) and you can sign up for the monthly news letter.</a:t>
            </a:r>
            <a:r>
              <a:rPr lang="en-US" dirty="0"/>
              <a:t> </a:t>
            </a:r>
          </a:p>
          <a:p>
            <a:pPr lvl="1"/>
            <a:r>
              <a:rPr lang="en-US" dirty="0">
                <a:hlinkClick r:id="rId3"/>
              </a:rPr>
              <a:t>https://www.dhs.wisconsin.gov/resilient/index.htm</a:t>
            </a:r>
            <a:endParaRPr lang="en-US" dirty="0"/>
          </a:p>
          <a:p>
            <a:pPr marL="128016" lvl="1" indent="0">
              <a:buNone/>
            </a:pPr>
            <a:endParaRPr lang="en-US" dirty="0"/>
          </a:p>
          <a:p>
            <a:pPr marL="128016" lvl="1" indent="0">
              <a:buNone/>
            </a:pPr>
            <a:endParaRPr lang="en-US" dirty="0"/>
          </a:p>
          <a:p>
            <a:pPr marL="128016" lvl="1" indent="0">
              <a:buNone/>
            </a:pPr>
            <a:endParaRPr lang="en-US" dirty="0"/>
          </a:p>
          <a:p>
            <a:pPr marL="128016" lvl="1" indent="0">
              <a:buNone/>
            </a:pPr>
            <a:r>
              <a:rPr lang="en-US" sz="2400" dirty="0"/>
              <a:t>Why is it important? Self-care </a:t>
            </a:r>
            <a:r>
              <a:rPr lang="en-US" sz="2400" b="1" dirty="0"/>
              <a:t>encourages you to maintain a healthy relationship with yourself so</a:t>
            </a:r>
            <a:r>
              <a:rPr lang="en-US" sz="2400" dirty="0"/>
              <a:t> that you can transmit the good feelings to others. You cannot give to others what you don't have yourself. While some may misconstrue self-care as selfish, it's far from that.</a:t>
            </a:r>
          </a:p>
        </p:txBody>
      </p:sp>
    </p:spTree>
    <p:extLst>
      <p:ext uri="{BB962C8B-B14F-4D97-AF65-F5344CB8AC3E}">
        <p14:creationId xmlns:p14="http://schemas.microsoft.com/office/powerpoint/2010/main" val="940649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a:t>CARING FOR YOURSELF IN THE FACE OF DIFFICULT WORK</a:t>
            </a:r>
            <a:r>
              <a:rPr lang="en-US" sz="5400" b="1" dirty="0"/>
              <a:t/>
            </a:r>
            <a:br>
              <a:rPr lang="en-US" sz="5400" b="1" dirty="0"/>
            </a:br>
            <a:endParaRPr lang="en-US" dirty="0"/>
          </a:p>
        </p:txBody>
      </p:sp>
      <p:sp>
        <p:nvSpPr>
          <p:cNvPr id="3" name="Rectangle 2"/>
          <p:cNvSpPr/>
          <p:nvPr/>
        </p:nvSpPr>
        <p:spPr>
          <a:xfrm>
            <a:off x="932154" y="2432482"/>
            <a:ext cx="8211845" cy="4339650"/>
          </a:xfrm>
          <a:prstGeom prst="rect">
            <a:avLst/>
          </a:prstGeom>
        </p:spPr>
        <p:txBody>
          <a:bodyPr wrap="square">
            <a:spAutoFit/>
          </a:bodyPr>
          <a:lstStyle/>
          <a:p>
            <a:r>
              <a:rPr lang="en-US" dirty="0"/>
              <a:t>Our work can be overwhelming. Our challenge is to maintain our resilience so that we can keep doing the work with care, energy and compassion</a:t>
            </a:r>
            <a:r>
              <a:rPr lang="en-US" sz="2000" dirty="0"/>
              <a:t>.</a:t>
            </a:r>
          </a:p>
          <a:p>
            <a:endParaRPr lang="en-US" dirty="0"/>
          </a:p>
          <a:p>
            <a:r>
              <a:rPr lang="en-US" sz="2000" b="1" dirty="0"/>
              <a:t>A few things to do each day</a:t>
            </a:r>
          </a:p>
          <a:p>
            <a:r>
              <a:rPr lang="en-US" sz="2000" dirty="0"/>
              <a:t>1. Get enough sleep.</a:t>
            </a:r>
          </a:p>
          <a:p>
            <a:r>
              <a:rPr lang="en-US" sz="2000" dirty="0"/>
              <a:t>2. Get enough to eat.</a:t>
            </a:r>
          </a:p>
          <a:p>
            <a:r>
              <a:rPr lang="en-US" sz="2000" dirty="0"/>
              <a:t>3. Do some exercise.</a:t>
            </a:r>
          </a:p>
          <a:p>
            <a:r>
              <a:rPr lang="en-US" sz="2000" dirty="0"/>
              <a:t>4. Stay hydrated</a:t>
            </a:r>
          </a:p>
          <a:p>
            <a:r>
              <a:rPr lang="en-US" sz="2000" dirty="0"/>
              <a:t>5. Do something pleasurable.</a:t>
            </a:r>
          </a:p>
          <a:p>
            <a:r>
              <a:rPr lang="en-US" sz="2000" dirty="0"/>
              <a:t>6. Focus on what you did well.</a:t>
            </a:r>
          </a:p>
          <a:p>
            <a:r>
              <a:rPr lang="en-US" sz="2000" dirty="0"/>
              <a:t>7. Be open to learn from mistakes.</a:t>
            </a:r>
          </a:p>
          <a:p>
            <a:r>
              <a:rPr lang="en-US" sz="2000" dirty="0"/>
              <a:t>8. Share a private joke.</a:t>
            </a:r>
          </a:p>
          <a:p>
            <a:r>
              <a:rPr lang="en-US" sz="2000" dirty="0"/>
              <a:t>9. Meditate or relax.</a:t>
            </a:r>
          </a:p>
          <a:p>
            <a:r>
              <a:rPr lang="en-US" sz="2000" dirty="0"/>
              <a:t>10. Support a colleague.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7848" y="2911876"/>
            <a:ext cx="5214151" cy="3666886"/>
          </a:xfrm>
          <a:prstGeom prst="rect">
            <a:avLst/>
          </a:prstGeom>
        </p:spPr>
      </p:pic>
    </p:spTree>
    <p:extLst>
      <p:ext uri="{BB962C8B-B14F-4D97-AF65-F5344CB8AC3E}">
        <p14:creationId xmlns:p14="http://schemas.microsoft.com/office/powerpoint/2010/main" val="2808584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283" y="307149"/>
            <a:ext cx="9597389" cy="6394260"/>
          </a:xfrm>
          <a:prstGeom prst="rect">
            <a:avLst/>
          </a:prstGeom>
        </p:spPr>
      </p:pic>
    </p:spTree>
    <p:extLst>
      <p:ext uri="{BB962C8B-B14F-4D97-AF65-F5344CB8AC3E}">
        <p14:creationId xmlns:p14="http://schemas.microsoft.com/office/powerpoint/2010/main" val="882923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time</a:t>
            </a:r>
          </a:p>
        </p:txBody>
      </p:sp>
      <p:sp>
        <p:nvSpPr>
          <p:cNvPr id="3" name="Content Placeholder 2"/>
          <p:cNvSpPr>
            <a:spLocks noGrp="1"/>
          </p:cNvSpPr>
          <p:nvPr>
            <p:ph idx="1"/>
          </p:nvPr>
        </p:nvSpPr>
        <p:spPr/>
        <p:txBody>
          <a:bodyPr/>
          <a:lstStyle/>
          <a:p>
            <a:r>
              <a:rPr lang="en-US" dirty="0">
                <a:solidFill>
                  <a:srgbClr val="FF0000"/>
                </a:solidFill>
              </a:rPr>
              <a:t>Self care activity</a:t>
            </a:r>
          </a:p>
          <a:p>
            <a:r>
              <a:rPr lang="en-US" dirty="0">
                <a:solidFill>
                  <a:srgbClr val="FF0000"/>
                </a:solidFill>
              </a:rPr>
              <a:t>Calendar activity done at TIC 101 with Scott and Donna</a:t>
            </a:r>
          </a:p>
          <a:p>
            <a:endParaRPr lang="en-US" dirty="0">
              <a:solidFill>
                <a:srgbClr val="FF0000"/>
              </a:solidFill>
            </a:endParaRPr>
          </a:p>
        </p:txBody>
      </p:sp>
    </p:spTree>
    <p:extLst>
      <p:ext uri="{BB962C8B-B14F-4D97-AF65-F5344CB8AC3E}">
        <p14:creationId xmlns:p14="http://schemas.microsoft.com/office/powerpoint/2010/main" val="3227452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2294C35-9882-4407-82C3-4805F2096AB5}"/>
              </a:ext>
            </a:extLst>
          </p:cNvPr>
          <p:cNvPicPr>
            <a:picLocks noGrp="1" noChangeAspect="1"/>
          </p:cNvPicPr>
          <p:nvPr>
            <p:ph idx="1"/>
          </p:nvPr>
        </p:nvPicPr>
        <p:blipFill>
          <a:blip r:embed="rId3"/>
          <a:stretch>
            <a:fillRect/>
          </a:stretch>
        </p:blipFill>
        <p:spPr>
          <a:xfrm>
            <a:off x="2482045" y="252499"/>
            <a:ext cx="6839905" cy="1438476"/>
          </a:xfrm>
          <a:prstGeom prst="rect">
            <a:avLst/>
          </a:prstGeom>
        </p:spPr>
      </p:pic>
      <p:pic>
        <p:nvPicPr>
          <p:cNvPr id="5" name="Picture 4">
            <a:extLst>
              <a:ext uri="{FF2B5EF4-FFF2-40B4-BE49-F238E27FC236}">
                <a16:creationId xmlns:a16="http://schemas.microsoft.com/office/drawing/2014/main" id="{C6CC0026-2F1D-4644-BBBB-51AD6C7165B2}"/>
              </a:ext>
            </a:extLst>
          </p:cNvPr>
          <p:cNvPicPr>
            <a:picLocks noChangeAspect="1"/>
          </p:cNvPicPr>
          <p:nvPr/>
        </p:nvPicPr>
        <p:blipFill>
          <a:blip r:embed="rId4"/>
          <a:stretch>
            <a:fillRect/>
          </a:stretch>
        </p:blipFill>
        <p:spPr>
          <a:xfrm>
            <a:off x="2491571" y="1690975"/>
            <a:ext cx="6820852" cy="4372585"/>
          </a:xfrm>
          <a:prstGeom prst="rect">
            <a:avLst/>
          </a:prstGeom>
        </p:spPr>
      </p:pic>
    </p:spTree>
    <p:extLst>
      <p:ext uri="{BB962C8B-B14F-4D97-AF65-F5344CB8AC3E}">
        <p14:creationId xmlns:p14="http://schemas.microsoft.com/office/powerpoint/2010/main" val="25314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8857265-2376-4699-A2C1-79C1DAEF7B95}"/>
              </a:ext>
            </a:extLst>
          </p:cNvPr>
          <p:cNvPicPr>
            <a:picLocks noGrp="1" noChangeAspect="1"/>
          </p:cNvPicPr>
          <p:nvPr>
            <p:ph idx="1"/>
          </p:nvPr>
        </p:nvPicPr>
        <p:blipFill>
          <a:blip r:embed="rId3"/>
          <a:stretch>
            <a:fillRect/>
          </a:stretch>
        </p:blipFill>
        <p:spPr>
          <a:xfrm>
            <a:off x="2685574" y="319046"/>
            <a:ext cx="6820852" cy="1428949"/>
          </a:xfrm>
          <a:prstGeom prst="rect">
            <a:avLst/>
          </a:prstGeom>
        </p:spPr>
      </p:pic>
      <p:pic>
        <p:nvPicPr>
          <p:cNvPr id="5" name="Picture 4">
            <a:extLst>
              <a:ext uri="{FF2B5EF4-FFF2-40B4-BE49-F238E27FC236}">
                <a16:creationId xmlns:a16="http://schemas.microsoft.com/office/drawing/2014/main" id="{B6DC5DEB-C028-49BF-BED6-A9F4F038710E}"/>
              </a:ext>
            </a:extLst>
          </p:cNvPr>
          <p:cNvPicPr>
            <a:picLocks noChangeAspect="1"/>
          </p:cNvPicPr>
          <p:nvPr/>
        </p:nvPicPr>
        <p:blipFill>
          <a:blip r:embed="rId4"/>
          <a:stretch>
            <a:fillRect/>
          </a:stretch>
        </p:blipFill>
        <p:spPr>
          <a:xfrm>
            <a:off x="2671284" y="1747995"/>
            <a:ext cx="6849431" cy="4363059"/>
          </a:xfrm>
          <a:prstGeom prst="rect">
            <a:avLst/>
          </a:prstGeom>
        </p:spPr>
      </p:pic>
    </p:spTree>
    <p:extLst>
      <p:ext uri="{BB962C8B-B14F-4D97-AF65-F5344CB8AC3E}">
        <p14:creationId xmlns:p14="http://schemas.microsoft.com/office/powerpoint/2010/main" val="1151896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72C1491-6ECF-4BCD-B85A-AEEBC6D99600}"/>
              </a:ext>
            </a:extLst>
          </p:cNvPr>
          <p:cNvPicPr>
            <a:picLocks noGrp="1" noChangeAspect="1"/>
          </p:cNvPicPr>
          <p:nvPr>
            <p:ph idx="1"/>
          </p:nvPr>
        </p:nvPicPr>
        <p:blipFill>
          <a:blip r:embed="rId3"/>
          <a:stretch>
            <a:fillRect/>
          </a:stretch>
        </p:blipFill>
        <p:spPr>
          <a:xfrm>
            <a:off x="2671284" y="1873645"/>
            <a:ext cx="6849431" cy="4372585"/>
          </a:xfrm>
          <a:prstGeom prst="rect">
            <a:avLst/>
          </a:prstGeom>
        </p:spPr>
      </p:pic>
      <p:pic>
        <p:nvPicPr>
          <p:cNvPr id="5" name="Content Placeholder 3">
            <a:extLst>
              <a:ext uri="{FF2B5EF4-FFF2-40B4-BE49-F238E27FC236}">
                <a16:creationId xmlns:a16="http://schemas.microsoft.com/office/drawing/2014/main" id="{DE8F5632-2050-49B6-A576-138BD29B4062}"/>
              </a:ext>
            </a:extLst>
          </p:cNvPr>
          <p:cNvPicPr>
            <a:picLocks noChangeAspect="1"/>
          </p:cNvPicPr>
          <p:nvPr/>
        </p:nvPicPr>
        <p:blipFill>
          <a:blip r:embed="rId4"/>
          <a:stretch>
            <a:fillRect/>
          </a:stretch>
        </p:blipFill>
        <p:spPr>
          <a:xfrm>
            <a:off x="2671284" y="444696"/>
            <a:ext cx="6820852" cy="1428949"/>
          </a:xfrm>
          <a:prstGeom prst="rect">
            <a:avLst/>
          </a:prstGeom>
        </p:spPr>
      </p:pic>
    </p:spTree>
    <p:extLst>
      <p:ext uri="{BB962C8B-B14F-4D97-AF65-F5344CB8AC3E}">
        <p14:creationId xmlns:p14="http://schemas.microsoft.com/office/powerpoint/2010/main" val="3984158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Building a Resilient and Trauma Informed Consortium Community (RTIC)</a:t>
            </a:r>
          </a:p>
        </p:txBody>
      </p:sp>
      <p:sp>
        <p:nvSpPr>
          <p:cNvPr id="3" name="Content Placeholder 2"/>
          <p:cNvSpPr>
            <a:spLocks noGrp="1"/>
          </p:cNvSpPr>
          <p:nvPr>
            <p:ph idx="1"/>
          </p:nvPr>
        </p:nvSpPr>
        <p:spPr/>
        <p:txBody>
          <a:bodyPr/>
          <a:lstStyle/>
          <a:p>
            <a:r>
              <a:rPr lang="en-US" sz="2400" dirty="0"/>
              <a:t>RTIC is a journey………..</a:t>
            </a:r>
          </a:p>
          <a:p>
            <a:r>
              <a:rPr lang="en-US" sz="2400" dirty="0"/>
              <a:t>This will take some time</a:t>
            </a:r>
          </a:p>
          <a:p>
            <a:r>
              <a:rPr lang="en-US" sz="2400" dirty="0"/>
              <a:t>There will be bumps along the way</a:t>
            </a:r>
          </a:p>
          <a:p>
            <a:r>
              <a:rPr lang="en-US" sz="2400" dirty="0"/>
              <a:t>Everyone will learn differently and at different paces</a:t>
            </a:r>
          </a:p>
          <a:p>
            <a:r>
              <a:rPr lang="en-US" sz="2400" dirty="0"/>
              <a:t>We will get there together</a:t>
            </a:r>
          </a:p>
          <a:p>
            <a:endParaRPr lang="en-US" dirty="0"/>
          </a:p>
        </p:txBody>
      </p:sp>
    </p:spTree>
    <p:extLst>
      <p:ext uri="{BB962C8B-B14F-4D97-AF65-F5344CB8AC3E}">
        <p14:creationId xmlns:p14="http://schemas.microsoft.com/office/powerpoint/2010/main" val="171448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1FD4564-9C66-4818-9A98-33D0B2793331}"/>
              </a:ext>
            </a:extLst>
          </p:cNvPr>
          <p:cNvPicPr>
            <a:picLocks noGrp="1" noChangeAspect="1"/>
          </p:cNvPicPr>
          <p:nvPr>
            <p:ph idx="1"/>
          </p:nvPr>
        </p:nvPicPr>
        <p:blipFill>
          <a:blip r:embed="rId3"/>
          <a:stretch>
            <a:fillRect/>
          </a:stretch>
        </p:blipFill>
        <p:spPr>
          <a:xfrm>
            <a:off x="2685574" y="279068"/>
            <a:ext cx="6820852" cy="1428949"/>
          </a:xfrm>
          <a:prstGeom prst="rect">
            <a:avLst/>
          </a:prstGeom>
        </p:spPr>
      </p:pic>
      <p:pic>
        <p:nvPicPr>
          <p:cNvPr id="5" name="Picture 4">
            <a:extLst>
              <a:ext uri="{FF2B5EF4-FFF2-40B4-BE49-F238E27FC236}">
                <a16:creationId xmlns:a16="http://schemas.microsoft.com/office/drawing/2014/main" id="{122B0D42-5EC1-4B81-829C-0C51AA83005C}"/>
              </a:ext>
            </a:extLst>
          </p:cNvPr>
          <p:cNvPicPr>
            <a:picLocks noChangeAspect="1"/>
          </p:cNvPicPr>
          <p:nvPr/>
        </p:nvPicPr>
        <p:blipFill>
          <a:blip r:embed="rId4"/>
          <a:stretch>
            <a:fillRect/>
          </a:stretch>
        </p:blipFill>
        <p:spPr>
          <a:xfrm>
            <a:off x="2685574" y="1708017"/>
            <a:ext cx="6839905" cy="4363059"/>
          </a:xfrm>
          <a:prstGeom prst="rect">
            <a:avLst/>
          </a:prstGeom>
        </p:spPr>
      </p:pic>
    </p:spTree>
    <p:extLst>
      <p:ext uri="{BB962C8B-B14F-4D97-AF65-F5344CB8AC3E}">
        <p14:creationId xmlns:p14="http://schemas.microsoft.com/office/powerpoint/2010/main" val="1032877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“If you lose your why, you lose your way.”</a:t>
            </a:r>
          </a:p>
        </p:txBody>
      </p:sp>
      <p:sp>
        <p:nvSpPr>
          <p:cNvPr id="3" name="Content Placeholder 2"/>
          <p:cNvSpPr>
            <a:spLocks noGrp="1"/>
          </p:cNvSpPr>
          <p:nvPr>
            <p:ph idx="1"/>
          </p:nvPr>
        </p:nvSpPr>
        <p:spPr/>
        <p:txBody>
          <a:bodyPr/>
          <a:lstStyle/>
          <a:p>
            <a:r>
              <a:rPr lang="en-US" dirty="0"/>
              <a:t>Framework Mission: </a:t>
            </a:r>
          </a:p>
          <a:p>
            <a:r>
              <a:rPr lang="en-US" dirty="0"/>
              <a:t>Promote resilience through a collectively engaged, trauma-informed consortium  community to improve the physical, mental, social, emotional and spiritual well-being of ourselves, each other and clients we serve.</a:t>
            </a:r>
          </a:p>
          <a:p>
            <a:endParaRPr lang="en-US" dirty="0"/>
          </a:p>
        </p:txBody>
      </p:sp>
    </p:spTree>
    <p:extLst>
      <p:ext uri="{BB962C8B-B14F-4D97-AF65-F5344CB8AC3E}">
        <p14:creationId xmlns:p14="http://schemas.microsoft.com/office/powerpoint/2010/main" val="2898063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Our Consortium Community~Connected, informed, and Resilient</a:t>
            </a:r>
            <a:br>
              <a:rPr lang="en-US" dirty="0"/>
            </a:b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53640" y="2084832"/>
            <a:ext cx="7071360" cy="4117848"/>
          </a:xfrm>
        </p:spPr>
      </p:pic>
    </p:spTree>
    <p:extLst>
      <p:ext uri="{BB962C8B-B14F-4D97-AF65-F5344CB8AC3E}">
        <p14:creationId xmlns:p14="http://schemas.microsoft.com/office/powerpoint/2010/main" val="3885134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Everyone has a role in rtic</a:t>
            </a:r>
          </a:p>
        </p:txBody>
      </p:sp>
      <p:sp>
        <p:nvSpPr>
          <p:cNvPr id="3" name="Content Placeholder 2"/>
          <p:cNvSpPr>
            <a:spLocks noGrp="1"/>
          </p:cNvSpPr>
          <p:nvPr>
            <p:ph sz="half" idx="1"/>
          </p:nvPr>
        </p:nvSpPr>
        <p:spPr/>
        <p:txBody>
          <a:bodyPr>
            <a:normAutofit fontScale="25000" lnSpcReduction="20000"/>
          </a:bodyPr>
          <a:lstStyle/>
          <a:p>
            <a:endParaRPr lang="en-US" sz="9600" dirty="0"/>
          </a:p>
          <a:p>
            <a:r>
              <a:rPr lang="en-US" sz="9600" dirty="0"/>
              <a:t>•	Education</a:t>
            </a:r>
          </a:p>
          <a:p>
            <a:r>
              <a:rPr lang="en-US" sz="9600" dirty="0"/>
              <a:t>•	Nursing Homes </a:t>
            </a:r>
          </a:p>
          <a:p>
            <a:r>
              <a:rPr lang="en-US" sz="9600" dirty="0"/>
              <a:t>•	Youth Serving Organizations</a:t>
            </a:r>
          </a:p>
          <a:p>
            <a:r>
              <a:rPr lang="en-US" sz="9600" dirty="0"/>
              <a:t>•	Homeless Shelters</a:t>
            </a:r>
          </a:p>
          <a:p>
            <a:r>
              <a:rPr lang="en-US" sz="9600" dirty="0"/>
              <a:t>•	Human Service Departments</a:t>
            </a:r>
          </a:p>
          <a:p>
            <a:r>
              <a:rPr lang="en-US" sz="9600" dirty="0"/>
              <a:t>•	Elected Officials</a:t>
            </a:r>
          </a:p>
          <a:p>
            <a:r>
              <a:rPr lang="en-US" sz="9600" dirty="0"/>
              <a:t>•	Healthcare</a:t>
            </a:r>
          </a:p>
          <a:p>
            <a:r>
              <a:rPr lang="en-US" sz="9600" dirty="0"/>
              <a:t>•	Faith-based</a:t>
            </a:r>
          </a:p>
          <a:p>
            <a:r>
              <a:rPr lang="en-US" sz="9600" dirty="0"/>
              <a:t>•	Law Enforcement</a:t>
            </a:r>
          </a:p>
          <a:p>
            <a:endParaRPr lang="en-US" sz="2400" dirty="0"/>
          </a:p>
          <a:p>
            <a:r>
              <a:rPr lang="en-US" sz="2400" dirty="0"/>
              <a:t>	</a:t>
            </a:r>
            <a:endParaRPr lang="en-US" dirty="0"/>
          </a:p>
        </p:txBody>
      </p:sp>
      <p:sp>
        <p:nvSpPr>
          <p:cNvPr id="4" name="Content Placeholder 3"/>
          <p:cNvSpPr>
            <a:spLocks noGrp="1"/>
          </p:cNvSpPr>
          <p:nvPr>
            <p:ph sz="half" idx="2"/>
          </p:nvPr>
        </p:nvSpPr>
        <p:spPr>
          <a:xfrm>
            <a:off x="6474512" y="2509935"/>
            <a:ext cx="4754880" cy="4042021"/>
          </a:xfrm>
        </p:spPr>
        <p:txBody>
          <a:bodyPr>
            <a:normAutofit fontScale="25000" lnSpcReduction="20000"/>
          </a:bodyPr>
          <a:lstStyle/>
          <a:p>
            <a:r>
              <a:rPr lang="en-US" sz="9600" dirty="0"/>
              <a:t>•	Neighborhood Associations</a:t>
            </a:r>
          </a:p>
          <a:p>
            <a:r>
              <a:rPr lang="en-US" sz="9600" dirty="0"/>
              <a:t>•	Business</a:t>
            </a:r>
          </a:p>
          <a:p>
            <a:r>
              <a:rPr lang="en-US" sz="9600" dirty="0"/>
              <a:t>•	Media</a:t>
            </a:r>
          </a:p>
          <a:p>
            <a:r>
              <a:rPr lang="en-US" sz="9600" dirty="0"/>
              <a:t>•	Mental Health Providers</a:t>
            </a:r>
          </a:p>
          <a:p>
            <a:r>
              <a:rPr lang="en-US" sz="9600" dirty="0"/>
              <a:t>•	Parents</a:t>
            </a:r>
          </a:p>
          <a:p>
            <a:r>
              <a:rPr lang="en-US" sz="9600" dirty="0"/>
              <a:t>•	Concerned citizen</a:t>
            </a:r>
          </a:p>
          <a:p>
            <a:r>
              <a:rPr lang="en-US" sz="9600" dirty="0"/>
              <a:t>•	Civic Volunteer</a:t>
            </a:r>
          </a:p>
          <a:p>
            <a:endParaRPr lang="en-US" dirty="0"/>
          </a:p>
          <a:p>
            <a:endParaRPr lang="en-US" dirty="0"/>
          </a:p>
        </p:txBody>
      </p:sp>
    </p:spTree>
    <p:extLst>
      <p:ext uri="{BB962C8B-B14F-4D97-AF65-F5344CB8AC3E}">
        <p14:creationId xmlns:p14="http://schemas.microsoft.com/office/powerpoint/2010/main" val="1598479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Mobilizing a Trauma-Informed consortium Community through Collective Impact</a:t>
            </a:r>
          </a:p>
        </p:txBody>
      </p:sp>
      <p:pic>
        <p:nvPicPr>
          <p:cNvPr id="4" name="image13.jpeg"/>
          <p:cNvPicPr>
            <a:picLocks noGrp="1"/>
          </p:cNvPicPr>
          <p:nvPr>
            <p:ph idx="1"/>
          </p:nvPr>
        </p:nvPicPr>
        <p:blipFill>
          <a:blip r:embed="rId3" cstate="print"/>
          <a:stretch>
            <a:fillRect/>
          </a:stretch>
        </p:blipFill>
        <p:spPr>
          <a:xfrm>
            <a:off x="1350169" y="3097212"/>
            <a:ext cx="9067800" cy="2400300"/>
          </a:xfrm>
          <a:prstGeom prst="rect">
            <a:avLst/>
          </a:prstGeom>
        </p:spPr>
      </p:pic>
    </p:spTree>
    <p:extLst>
      <p:ext uri="{BB962C8B-B14F-4D97-AF65-F5344CB8AC3E}">
        <p14:creationId xmlns:p14="http://schemas.microsoft.com/office/powerpoint/2010/main" val="2529422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24" y="604881"/>
            <a:ext cx="9720072" cy="1499616"/>
          </a:xfrm>
        </p:spPr>
        <p:txBody>
          <a:bodyPr>
            <a:normAutofit/>
          </a:bodyPr>
          <a:lstStyle/>
          <a:p>
            <a:r>
              <a:rPr lang="en-US" dirty="0"/>
              <a:t>Tools of civility: It’s not what you say. It’s how you say it. </a:t>
            </a:r>
            <a:r>
              <a:rPr lang="en-US" sz="1600" dirty="0"/>
              <a:t>http://civilityproject.onmason.com/tools-of-civility/</a:t>
            </a:r>
            <a:r>
              <a:rPr lang="en-US" dirty="0"/>
              <a:t> </a:t>
            </a:r>
          </a:p>
        </p:txBody>
      </p:sp>
      <p:pic>
        <p:nvPicPr>
          <p:cNvPr id="4" name="Content Placeholder 3"/>
          <p:cNvPicPr>
            <a:picLocks noGrp="1" noChangeAspect="1"/>
          </p:cNvPicPr>
          <p:nvPr>
            <p:ph idx="1"/>
          </p:nvPr>
        </p:nvPicPr>
        <p:blipFill>
          <a:blip r:embed="rId3"/>
          <a:stretch>
            <a:fillRect/>
          </a:stretch>
        </p:blipFill>
        <p:spPr>
          <a:xfrm>
            <a:off x="3284958" y="2104497"/>
            <a:ext cx="4937760" cy="4418223"/>
          </a:xfrm>
          <a:prstGeom prst="rect">
            <a:avLst/>
          </a:prstGeom>
        </p:spPr>
      </p:pic>
    </p:spTree>
    <p:extLst>
      <p:ext uri="{BB962C8B-B14F-4D97-AF65-F5344CB8AC3E}">
        <p14:creationId xmlns:p14="http://schemas.microsoft.com/office/powerpoint/2010/main" val="3415949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F99F7D2-4846-4B8C-95A7-8C69D494BFC4}"/>
              </a:ext>
            </a:extLst>
          </p:cNvPr>
          <p:cNvPicPr>
            <a:picLocks noGrp="1" noChangeAspect="1"/>
          </p:cNvPicPr>
          <p:nvPr>
            <p:ph idx="1"/>
          </p:nvPr>
        </p:nvPicPr>
        <p:blipFill>
          <a:blip r:embed="rId3"/>
          <a:stretch>
            <a:fillRect/>
          </a:stretch>
        </p:blipFill>
        <p:spPr>
          <a:xfrm>
            <a:off x="3392129" y="617170"/>
            <a:ext cx="4660489" cy="5623660"/>
          </a:xfrm>
          <a:prstGeom prst="rect">
            <a:avLst/>
          </a:prstGeom>
        </p:spPr>
      </p:pic>
    </p:spTree>
    <p:extLst>
      <p:ext uri="{BB962C8B-B14F-4D97-AF65-F5344CB8AC3E}">
        <p14:creationId xmlns:p14="http://schemas.microsoft.com/office/powerpoint/2010/main" val="2961261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864DCA5-5637-47CB-AB87-D45F09864DB7}"/>
              </a:ext>
            </a:extLst>
          </p:cNvPr>
          <p:cNvPicPr>
            <a:picLocks noGrp="1" noChangeAspect="1"/>
          </p:cNvPicPr>
          <p:nvPr>
            <p:ph idx="1"/>
          </p:nvPr>
        </p:nvPicPr>
        <p:blipFill>
          <a:blip r:embed="rId3"/>
          <a:stretch>
            <a:fillRect/>
          </a:stretch>
        </p:blipFill>
        <p:spPr>
          <a:xfrm>
            <a:off x="4079959" y="432647"/>
            <a:ext cx="4032081" cy="5412932"/>
          </a:xfrm>
          <a:prstGeom prst="rect">
            <a:avLst/>
          </a:prstGeom>
        </p:spPr>
      </p:pic>
    </p:spTree>
    <p:extLst>
      <p:ext uri="{BB962C8B-B14F-4D97-AF65-F5344CB8AC3E}">
        <p14:creationId xmlns:p14="http://schemas.microsoft.com/office/powerpoint/2010/main" val="4184889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A2122F2-7C31-4D3D-8065-239071F1EC43}"/>
              </a:ext>
            </a:extLst>
          </p:cNvPr>
          <p:cNvPicPr>
            <a:picLocks noGrp="1" noChangeAspect="1"/>
          </p:cNvPicPr>
          <p:nvPr>
            <p:ph idx="1"/>
          </p:nvPr>
        </p:nvPicPr>
        <p:blipFill>
          <a:blip r:embed="rId3"/>
          <a:stretch>
            <a:fillRect/>
          </a:stretch>
        </p:blipFill>
        <p:spPr>
          <a:xfrm>
            <a:off x="4045730" y="595954"/>
            <a:ext cx="4341185" cy="5666091"/>
          </a:xfrm>
          <a:prstGeom prst="rect">
            <a:avLst/>
          </a:prstGeom>
        </p:spPr>
      </p:pic>
    </p:spTree>
    <p:extLst>
      <p:ext uri="{BB962C8B-B14F-4D97-AF65-F5344CB8AC3E}">
        <p14:creationId xmlns:p14="http://schemas.microsoft.com/office/powerpoint/2010/main" val="769906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19665E8-3981-4F22-B2FA-9DFD6A670291}"/>
              </a:ext>
            </a:extLst>
          </p:cNvPr>
          <p:cNvPicPr>
            <a:picLocks noGrp="1" noChangeAspect="1"/>
          </p:cNvPicPr>
          <p:nvPr>
            <p:ph idx="1"/>
          </p:nvPr>
        </p:nvPicPr>
        <p:blipFill>
          <a:blip r:embed="rId3"/>
          <a:stretch>
            <a:fillRect/>
          </a:stretch>
        </p:blipFill>
        <p:spPr>
          <a:xfrm>
            <a:off x="3598606" y="373626"/>
            <a:ext cx="4717019" cy="5825045"/>
          </a:xfrm>
          <a:prstGeom prst="rect">
            <a:avLst/>
          </a:prstGeom>
        </p:spPr>
      </p:pic>
    </p:spTree>
    <p:extLst>
      <p:ext uri="{BB962C8B-B14F-4D97-AF65-F5344CB8AC3E}">
        <p14:creationId xmlns:p14="http://schemas.microsoft.com/office/powerpoint/2010/main" val="3860204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9680" y="457200"/>
            <a:ext cx="9540240" cy="6080760"/>
          </a:xfrm>
          <a:prstGeom prst="rect">
            <a:avLst/>
          </a:prstGeom>
        </p:spPr>
      </p:pic>
    </p:spTree>
    <p:extLst>
      <p:ext uri="{BB962C8B-B14F-4D97-AF65-F5344CB8AC3E}">
        <p14:creationId xmlns:p14="http://schemas.microsoft.com/office/powerpoint/2010/main" val="1353195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10604A5-6C57-4D62-A844-E77AD87C120B}"/>
              </a:ext>
            </a:extLst>
          </p:cNvPr>
          <p:cNvPicPr>
            <a:picLocks noGrp="1" noChangeAspect="1"/>
          </p:cNvPicPr>
          <p:nvPr>
            <p:ph idx="1"/>
          </p:nvPr>
        </p:nvPicPr>
        <p:blipFill>
          <a:blip r:embed="rId3"/>
          <a:stretch>
            <a:fillRect/>
          </a:stretch>
        </p:blipFill>
        <p:spPr>
          <a:xfrm>
            <a:off x="4065639" y="493146"/>
            <a:ext cx="4331110" cy="5871707"/>
          </a:xfrm>
          <a:prstGeom prst="rect">
            <a:avLst/>
          </a:prstGeom>
        </p:spPr>
      </p:pic>
    </p:spTree>
    <p:extLst>
      <p:ext uri="{BB962C8B-B14F-4D97-AF65-F5344CB8AC3E}">
        <p14:creationId xmlns:p14="http://schemas.microsoft.com/office/powerpoint/2010/main" val="7625610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ADAABDF-34DC-4F39-AD92-CD75B97D2884}"/>
              </a:ext>
            </a:extLst>
          </p:cNvPr>
          <p:cNvPicPr>
            <a:picLocks noGrp="1" noChangeAspect="1"/>
          </p:cNvPicPr>
          <p:nvPr>
            <p:ph idx="1"/>
          </p:nvPr>
        </p:nvPicPr>
        <p:blipFill>
          <a:blip r:embed="rId3"/>
          <a:stretch>
            <a:fillRect/>
          </a:stretch>
        </p:blipFill>
        <p:spPr>
          <a:xfrm>
            <a:off x="3962400" y="504861"/>
            <a:ext cx="4503173" cy="5665281"/>
          </a:xfrm>
          <a:prstGeom prst="rect">
            <a:avLst/>
          </a:prstGeom>
        </p:spPr>
      </p:pic>
    </p:spTree>
    <p:extLst>
      <p:ext uri="{BB962C8B-B14F-4D97-AF65-F5344CB8AC3E}">
        <p14:creationId xmlns:p14="http://schemas.microsoft.com/office/powerpoint/2010/main" val="13515162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C57C42C-44D5-49A3-AF50-55A01F4E7D3F}"/>
              </a:ext>
            </a:extLst>
          </p:cNvPr>
          <p:cNvPicPr>
            <a:picLocks noGrp="1" noChangeAspect="1"/>
          </p:cNvPicPr>
          <p:nvPr>
            <p:ph idx="1"/>
          </p:nvPr>
        </p:nvPicPr>
        <p:blipFill>
          <a:blip r:embed="rId3"/>
          <a:stretch>
            <a:fillRect/>
          </a:stretch>
        </p:blipFill>
        <p:spPr>
          <a:xfrm>
            <a:off x="3814917" y="603678"/>
            <a:ext cx="4581832" cy="5743423"/>
          </a:xfrm>
          <a:prstGeom prst="rect">
            <a:avLst/>
          </a:prstGeom>
        </p:spPr>
      </p:pic>
    </p:spTree>
    <p:extLst>
      <p:ext uri="{BB962C8B-B14F-4D97-AF65-F5344CB8AC3E}">
        <p14:creationId xmlns:p14="http://schemas.microsoft.com/office/powerpoint/2010/main" val="14961210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B984ED2-BF32-4FED-9E82-17E588405EF9}"/>
              </a:ext>
            </a:extLst>
          </p:cNvPr>
          <p:cNvPicPr>
            <a:picLocks noGrp="1" noChangeAspect="1"/>
          </p:cNvPicPr>
          <p:nvPr>
            <p:ph idx="1"/>
          </p:nvPr>
        </p:nvPicPr>
        <p:blipFill>
          <a:blip r:embed="rId3"/>
          <a:stretch>
            <a:fillRect/>
          </a:stretch>
        </p:blipFill>
        <p:spPr>
          <a:xfrm>
            <a:off x="2893361" y="737419"/>
            <a:ext cx="6401558" cy="5201265"/>
          </a:xfrm>
          <a:prstGeom prst="rect">
            <a:avLst/>
          </a:prstGeom>
        </p:spPr>
      </p:pic>
    </p:spTree>
    <p:extLst>
      <p:ext uri="{BB962C8B-B14F-4D97-AF65-F5344CB8AC3E}">
        <p14:creationId xmlns:p14="http://schemas.microsoft.com/office/powerpoint/2010/main" val="140677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01E4C79-16E6-4B66-9EA4-73E469128BDD}"/>
              </a:ext>
            </a:extLst>
          </p:cNvPr>
          <p:cNvPicPr>
            <a:picLocks noGrp="1" noChangeAspect="1"/>
          </p:cNvPicPr>
          <p:nvPr>
            <p:ph idx="1"/>
          </p:nvPr>
        </p:nvPicPr>
        <p:blipFill>
          <a:blip r:embed="rId3"/>
          <a:stretch>
            <a:fillRect/>
          </a:stretch>
        </p:blipFill>
        <p:spPr>
          <a:xfrm>
            <a:off x="3578943" y="441773"/>
            <a:ext cx="4414684" cy="5632529"/>
          </a:xfrm>
          <a:prstGeom prst="rect">
            <a:avLst/>
          </a:prstGeom>
        </p:spPr>
      </p:pic>
    </p:spTree>
    <p:extLst>
      <p:ext uri="{BB962C8B-B14F-4D97-AF65-F5344CB8AC3E}">
        <p14:creationId xmlns:p14="http://schemas.microsoft.com/office/powerpoint/2010/main" val="7193251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Speaking your peace</a:t>
            </a:r>
          </a:p>
        </p:txBody>
      </p:sp>
      <p:pic>
        <p:nvPicPr>
          <p:cNvPr id="4" name="Content Placeholder 3">
            <a:extLst>
              <a:ext uri="{FF2B5EF4-FFF2-40B4-BE49-F238E27FC236}">
                <a16:creationId xmlns:a16="http://schemas.microsoft.com/office/drawing/2014/main" id="{FA70DFE5-9AC4-4759-B504-4FA81564C879}"/>
              </a:ext>
            </a:extLst>
          </p:cNvPr>
          <p:cNvPicPr>
            <a:picLocks noGrp="1" noChangeAspect="1"/>
          </p:cNvPicPr>
          <p:nvPr>
            <p:ph idx="1"/>
          </p:nvPr>
        </p:nvPicPr>
        <p:blipFill>
          <a:blip r:embed="rId3"/>
          <a:stretch>
            <a:fillRect/>
          </a:stretch>
        </p:blipFill>
        <p:spPr>
          <a:xfrm>
            <a:off x="4221656" y="2286000"/>
            <a:ext cx="3324825" cy="4022725"/>
          </a:xfrm>
          <a:prstGeom prst="rect">
            <a:avLst/>
          </a:prstGeom>
        </p:spPr>
      </p:pic>
    </p:spTree>
    <p:extLst>
      <p:ext uri="{BB962C8B-B14F-4D97-AF65-F5344CB8AC3E}">
        <p14:creationId xmlns:p14="http://schemas.microsoft.com/office/powerpoint/2010/main" val="16946108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Summarize what we need to know and where we are going  </a:t>
            </a:r>
          </a:p>
        </p:txBody>
      </p:sp>
      <p:sp>
        <p:nvSpPr>
          <p:cNvPr id="3" name="Subtitle 2"/>
          <p:cNvSpPr>
            <a:spLocks noGrp="1"/>
          </p:cNvSpPr>
          <p:nvPr>
            <p:ph type="subTitle" idx="1"/>
          </p:nvPr>
        </p:nvSpPr>
        <p:spPr/>
        <p:txBody>
          <a:bodyPr/>
          <a:lstStyle/>
          <a:p>
            <a:pPr algn="ctr"/>
            <a:r>
              <a:rPr lang="en-US" sz="2400" dirty="0">
                <a:latin typeface="Lucida Handwriting" panose="03010101010101010101" pitchFamily="66" charset="0"/>
              </a:rPr>
              <a:t>Capital </a:t>
            </a:r>
          </a:p>
          <a:p>
            <a:pPr algn="ctr"/>
            <a:r>
              <a:rPr lang="en-US" sz="2400" dirty="0">
                <a:latin typeface="Lucida Handwriting" panose="03010101010101010101" pitchFamily="66" charset="0"/>
              </a:rPr>
              <a:t>Consortium </a:t>
            </a:r>
          </a:p>
          <a:p>
            <a:endParaRPr lang="en-US" dirty="0"/>
          </a:p>
        </p:txBody>
      </p:sp>
    </p:spTree>
    <p:extLst>
      <p:ext uri="{BB962C8B-B14F-4D97-AF65-F5344CB8AC3E}">
        <p14:creationId xmlns:p14="http://schemas.microsoft.com/office/powerpoint/2010/main" val="4047399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3093" y="-11101"/>
            <a:ext cx="12068908" cy="6869101"/>
          </a:xfrm>
          <a:prstGeom prst="rect">
            <a:avLst/>
          </a:prstGeom>
        </p:spPr>
      </p:pic>
    </p:spTree>
    <p:extLst>
      <p:ext uri="{BB962C8B-B14F-4D97-AF65-F5344CB8AC3E}">
        <p14:creationId xmlns:p14="http://schemas.microsoft.com/office/powerpoint/2010/main" val="2511522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language</a:t>
            </a:r>
          </a:p>
        </p:txBody>
      </p:sp>
      <p:sp>
        <p:nvSpPr>
          <p:cNvPr id="3" name="Content Placeholder 2"/>
          <p:cNvSpPr>
            <a:spLocks noGrp="1"/>
          </p:cNvSpPr>
          <p:nvPr>
            <p:ph idx="1"/>
          </p:nvPr>
        </p:nvSpPr>
        <p:spPr/>
        <p:txBody>
          <a:bodyPr>
            <a:normAutofit/>
          </a:bodyPr>
          <a:lstStyle/>
          <a:p>
            <a:r>
              <a:rPr lang="en-US" sz="2600" dirty="0"/>
              <a:t>-Adverse Childhood Experiences: </a:t>
            </a:r>
          </a:p>
          <a:p>
            <a:endParaRPr lang="en-US" sz="2600" dirty="0"/>
          </a:p>
          <a:p>
            <a:r>
              <a:rPr lang="en-US" sz="2600" dirty="0"/>
              <a:t>-Trauma-Informed Care: </a:t>
            </a:r>
          </a:p>
          <a:p>
            <a:endParaRPr lang="en-US" sz="2600" dirty="0"/>
          </a:p>
          <a:p>
            <a:r>
              <a:rPr lang="en-US" sz="2600" dirty="0"/>
              <a:t>-Resilience</a:t>
            </a:r>
          </a:p>
        </p:txBody>
      </p:sp>
    </p:spTree>
    <p:extLst>
      <p:ext uri="{BB962C8B-B14F-4D97-AF65-F5344CB8AC3E}">
        <p14:creationId xmlns:p14="http://schemas.microsoft.com/office/powerpoint/2010/main" val="3453627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language continued…</a:t>
            </a:r>
          </a:p>
        </p:txBody>
      </p:sp>
      <p:sp>
        <p:nvSpPr>
          <p:cNvPr id="3" name="Content Placeholder 2"/>
          <p:cNvSpPr>
            <a:spLocks noGrp="1"/>
          </p:cNvSpPr>
          <p:nvPr>
            <p:ph idx="1"/>
          </p:nvPr>
        </p:nvSpPr>
        <p:spPr/>
        <p:txBody>
          <a:bodyPr/>
          <a:lstStyle/>
          <a:p>
            <a:r>
              <a:rPr lang="en-US" sz="2400" dirty="0"/>
              <a:t>Consortium Community: Caring for yourselves, each other and clients we serve.</a:t>
            </a:r>
          </a:p>
          <a:p>
            <a:r>
              <a:rPr lang="en-US" sz="2400" dirty="0"/>
              <a:t>Collective Impact: The commitment of a group of important actors from different sectors to a common agenda for solving a specific social problem.</a:t>
            </a:r>
          </a:p>
          <a:p>
            <a:r>
              <a:rPr lang="en-US" sz="2400" dirty="0"/>
              <a:t>Tools of civility: It’s not what you say. It’s how you say it. </a:t>
            </a:r>
            <a:r>
              <a:rPr lang="en-US" dirty="0"/>
              <a:t>Intentionally and sincerely invite diverse perspectives. Seek participation; take responsibility; include yourself! Use common language; avoid jargon.</a:t>
            </a:r>
            <a:endParaRPr lang="en-US" sz="2400" dirty="0"/>
          </a:p>
          <a:p>
            <a:endParaRPr lang="en-US" sz="2400" dirty="0"/>
          </a:p>
          <a:p>
            <a:endParaRPr lang="en-US" dirty="0"/>
          </a:p>
        </p:txBody>
      </p:sp>
    </p:spTree>
    <p:extLst>
      <p:ext uri="{BB962C8B-B14F-4D97-AF65-F5344CB8AC3E}">
        <p14:creationId xmlns:p14="http://schemas.microsoft.com/office/powerpoint/2010/main" val="2221639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Resilient and Trauma Informed Community process </a:t>
            </a:r>
          </a:p>
        </p:txBody>
      </p:sp>
      <p:pic>
        <p:nvPicPr>
          <p:cNvPr id="4" name="image12.jpeg"/>
          <p:cNvPicPr>
            <a:picLocks noGrp="1"/>
          </p:cNvPicPr>
          <p:nvPr>
            <p:ph idx="1"/>
          </p:nvPr>
        </p:nvPicPr>
        <p:blipFill>
          <a:blip r:embed="rId3" cstate="print"/>
          <a:stretch>
            <a:fillRect/>
          </a:stretch>
        </p:blipFill>
        <p:spPr>
          <a:xfrm>
            <a:off x="3343715" y="2286000"/>
            <a:ext cx="5080707" cy="4022725"/>
          </a:xfrm>
          <a:prstGeom prst="rect">
            <a:avLst/>
          </a:prstGeom>
        </p:spPr>
      </p:pic>
    </p:spTree>
    <p:extLst>
      <p:ext uri="{BB962C8B-B14F-4D97-AF65-F5344CB8AC3E}">
        <p14:creationId xmlns:p14="http://schemas.microsoft.com/office/powerpoint/2010/main" val="1510861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ACE scores in the population</a:t>
            </a:r>
          </a:p>
        </p:txBody>
      </p:sp>
      <p:sp>
        <p:nvSpPr>
          <p:cNvPr id="3" name="Content Placeholder 2"/>
          <p:cNvSpPr>
            <a:spLocks noGrp="1"/>
          </p:cNvSpPr>
          <p:nvPr>
            <p:ph idx="1"/>
          </p:nvPr>
        </p:nvSpPr>
        <p:spPr/>
        <p:txBody>
          <a:bodyPr>
            <a:normAutofit/>
          </a:bodyPr>
          <a:lstStyle/>
          <a:p>
            <a:pPr marL="0" indent="0">
              <a:buNone/>
            </a:pPr>
            <a:r>
              <a:rPr lang="en-US" sz="2800" dirty="0"/>
              <a:t>ACE score info from </a:t>
            </a:r>
            <a:r>
              <a:rPr lang="en-US" sz="2800" dirty="0" err="1"/>
              <a:t>Kasier</a:t>
            </a:r>
            <a:r>
              <a:rPr lang="en-US" sz="2800" dirty="0"/>
              <a:t> study:</a:t>
            </a:r>
          </a:p>
          <a:p>
            <a:r>
              <a:rPr lang="en-US" sz="2800" smtClean="0"/>
              <a:t>67% </a:t>
            </a:r>
            <a:r>
              <a:rPr lang="en-US" sz="2800" dirty="0"/>
              <a:t>of the population with at least 1 ACE score</a:t>
            </a:r>
          </a:p>
          <a:p>
            <a:r>
              <a:rPr lang="en-US" sz="2800" dirty="0"/>
              <a:t>16% had a score of 4 or more</a:t>
            </a:r>
          </a:p>
          <a:p>
            <a:r>
              <a:rPr lang="en-US" sz="2800" dirty="0"/>
              <a:t>ACE score info from Capital survey</a:t>
            </a:r>
          </a:p>
          <a:p>
            <a:r>
              <a:rPr lang="en-US" sz="2800" dirty="0"/>
              <a:t>88% had at least 1 ACE score </a:t>
            </a:r>
          </a:p>
          <a:p>
            <a:r>
              <a:rPr lang="en-US" sz="2800" dirty="0"/>
              <a:t>24% had an ACE score of 4 or more</a:t>
            </a:r>
          </a:p>
        </p:txBody>
      </p:sp>
    </p:spTree>
    <p:extLst>
      <p:ext uri="{BB962C8B-B14F-4D97-AF65-F5344CB8AC3E}">
        <p14:creationId xmlns:p14="http://schemas.microsoft.com/office/powerpoint/2010/main" val="22528881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1908</TotalTime>
  <Words>4758</Words>
  <Application>Microsoft Office PowerPoint</Application>
  <PresentationFormat>Widescreen</PresentationFormat>
  <Paragraphs>273</Paragraphs>
  <Slides>46</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Calibri</vt:lpstr>
      <vt:lpstr>Lucida Handwriting</vt:lpstr>
      <vt:lpstr>Tw Cen MT</vt:lpstr>
      <vt:lpstr>Tw Cen MT Condensed</vt:lpstr>
      <vt:lpstr>Wingdings 3</vt:lpstr>
      <vt:lpstr>Integral</vt:lpstr>
      <vt:lpstr>Trauma Informed Care Foundation Session </vt:lpstr>
      <vt:lpstr>Triggers </vt:lpstr>
      <vt:lpstr>Building a Resilient and Trauma Informed Consortium Community (RTIC)</vt:lpstr>
      <vt:lpstr>PowerPoint Presentation</vt:lpstr>
      <vt:lpstr>PowerPoint Presentation</vt:lpstr>
      <vt:lpstr>Common language</vt:lpstr>
      <vt:lpstr>Common language continued…</vt:lpstr>
      <vt:lpstr>Resilient and Trauma Informed Community process </vt:lpstr>
      <vt:lpstr>ACE scores in the population</vt:lpstr>
      <vt:lpstr>We are more than our ACE score…</vt:lpstr>
      <vt:lpstr>How to determine your ACE score</vt:lpstr>
      <vt:lpstr>Say that again….We are more than our ACE score…what can help?</vt:lpstr>
      <vt:lpstr>IM ROLE~ Trauma has a ripple effect on a community. So can resilience</vt:lpstr>
      <vt:lpstr>Example from IM</vt:lpstr>
      <vt:lpstr>More on situation a: Ripple effect of Trauma</vt:lpstr>
      <vt:lpstr>More on situation b:</vt:lpstr>
      <vt:lpstr>Resilient and Trauma-Informed Community Kaleidoscope Model of Change</vt:lpstr>
      <vt:lpstr>Foundation ~Establish shared knowledge and understanding to support trauma-informed values, actions, and systems  </vt:lpstr>
      <vt:lpstr>Disrupting the Cycle~Be aware of how our interactions influence the life of our Consortium Community and how our behaviors contribute to the cycle of past trauma </vt:lpstr>
      <vt:lpstr>Restoring Lives~Embrace accessible and effective supports that promote healing and recovery </vt:lpstr>
      <vt:lpstr>Strengthening Resilience~Resilience is the ability to bounce back and thrive despite past experience </vt:lpstr>
      <vt:lpstr>How to build resilience~ self care</vt:lpstr>
      <vt:lpstr>What can I do? </vt:lpstr>
      <vt:lpstr>CARING FOR YOURSELF IN THE FACE OF DIFFICULT WORK </vt:lpstr>
      <vt:lpstr>PowerPoint Presentation</vt:lpstr>
      <vt:lpstr>Activity time</vt:lpstr>
      <vt:lpstr>PowerPoint Presentation</vt:lpstr>
      <vt:lpstr>PowerPoint Presentation</vt:lpstr>
      <vt:lpstr>PowerPoint Presentation</vt:lpstr>
      <vt:lpstr>PowerPoint Presentation</vt:lpstr>
      <vt:lpstr>“If you lose your why, you lose your way.”</vt:lpstr>
      <vt:lpstr>Our Consortium Community~Connected, informed, and Resilient </vt:lpstr>
      <vt:lpstr>Everyone has a role in rtic</vt:lpstr>
      <vt:lpstr>Mobilizing a Trauma-Informed consortium Community through Collective Impact</vt:lpstr>
      <vt:lpstr>Tools of civility: It’s not what you say. It’s how you say it. http://civilityproject.onmason.com/tools-of-civility/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Speaking your peace</vt:lpstr>
      <vt:lpstr>Summarize what we need to know and where we are going  </vt:lpstr>
    </vt:vector>
  </TitlesOfParts>
  <Company>Dane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Informed Care Foundation Session</dc:title>
  <dc:creator>Chorlton, Adam</dc:creator>
  <cp:lastModifiedBy>Chorlton, Adam</cp:lastModifiedBy>
  <cp:revision>143</cp:revision>
  <dcterms:created xsi:type="dcterms:W3CDTF">2021-06-18T15:28:11Z</dcterms:created>
  <dcterms:modified xsi:type="dcterms:W3CDTF">2021-09-23T20:16:14Z</dcterms:modified>
</cp:coreProperties>
</file>