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2" r:id="rId1"/>
    <p:sldMasterId id="2147483819" r:id="rId2"/>
  </p:sldMasterIdLst>
  <p:notesMasterIdLst>
    <p:notesMasterId r:id="rId46"/>
  </p:notesMasterIdLst>
  <p:handoutMasterIdLst>
    <p:handoutMasterId r:id="rId47"/>
  </p:handoutMasterIdLst>
  <p:sldIdLst>
    <p:sldId id="256" r:id="rId3"/>
    <p:sldId id="367" r:id="rId4"/>
    <p:sldId id="368" r:id="rId5"/>
    <p:sldId id="369" r:id="rId6"/>
    <p:sldId id="370" r:id="rId7"/>
    <p:sldId id="371" r:id="rId8"/>
    <p:sldId id="366" r:id="rId9"/>
    <p:sldId id="397" r:id="rId10"/>
    <p:sldId id="331" r:id="rId11"/>
    <p:sldId id="396" r:id="rId12"/>
    <p:sldId id="332" r:id="rId13"/>
    <p:sldId id="391" r:id="rId14"/>
    <p:sldId id="335" r:id="rId15"/>
    <p:sldId id="392" r:id="rId16"/>
    <p:sldId id="398" r:id="rId17"/>
    <p:sldId id="337" r:id="rId18"/>
    <p:sldId id="339" r:id="rId19"/>
    <p:sldId id="393" r:id="rId20"/>
    <p:sldId id="399" r:id="rId21"/>
    <p:sldId id="341" r:id="rId22"/>
    <p:sldId id="344" r:id="rId23"/>
    <p:sldId id="346" r:id="rId24"/>
    <p:sldId id="347" r:id="rId25"/>
    <p:sldId id="376" r:id="rId26"/>
    <p:sldId id="375" r:id="rId27"/>
    <p:sldId id="401" r:id="rId28"/>
    <p:sldId id="351" r:id="rId29"/>
    <p:sldId id="352" r:id="rId30"/>
    <p:sldId id="353" r:id="rId31"/>
    <p:sldId id="402" r:id="rId32"/>
    <p:sldId id="354" r:id="rId33"/>
    <p:sldId id="403" r:id="rId34"/>
    <p:sldId id="404" r:id="rId35"/>
    <p:sldId id="355" r:id="rId36"/>
    <p:sldId id="276" r:id="rId37"/>
    <p:sldId id="405" r:id="rId38"/>
    <p:sldId id="406" r:id="rId39"/>
    <p:sldId id="280" r:id="rId40"/>
    <p:sldId id="395" r:id="rId41"/>
    <p:sldId id="390" r:id="rId42"/>
    <p:sldId id="365" r:id="rId43"/>
    <p:sldId id="379" r:id="rId44"/>
    <p:sldId id="407" r:id="rId45"/>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90" autoAdjust="0"/>
    <p:restoredTop sz="94660"/>
  </p:normalViewPr>
  <p:slideViewPr>
    <p:cSldViewPr>
      <p:cViewPr varScale="1">
        <p:scale>
          <a:sx n="87" d="100"/>
          <a:sy n="87" d="100"/>
        </p:scale>
        <p:origin x="2010" y="54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presProps" Target="presProps.xml"/><Relationship Id="rId8" Type="http://schemas.openxmlformats.org/officeDocument/2006/relationships/slide" Target="slides/slide6.xml"/><Relationship Id="rId51"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409E9E5E-4971-4BD7-AA1F-C4FA1A880BD9}" type="datetimeFigureOut">
              <a:rPr lang="en-US" smtClean="0"/>
              <a:t>3/20/2026</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8B3F8B6D-D629-4C66-B747-0B0EBCB91FB5}" type="slidenum">
              <a:rPr lang="en-US" smtClean="0"/>
              <a:t>‹#›</a:t>
            </a:fld>
            <a:endParaRPr lang="en-US"/>
          </a:p>
        </p:txBody>
      </p:sp>
    </p:spTree>
    <p:extLst>
      <p:ext uri="{BB962C8B-B14F-4D97-AF65-F5344CB8AC3E}">
        <p14:creationId xmlns:p14="http://schemas.microsoft.com/office/powerpoint/2010/main" val="17523494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64820"/>
          </a:xfrm>
          <a:prstGeom prst="rect">
            <a:avLst/>
          </a:prstGeom>
        </p:spPr>
        <p:txBody>
          <a:bodyPr vert="horz" lIns="91440" tIns="45720" rIns="91440" bIns="45720" rtlCol="0"/>
          <a:lstStyle>
            <a:lvl1pPr algn="r">
              <a:defRPr sz="1200"/>
            </a:lvl1pPr>
          </a:lstStyle>
          <a:p>
            <a:fld id="{4C517146-5446-47F8-9A25-6AAD8DDE8090}" type="datetimeFigureOut">
              <a:rPr lang="en-US" smtClean="0"/>
              <a:t>3/20/2026</a:t>
            </a:fld>
            <a:endParaRPr lang="en-US"/>
          </a:p>
        </p:txBody>
      </p:sp>
      <p:sp>
        <p:nvSpPr>
          <p:cNvPr id="4" name="Slide Image Placeholder 3"/>
          <p:cNvSpPr>
            <a:spLocks noGrp="1" noRot="1" noChangeAspect="1"/>
          </p:cNvSpPr>
          <p:nvPr>
            <p:ph type="sldImg" idx="2"/>
          </p:nvPr>
        </p:nvSpPr>
        <p:spPr>
          <a:xfrm>
            <a:off x="11049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15790"/>
            <a:ext cx="5486400" cy="418338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829967"/>
            <a:ext cx="2971800" cy="464820"/>
          </a:xfrm>
          <a:prstGeom prst="rect">
            <a:avLst/>
          </a:prstGeom>
        </p:spPr>
        <p:txBody>
          <a:bodyPr vert="horz" lIns="91440" tIns="45720" rIns="91440" bIns="45720" rtlCol="0" anchor="b"/>
          <a:lstStyle>
            <a:lvl1pPr algn="r">
              <a:defRPr sz="1200"/>
            </a:lvl1pPr>
          </a:lstStyle>
          <a:p>
            <a:fld id="{52903D90-6CD4-4E63-A280-BAE035FDD22B}" type="slidenum">
              <a:rPr lang="en-US" smtClean="0"/>
              <a:t>‹#›</a:t>
            </a:fld>
            <a:endParaRPr lang="en-US"/>
          </a:p>
        </p:txBody>
      </p:sp>
    </p:spTree>
    <p:extLst>
      <p:ext uri="{BB962C8B-B14F-4D97-AF65-F5344CB8AC3E}">
        <p14:creationId xmlns:p14="http://schemas.microsoft.com/office/powerpoint/2010/main" val="1684535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903D90-6CD4-4E63-A280-BAE035FDD22B}" type="slidenum">
              <a:rPr lang="en-US" smtClean="0"/>
              <a:t>1</a:t>
            </a:fld>
            <a:endParaRPr lang="en-US"/>
          </a:p>
        </p:txBody>
      </p:sp>
    </p:spTree>
    <p:extLst>
      <p:ext uri="{BB962C8B-B14F-4D97-AF65-F5344CB8AC3E}">
        <p14:creationId xmlns:p14="http://schemas.microsoft.com/office/powerpoint/2010/main" val="2574073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30x7.25x4.3=</a:t>
            </a:r>
            <a:r>
              <a:rPr lang="en-US" baseline="0" dirty="0"/>
              <a:t> 935.25</a:t>
            </a:r>
            <a:endParaRPr lang="en-US" dirty="0"/>
          </a:p>
        </p:txBody>
      </p:sp>
      <p:sp>
        <p:nvSpPr>
          <p:cNvPr id="4" name="Slide Number Placeholder 3"/>
          <p:cNvSpPr>
            <a:spLocks noGrp="1"/>
          </p:cNvSpPr>
          <p:nvPr>
            <p:ph type="sldNum" sz="quarter" idx="10"/>
          </p:nvPr>
        </p:nvSpPr>
        <p:spPr/>
        <p:txBody>
          <a:bodyPr/>
          <a:lstStyle/>
          <a:p>
            <a:fld id="{52903D90-6CD4-4E63-A280-BAE035FDD22B}" type="slidenum">
              <a:rPr lang="en-US" smtClean="0"/>
              <a:t>27</a:t>
            </a:fld>
            <a:endParaRPr lang="en-US"/>
          </a:p>
        </p:txBody>
      </p:sp>
    </p:spTree>
    <p:extLst>
      <p:ext uri="{BB962C8B-B14F-4D97-AF65-F5344CB8AC3E}">
        <p14:creationId xmlns:p14="http://schemas.microsoft.com/office/powerpoint/2010/main" val="13177277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0FEA222-A1B0-4455-AD16-5CBAF2929FD7}"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840884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2EBE82-B373-45C9-BD1C-80890D2C0FF4}"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108142012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2EBE82-B373-45C9-BD1C-80890D2C0FF4}"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16419255"/>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2EBE82-B373-45C9-BD1C-80890D2C0FF4}"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2060244100"/>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2EBE82-B373-45C9-BD1C-80890D2C0FF4}"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4834300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32EBE82-B373-45C9-BD1C-80890D2C0FF4}"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115323478"/>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4D3DF59-EC20-4807-90F2-4066BA2F24AA}"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25046178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920B99-AA66-455E-94CB-6AEFC4734CF4}"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424719691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EB1812-ACE9-432F-9240-096078780C04}"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1497389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006AF01-3D1F-4C91-BA32-60FD7A3F71B3}"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27290117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9AE1650-E1CC-4B85-8DD2-574006B7CD00}"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289345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8D4258-BE41-4413-B947-3F667DEFED62}"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74459446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489721-147F-477B-B895-734FB116F92B}" type="datetime1">
              <a:rPr lang="en-US" smtClean="0"/>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3722065420"/>
      </p:ext>
    </p:extLst>
  </p:cSld>
  <p:clrMapOvr>
    <a:masterClrMapping/>
  </p:clrMapOvr>
  <p:hf sldNum="0"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489721-147F-477B-B895-734FB116F92B}" type="datetime1">
              <a:rPr lang="en-US" smtClean="0"/>
              <a:t>3/20/2026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2525804785"/>
      </p:ext>
    </p:extLst>
  </p:cSld>
  <p:clrMapOvr>
    <a:masterClrMapping/>
  </p:clrMapOvr>
  <p:hf sldNum="0"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81D9A23-E093-4998-832B-A45533FDA0E1}" type="datetime1">
              <a:rPr lang="en-US" smtClean="0"/>
              <a:t>3/20/2026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36542550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D847B5-5C15-429C-B7E1-777E204C6365}" type="datetime1">
              <a:rPr lang="en-US" smtClean="0"/>
              <a:t>3/20/2026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5560847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FABCF414-971D-4070-979A-933FE7A313C1}" type="datetime1">
              <a:rPr lang="en-US" smtClean="0"/>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280906500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88FE5127-9F50-429F-B178-D51D1C70EA9C}" type="datetime1">
              <a:rPr lang="en-US" smtClean="0"/>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380726650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489721-147F-477B-B895-734FB116F92B}"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2389891960"/>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489721-147F-477B-B895-734FB116F92B}"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38701841"/>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489721-147F-477B-B895-734FB116F92B}"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4166710552"/>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489721-147F-477B-B895-734FB116F92B}"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45540856"/>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3DFBE69-66B2-4275-9DDA-2219E17DBCCC}"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196640272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8489721-147F-477B-B895-734FB116F92B}"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2820267867"/>
      </p:ext>
    </p:extLst>
  </p:cSld>
  <p:clrMapOvr>
    <a:masterClrMapping/>
  </p:clrMapOvr>
  <p:hf sldNum="0"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E436715-984B-47C5-AB08-59789E5CBC52}"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400115940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F0D3CE-7399-4629-A403-46C3198FD8E5}" type="datetime1">
              <a:rPr lang="en-US" smtClean="0"/>
              <a:t>3/20/2026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2993627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32EBE82-B373-45C9-BD1C-80890D2C0FF4}" type="datetime1">
              <a:rPr lang="en-US" smtClean="0"/>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7137617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32EBE82-B373-45C9-BD1C-80890D2C0FF4}" type="datetime1">
              <a:rPr lang="en-US" smtClean="0"/>
              <a:t>3/20/2026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3235156792"/>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1D3088-75B5-4341-AC94-AEB2B4A3CCE2}" type="datetime1">
              <a:rPr lang="en-US" smtClean="0"/>
              <a:t>3/20/2026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34147161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582595-F355-4EDC-A7B9-3295C4F1E6E0}" type="datetime1">
              <a:rPr lang="en-US" smtClean="0"/>
              <a:t>3/20/2026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825621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0F8367BE-4CBE-4A96-89B5-34375CAA35FE}" type="datetime1">
              <a:rPr lang="en-US" smtClean="0"/>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785850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6C518594-7F11-4682-B53B-03E0E81F2B76}" type="datetime1">
              <a:rPr lang="en-US" smtClean="0"/>
              <a:t>3/20/2026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5E6C8B-7D39-471D-A701-85F3AECCEE82}" type="slidenum">
              <a:rPr lang="en-US" smtClean="0"/>
              <a:t>‹#›</a:t>
            </a:fld>
            <a:endParaRPr lang="en-US"/>
          </a:p>
        </p:txBody>
      </p:sp>
    </p:spTree>
    <p:extLst>
      <p:ext uri="{BB962C8B-B14F-4D97-AF65-F5344CB8AC3E}">
        <p14:creationId xmlns:p14="http://schemas.microsoft.com/office/powerpoint/2010/main" val="1529145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4.xml"/><Relationship Id="rId13" Type="http://schemas.openxmlformats.org/officeDocument/2006/relationships/slideLayout" Target="../slideLayouts/slideLayout29.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slideLayout" Target="../slideLayouts/slideLayout28.xml"/><Relationship Id="rId17" Type="http://schemas.openxmlformats.org/officeDocument/2006/relationships/theme" Target="../theme/theme2.xml"/><Relationship Id="rId2" Type="http://schemas.openxmlformats.org/officeDocument/2006/relationships/slideLayout" Target="../slideLayouts/slideLayout18.xml"/><Relationship Id="rId16" Type="http://schemas.openxmlformats.org/officeDocument/2006/relationships/slideLayout" Target="../slideLayouts/slideLayout32.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5" Type="http://schemas.openxmlformats.org/officeDocument/2006/relationships/slideLayout" Target="../slideLayouts/slideLayout3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 Id="rId1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2EBE82-B373-45C9-BD1C-80890D2C0FF4}" type="datetime1">
              <a:rPr lang="en-US" smtClean="0"/>
              <a:t>3/20/2026</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275E6C8B-7D39-471D-A701-85F3AECCEE82}" type="slidenum">
              <a:rPr lang="en-US" smtClean="0"/>
              <a:t>‹#›</a:t>
            </a:fld>
            <a:endParaRPr lang="en-US"/>
          </a:p>
        </p:txBody>
      </p:sp>
    </p:spTree>
    <p:extLst>
      <p:ext uri="{BB962C8B-B14F-4D97-AF65-F5344CB8AC3E}">
        <p14:creationId xmlns:p14="http://schemas.microsoft.com/office/powerpoint/2010/main" val="850641522"/>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 id="2147483815" r:id="rId13"/>
    <p:sldLayoutId id="2147483816" r:id="rId14"/>
    <p:sldLayoutId id="2147483817" r:id="rId15"/>
    <p:sldLayoutId id="2147483818"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32EBE82-B373-45C9-BD1C-80890D2C0FF4}" type="datetime1">
              <a:rPr lang="en-US" smtClean="0"/>
              <a:t>3/20/2026</a:t>
            </a:fld>
            <a:endParaRPr 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275E6C8B-7D39-471D-A701-85F3AECCEE82}" type="slidenum">
              <a:rPr lang="en-US" smtClean="0"/>
              <a:t>‹#›</a:t>
            </a:fld>
            <a:endParaRPr lang="en-US"/>
          </a:p>
        </p:txBody>
      </p:sp>
    </p:spTree>
    <p:extLst>
      <p:ext uri="{BB962C8B-B14F-4D97-AF65-F5344CB8AC3E}">
        <p14:creationId xmlns:p14="http://schemas.microsoft.com/office/powerpoint/2010/main" val="3618936806"/>
      </p:ext>
    </p:extLst>
  </p:cSld>
  <p:clrMap bg1="lt1" tx1="dk1" bg2="lt2" tx2="dk2" accent1="accent1" accent2="accent2" accent3="accent3" accent4="accent4" accent5="accent5" accent6="accent6" hlink="hlink" folHlink="folHlink"/>
  <p:sldLayoutIdLst>
    <p:sldLayoutId id="2147483820" r:id="rId1"/>
    <p:sldLayoutId id="2147483821" r:id="rId2"/>
    <p:sldLayoutId id="2147483822" r:id="rId3"/>
    <p:sldLayoutId id="2147483823" r:id="rId4"/>
    <p:sldLayoutId id="2147483824" r:id="rId5"/>
    <p:sldLayoutId id="2147483825" r:id="rId6"/>
    <p:sldLayoutId id="2147483826" r:id="rId7"/>
    <p:sldLayoutId id="2147483827" r:id="rId8"/>
    <p:sldLayoutId id="2147483828" r:id="rId9"/>
    <p:sldLayoutId id="2147483829" r:id="rId10"/>
    <p:sldLayoutId id="2147483830" r:id="rId11"/>
    <p:sldLayoutId id="2147483831" r:id="rId12"/>
    <p:sldLayoutId id="2147483832" r:id="rId13"/>
    <p:sldLayoutId id="2147483833" r:id="rId14"/>
    <p:sldLayoutId id="2147483834" r:id="rId15"/>
    <p:sldLayoutId id="2147483835" r:id="rId16"/>
  </p:sldLayoutIdLst>
  <p:hf sldNum="0"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3" Type="http://schemas.openxmlformats.org/officeDocument/2006/relationships/image" Target="cid:image008.jpg@01D9C942.1E0C3000" TargetMode="External"/><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s.zoom.us/m/bZEE2h2oh"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27201" y="1794934"/>
            <a:ext cx="5723468" cy="3843865"/>
          </a:xfrm>
        </p:spPr>
        <p:txBody>
          <a:bodyPr>
            <a:noAutofit/>
          </a:bodyPr>
          <a:lstStyle/>
          <a:p>
            <a:br>
              <a:rPr lang="en-US" sz="6000" dirty="0"/>
            </a:br>
            <a:r>
              <a:rPr lang="en-US" dirty="0"/>
              <a:t>ABAWD Training</a:t>
            </a:r>
            <a:br>
              <a:rPr lang="en-US" dirty="0"/>
            </a:br>
            <a:br>
              <a:rPr lang="en-US" dirty="0"/>
            </a:br>
            <a:endParaRPr lang="en-US" sz="6000" dirty="0"/>
          </a:p>
        </p:txBody>
      </p:sp>
    </p:spTree>
    <p:extLst>
      <p:ext uri="{BB962C8B-B14F-4D97-AF65-F5344CB8AC3E}">
        <p14:creationId xmlns:p14="http://schemas.microsoft.com/office/powerpoint/2010/main" val="34978995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The correct code on the pregnancy page verification field is CC-Collateral Contact.</a:t>
            </a:r>
          </a:p>
        </p:txBody>
      </p:sp>
      <p:sp>
        <p:nvSpPr>
          <p:cNvPr id="4" name="Text Placeholder 3"/>
          <p:cNvSpPr>
            <a:spLocks noGrp="1"/>
          </p:cNvSpPr>
          <p:nvPr>
            <p:ph type="body" idx="1"/>
          </p:nvPr>
        </p:nvSpPr>
        <p:spPr/>
        <p:txBody>
          <a:bodyPr/>
          <a:lstStyle/>
          <a:p>
            <a:r>
              <a:rPr lang="en-US" dirty="0"/>
              <a:t>TRUE</a:t>
            </a:r>
          </a:p>
        </p:txBody>
      </p:sp>
    </p:spTree>
    <p:extLst>
      <p:ext uri="{BB962C8B-B14F-4D97-AF65-F5344CB8AC3E}">
        <p14:creationId xmlns:p14="http://schemas.microsoft.com/office/powerpoint/2010/main" val="41473864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Pregnancy</a:t>
            </a:r>
          </a:p>
        </p:txBody>
      </p:sp>
      <p:sp>
        <p:nvSpPr>
          <p:cNvPr id="3" name="Content Placeholder 2"/>
          <p:cNvSpPr>
            <a:spLocks noGrp="1"/>
          </p:cNvSpPr>
          <p:nvPr>
            <p:ph idx="1"/>
          </p:nvPr>
        </p:nvSpPr>
        <p:spPr>
          <a:xfrm>
            <a:off x="685252" y="1676400"/>
            <a:ext cx="6196405" cy="3886200"/>
          </a:xfrm>
        </p:spPr>
        <p:txBody>
          <a:bodyPr>
            <a:normAutofit fontScale="70000" lnSpcReduction="20000"/>
          </a:bodyPr>
          <a:lstStyle/>
          <a:p>
            <a:r>
              <a:rPr lang="en-US" sz="3300" dirty="0"/>
              <a:t>We do not need to verify that a person is pregnant to make them a Non-ABAWD unless the report is deemed questionable. </a:t>
            </a:r>
          </a:p>
          <a:p>
            <a:r>
              <a:rPr lang="en-US" sz="3300" dirty="0"/>
              <a:t>If the verification code is NQ or ? on the Pregnancy Verification field, they will be an ABAWD and will be referred to FSET until the pregnancy marked as verified</a:t>
            </a:r>
          </a:p>
          <a:p>
            <a:r>
              <a:rPr lang="en-US" sz="3300" dirty="0"/>
              <a:t>When a pregnancy is reported update pregnancy using CC-Collateral contact as the verification code with the date it was reported. </a:t>
            </a:r>
          </a:p>
          <a:p>
            <a:endParaRPr lang="en-US" dirty="0"/>
          </a:p>
          <a:p>
            <a:pPr marL="0" indent="0">
              <a:buNone/>
            </a:pPr>
            <a:endParaRPr lang="en-US" dirty="0"/>
          </a:p>
        </p:txBody>
      </p:sp>
    </p:spTree>
    <p:extLst>
      <p:ext uri="{BB962C8B-B14F-4D97-AF65-F5344CB8AC3E}">
        <p14:creationId xmlns:p14="http://schemas.microsoft.com/office/powerpoint/2010/main" val="25697484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Pregnancy</a:t>
            </a:r>
          </a:p>
        </p:txBody>
      </p:sp>
      <p:pic>
        <p:nvPicPr>
          <p:cNvPr id="4" name="Content Placeholder 3" descr="cid:image008.jpg@01D9C942.1E0C3000"/>
          <p:cNvPicPr>
            <a:picLocks noGrp="1"/>
          </p:cNvPicPr>
          <p:nvPr>
            <p:ph idx="1"/>
          </p:nvPr>
        </p:nvPicPr>
        <p:blipFill>
          <a:blip r:embed="rId2" r:link="rId3">
            <a:extLst>
              <a:ext uri="{28A0092B-C50C-407E-A947-70E740481C1C}">
                <a14:useLocalDpi xmlns:a14="http://schemas.microsoft.com/office/drawing/2010/main" val="0"/>
              </a:ext>
            </a:extLst>
          </a:blip>
          <a:srcRect/>
          <a:stretch>
            <a:fillRect/>
          </a:stretch>
        </p:blipFill>
        <p:spPr bwMode="auto">
          <a:xfrm>
            <a:off x="609599" y="2133600"/>
            <a:ext cx="6172201" cy="3657600"/>
          </a:xfrm>
          <a:prstGeom prst="rect">
            <a:avLst/>
          </a:prstGeom>
          <a:noFill/>
          <a:ln>
            <a:noFill/>
          </a:ln>
        </p:spPr>
      </p:pic>
    </p:spTree>
    <p:extLst>
      <p:ext uri="{BB962C8B-B14F-4D97-AF65-F5344CB8AC3E}">
        <p14:creationId xmlns:p14="http://schemas.microsoft.com/office/powerpoint/2010/main" val="774585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Determined unfit for employment</a:t>
            </a:r>
          </a:p>
        </p:txBody>
      </p:sp>
      <p:sp>
        <p:nvSpPr>
          <p:cNvPr id="3" name="Content Placeholder 2"/>
          <p:cNvSpPr>
            <a:spLocks noGrp="1"/>
          </p:cNvSpPr>
          <p:nvPr>
            <p:ph idx="1"/>
          </p:nvPr>
        </p:nvSpPr>
        <p:spPr/>
        <p:txBody>
          <a:bodyPr>
            <a:normAutofit/>
          </a:bodyPr>
          <a:lstStyle/>
          <a:p>
            <a:r>
              <a:rPr lang="en-US" sz="2000" dirty="0"/>
              <a:t>1) Disabled- The person must have a disability that is verified to update the top portion of the disability page. If they do not have a verified disability they would be evaluated for Unfit to work instead.</a:t>
            </a:r>
          </a:p>
          <a:p>
            <a:pPr marL="0" indent="0">
              <a:buNone/>
            </a:pPr>
            <a:r>
              <a:rPr lang="en-US" sz="2000" dirty="0"/>
              <a:t>	They may be getting SSI/SSDI, or have a disability 	determination from DDB. </a:t>
            </a:r>
          </a:p>
          <a:p>
            <a:pPr marL="0" indent="0">
              <a:buNone/>
            </a:pPr>
            <a:r>
              <a:rPr lang="en-US" sz="2000" dirty="0"/>
              <a:t>	They may also be approved for presumptive disability, 	MAPP disability, VA disabled, or Railroad Retirement 	Board disabled. </a:t>
            </a:r>
          </a:p>
          <a:p>
            <a:pPr marL="0" indent="0">
              <a:buNone/>
            </a:pPr>
            <a:endParaRPr lang="en-US" dirty="0"/>
          </a:p>
        </p:txBody>
      </p:sp>
    </p:spTree>
    <p:extLst>
      <p:ext uri="{BB962C8B-B14F-4D97-AF65-F5344CB8AC3E}">
        <p14:creationId xmlns:p14="http://schemas.microsoft.com/office/powerpoint/2010/main" val="2959429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Determined unfit for employment</a:t>
            </a:r>
          </a:p>
        </p:txBody>
      </p:sp>
      <p:pic>
        <p:nvPicPr>
          <p:cNvPr id="4" name="Content Placeholder 3" descr="Screen Clipping"/>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09600" y="2371990"/>
            <a:ext cx="6348413" cy="3458633"/>
          </a:xfrm>
          <a:prstGeom prst="rect">
            <a:avLst/>
          </a:prstGeom>
        </p:spPr>
      </p:pic>
    </p:spTree>
    <p:extLst>
      <p:ext uri="{BB962C8B-B14F-4D97-AF65-F5344CB8AC3E}">
        <p14:creationId xmlns:p14="http://schemas.microsoft.com/office/powerpoint/2010/main" val="36248856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An IM agency worker may make the determination that a client is mentally or physically unable to work.</a:t>
            </a:r>
          </a:p>
        </p:txBody>
      </p:sp>
      <p:sp>
        <p:nvSpPr>
          <p:cNvPr id="4" name="Text Placeholder 3"/>
          <p:cNvSpPr>
            <a:spLocks noGrp="1"/>
          </p:cNvSpPr>
          <p:nvPr>
            <p:ph type="body" idx="1"/>
          </p:nvPr>
        </p:nvSpPr>
        <p:spPr/>
        <p:txBody>
          <a:bodyPr/>
          <a:lstStyle/>
          <a:p>
            <a:r>
              <a:rPr lang="en-US" dirty="0"/>
              <a:t>TRUE</a:t>
            </a:r>
          </a:p>
        </p:txBody>
      </p:sp>
    </p:spTree>
    <p:extLst>
      <p:ext uri="{BB962C8B-B14F-4D97-AF65-F5344CB8AC3E}">
        <p14:creationId xmlns:p14="http://schemas.microsoft.com/office/powerpoint/2010/main" val="1361699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Determined unfit for employment</a:t>
            </a:r>
          </a:p>
        </p:txBody>
      </p:sp>
      <p:sp>
        <p:nvSpPr>
          <p:cNvPr id="3" name="Content Placeholder 2"/>
          <p:cNvSpPr>
            <a:spLocks noGrp="1"/>
          </p:cNvSpPr>
          <p:nvPr>
            <p:ph idx="1"/>
          </p:nvPr>
        </p:nvSpPr>
        <p:spPr/>
        <p:txBody>
          <a:bodyPr>
            <a:normAutofit/>
          </a:bodyPr>
          <a:lstStyle/>
          <a:p>
            <a:r>
              <a:rPr lang="en-US" dirty="0"/>
              <a:t>2) Receiving temporary or permanent disability benefits. Ex: workman’s comp</a:t>
            </a:r>
          </a:p>
          <a:p>
            <a:r>
              <a:rPr lang="en-US" dirty="0"/>
              <a:t>3) Mentally or physically unable to work, as determined by the IM agency.</a:t>
            </a:r>
          </a:p>
          <a:p>
            <a:r>
              <a:rPr lang="en-US" dirty="0"/>
              <a:t>4) Displaying mental instability, combativeness, or other mental health issues (IM or FSET worker can exempt)</a:t>
            </a:r>
          </a:p>
          <a:p>
            <a:pPr marL="0" indent="0">
              <a:buNone/>
            </a:pPr>
            <a:r>
              <a:rPr lang="en-US" dirty="0"/>
              <a:t>All of these are entered at the bottom of the disability page in the ABAWD exemption section.  Verification is not required.</a:t>
            </a:r>
          </a:p>
          <a:p>
            <a:pPr marL="0" indent="0">
              <a:buNone/>
            </a:pPr>
            <a:endParaRPr lang="en-US" dirty="0"/>
          </a:p>
        </p:txBody>
      </p:sp>
      <p:pic>
        <p:nvPicPr>
          <p:cNvPr id="4" name="Picture 3" descr="Screen Clippi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5955" y="5257800"/>
            <a:ext cx="5715000" cy="1362526"/>
          </a:xfrm>
          <a:prstGeom prst="rect">
            <a:avLst/>
          </a:prstGeom>
        </p:spPr>
      </p:pic>
    </p:spTree>
    <p:extLst>
      <p:ext uri="{BB962C8B-B14F-4D97-AF65-F5344CB8AC3E}">
        <p14:creationId xmlns:p14="http://schemas.microsoft.com/office/powerpoint/2010/main" val="376073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Determined unfit for employment</a:t>
            </a:r>
          </a:p>
        </p:txBody>
      </p:sp>
      <p:sp>
        <p:nvSpPr>
          <p:cNvPr id="3" name="Content Placeholder 2"/>
          <p:cNvSpPr>
            <a:spLocks noGrp="1"/>
          </p:cNvSpPr>
          <p:nvPr>
            <p:ph idx="1"/>
          </p:nvPr>
        </p:nvSpPr>
        <p:spPr/>
        <p:txBody>
          <a:bodyPr>
            <a:normAutofit/>
          </a:bodyPr>
          <a:lstStyle/>
          <a:p>
            <a:r>
              <a:rPr lang="en-US" sz="2400" dirty="0"/>
              <a:t>5) Chronically Homeless</a:t>
            </a:r>
          </a:p>
          <a:p>
            <a:pPr marL="0" indent="0">
              <a:buNone/>
            </a:pPr>
            <a:r>
              <a:rPr lang="en-US" sz="2400" dirty="0"/>
              <a:t>	Chronic homelessness includes members who are in a 	temporary housing situation, such as transitional living 	arrangements and shelters. It also includes members 	staying temporarily (up to 90 days) at another person’s 	residence. </a:t>
            </a:r>
          </a:p>
        </p:txBody>
      </p:sp>
    </p:spTree>
    <p:extLst>
      <p:ext uri="{BB962C8B-B14F-4D97-AF65-F5344CB8AC3E}">
        <p14:creationId xmlns:p14="http://schemas.microsoft.com/office/powerpoint/2010/main" val="33948904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Determined unfit for employment</a:t>
            </a:r>
          </a:p>
        </p:txBody>
      </p:sp>
      <p:sp>
        <p:nvSpPr>
          <p:cNvPr id="5" name="Content Placeholder 4">
            <a:extLst>
              <a:ext uri="{FF2B5EF4-FFF2-40B4-BE49-F238E27FC236}">
                <a16:creationId xmlns:a16="http://schemas.microsoft.com/office/drawing/2014/main" id="{9BE09743-0D77-421E-ABCF-5B95E03D4321}"/>
              </a:ext>
            </a:extLst>
          </p:cNvPr>
          <p:cNvSpPr>
            <a:spLocks noGrp="1"/>
          </p:cNvSpPr>
          <p:nvPr>
            <p:ph idx="1"/>
          </p:nvPr>
        </p:nvSpPr>
        <p:spPr>
          <a:xfrm>
            <a:off x="619698" y="2057400"/>
            <a:ext cx="6347714" cy="3880773"/>
          </a:xfrm>
        </p:spPr>
        <p:txBody>
          <a:bodyPr>
            <a:normAutofit/>
          </a:bodyPr>
          <a:lstStyle/>
          <a:p>
            <a:r>
              <a:rPr lang="en-US" sz="3200" dirty="0"/>
              <a:t>This is to be entered on the ABAWD exemption page.</a:t>
            </a:r>
          </a:p>
        </p:txBody>
      </p:sp>
    </p:spTree>
    <p:extLst>
      <p:ext uri="{BB962C8B-B14F-4D97-AF65-F5344CB8AC3E}">
        <p14:creationId xmlns:p14="http://schemas.microsoft.com/office/powerpoint/2010/main" val="21293525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An individual is not exempt from TLBs any month they were incarcerated.</a:t>
            </a:r>
          </a:p>
        </p:txBody>
      </p:sp>
      <p:sp>
        <p:nvSpPr>
          <p:cNvPr id="4" name="Text Placeholder 3"/>
          <p:cNvSpPr>
            <a:spLocks noGrp="1"/>
          </p:cNvSpPr>
          <p:nvPr>
            <p:ph type="body" idx="1"/>
          </p:nvPr>
        </p:nvSpPr>
        <p:spPr/>
        <p:txBody>
          <a:bodyPr/>
          <a:lstStyle/>
          <a:p>
            <a:r>
              <a:rPr lang="en-US" dirty="0"/>
              <a:t>FALSE</a:t>
            </a:r>
          </a:p>
        </p:txBody>
      </p:sp>
    </p:spTree>
    <p:extLst>
      <p:ext uri="{BB962C8B-B14F-4D97-AF65-F5344CB8AC3E}">
        <p14:creationId xmlns:p14="http://schemas.microsoft.com/office/powerpoint/2010/main" val="1561605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Types of ABAWD</a:t>
            </a:r>
          </a:p>
        </p:txBody>
      </p:sp>
      <p:sp>
        <p:nvSpPr>
          <p:cNvPr id="3" name="Content Placeholder 2"/>
          <p:cNvSpPr>
            <a:spLocks noGrp="1"/>
          </p:cNvSpPr>
          <p:nvPr>
            <p:ph idx="1"/>
          </p:nvPr>
        </p:nvSpPr>
        <p:spPr/>
        <p:txBody>
          <a:bodyPr/>
          <a:lstStyle/>
          <a:p>
            <a:r>
              <a:rPr lang="en-US" sz="4800" dirty="0"/>
              <a:t>Non-ABAWD</a:t>
            </a:r>
          </a:p>
          <a:p>
            <a:r>
              <a:rPr lang="en-US" sz="4800" dirty="0"/>
              <a:t>ABAWD</a:t>
            </a:r>
          </a:p>
          <a:p>
            <a:endParaRPr lang="en-US" dirty="0"/>
          </a:p>
        </p:txBody>
      </p:sp>
    </p:spTree>
    <p:extLst>
      <p:ext uri="{BB962C8B-B14F-4D97-AF65-F5344CB8AC3E}">
        <p14:creationId xmlns:p14="http://schemas.microsoft.com/office/powerpoint/2010/main" val="22198469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Incarceration</a:t>
            </a:r>
          </a:p>
        </p:txBody>
      </p:sp>
      <p:sp>
        <p:nvSpPr>
          <p:cNvPr id="3" name="Content Placeholder 2"/>
          <p:cNvSpPr>
            <a:spLocks noGrp="1"/>
          </p:cNvSpPr>
          <p:nvPr>
            <p:ph idx="1"/>
          </p:nvPr>
        </p:nvSpPr>
        <p:spPr/>
        <p:txBody>
          <a:bodyPr/>
          <a:lstStyle/>
          <a:p>
            <a:r>
              <a:rPr lang="en-US" sz="2400" dirty="0"/>
              <a:t>Use the IC code on the FS clock to exempt any months in which an ABAWD was unable to meet the work requirement due to being incarcerated. </a:t>
            </a:r>
          </a:p>
          <a:p>
            <a:r>
              <a:rPr lang="en-US" sz="2400" dirty="0"/>
              <a:t>ESS workers will have to determine when the person was incarcerated, and make a judgement call about if that incarceration prevented the person from being able to meet the work requirement. </a:t>
            </a:r>
          </a:p>
          <a:p>
            <a:endParaRPr lang="en-US" dirty="0"/>
          </a:p>
        </p:txBody>
      </p:sp>
    </p:spTree>
    <p:extLst>
      <p:ext uri="{BB962C8B-B14F-4D97-AF65-F5344CB8AC3E}">
        <p14:creationId xmlns:p14="http://schemas.microsoft.com/office/powerpoint/2010/main" val="15848281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Receiving UC or has applied for UC</a:t>
            </a:r>
            <a:br>
              <a:rPr lang="en-US" dirty="0"/>
            </a:br>
            <a:endParaRPr lang="en-US" dirty="0"/>
          </a:p>
        </p:txBody>
      </p:sp>
      <p:sp>
        <p:nvSpPr>
          <p:cNvPr id="3" name="Content Placeholder 2"/>
          <p:cNvSpPr>
            <a:spLocks noGrp="1"/>
          </p:cNvSpPr>
          <p:nvPr>
            <p:ph idx="1"/>
          </p:nvPr>
        </p:nvSpPr>
        <p:spPr/>
        <p:txBody>
          <a:bodyPr>
            <a:normAutofit/>
          </a:bodyPr>
          <a:lstStyle/>
          <a:p>
            <a:r>
              <a:rPr lang="en-US" sz="2400" dirty="0"/>
              <a:t>UIB data exchange must show they are receiving UC, or the UC is in pending/disputed status. </a:t>
            </a:r>
          </a:p>
          <a:p>
            <a:r>
              <a:rPr lang="en-US" sz="2400" dirty="0"/>
              <a:t>The UC page must only be entered with 0 income if they are in pending/disputed status. The UC page must be end dated if UC has ended. </a:t>
            </a:r>
          </a:p>
          <a:p>
            <a:r>
              <a:rPr lang="en-US" sz="2400" dirty="0"/>
              <a:t>Out of State UC or application for it must be verified.</a:t>
            </a:r>
          </a:p>
        </p:txBody>
      </p:sp>
    </p:spTree>
    <p:extLst>
      <p:ext uri="{BB962C8B-B14F-4D97-AF65-F5344CB8AC3E}">
        <p14:creationId xmlns:p14="http://schemas.microsoft.com/office/powerpoint/2010/main" val="6713023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dirty="0"/>
              <a:t>Student of higher education that is an eligible student for FS</a:t>
            </a:r>
            <a:br>
              <a:rPr lang="en-US" sz="3200" dirty="0"/>
            </a:br>
            <a:endParaRPr lang="en-US" sz="3200" dirty="0"/>
          </a:p>
        </p:txBody>
      </p:sp>
      <p:sp>
        <p:nvSpPr>
          <p:cNvPr id="3" name="Content Placeholder 2"/>
          <p:cNvSpPr>
            <a:spLocks noGrp="1"/>
          </p:cNvSpPr>
          <p:nvPr>
            <p:ph idx="1"/>
          </p:nvPr>
        </p:nvSpPr>
        <p:spPr>
          <a:xfrm>
            <a:off x="599901" y="2057400"/>
            <a:ext cx="6196405" cy="4046669"/>
          </a:xfrm>
        </p:spPr>
        <p:txBody>
          <a:bodyPr>
            <a:normAutofit/>
          </a:bodyPr>
          <a:lstStyle/>
          <a:p>
            <a:r>
              <a:rPr lang="en-US" sz="2000" dirty="0"/>
              <a:t>If a person is a student of higher education at least half time, and that person meets the criteria as an eligible student for FS, then that person is a Non-ABAWD. </a:t>
            </a:r>
          </a:p>
          <a:p>
            <a:r>
              <a:rPr lang="en-US" sz="2000" dirty="0"/>
              <a:t>If they are in higher Education less than half time, they are not tested for student eligibility for FS, and are an ABAWD. </a:t>
            </a:r>
          </a:p>
          <a:p>
            <a:r>
              <a:rPr lang="en-US" sz="2000" dirty="0"/>
              <a:t>In order be exempt for higher education we do not to verify school enrollment. </a:t>
            </a:r>
          </a:p>
        </p:txBody>
      </p:sp>
    </p:spTree>
    <p:extLst>
      <p:ext uri="{BB962C8B-B14F-4D97-AF65-F5344CB8AC3E}">
        <p14:creationId xmlns:p14="http://schemas.microsoft.com/office/powerpoint/2010/main" val="30189990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Enrolled at least half time in high school </a:t>
            </a:r>
            <a:br>
              <a:rPr lang="en-US" sz="3600" dirty="0"/>
            </a:br>
            <a:endParaRPr lang="en-US" sz="3600" dirty="0"/>
          </a:p>
        </p:txBody>
      </p:sp>
      <p:sp>
        <p:nvSpPr>
          <p:cNvPr id="3" name="Content Placeholder 2"/>
          <p:cNvSpPr>
            <a:spLocks noGrp="1"/>
          </p:cNvSpPr>
          <p:nvPr>
            <p:ph idx="1"/>
          </p:nvPr>
        </p:nvSpPr>
        <p:spPr>
          <a:xfrm>
            <a:off x="533400" y="1930400"/>
            <a:ext cx="6196405" cy="4046669"/>
          </a:xfrm>
        </p:spPr>
        <p:txBody>
          <a:bodyPr>
            <a:noAutofit/>
          </a:bodyPr>
          <a:lstStyle/>
          <a:p>
            <a:r>
              <a:rPr lang="en-US" sz="2400" dirty="0"/>
              <a:t>There is no maximum high school age in regard to the FS ABAWD policy.</a:t>
            </a:r>
          </a:p>
          <a:p>
            <a:r>
              <a:rPr lang="en-US" sz="2400" dirty="0"/>
              <a:t> The individual must be enrolled in and attending high school at least half time. Online high school is treated the same as physically attending high school.</a:t>
            </a:r>
          </a:p>
          <a:p>
            <a:r>
              <a:rPr lang="en-US" sz="2400" dirty="0"/>
              <a:t>Participation in HSED and GED programs is not an exemption</a:t>
            </a:r>
            <a:r>
              <a:rPr lang="en-US" sz="2800" dirty="0"/>
              <a:t>.</a:t>
            </a:r>
          </a:p>
        </p:txBody>
      </p:sp>
    </p:spTree>
    <p:extLst>
      <p:ext uri="{BB962C8B-B14F-4D97-AF65-F5344CB8AC3E}">
        <p14:creationId xmlns:p14="http://schemas.microsoft.com/office/powerpoint/2010/main" val="1550780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2"/>
            <a:ext cx="6965245" cy="1163617"/>
          </a:xfrm>
        </p:spPr>
        <p:txBody>
          <a:bodyPr>
            <a:normAutofit fontScale="90000"/>
          </a:bodyPr>
          <a:lstStyle/>
          <a:p>
            <a:br>
              <a:rPr lang="en-US" sz="3100" dirty="0"/>
            </a:br>
            <a:r>
              <a:rPr lang="en-US" sz="3100" dirty="0"/>
              <a:t>Primary caregiver of an incapacitated person</a:t>
            </a:r>
            <a:br>
              <a:rPr lang="en-US" dirty="0"/>
            </a:br>
            <a:endParaRPr lang="en-US" dirty="0"/>
          </a:p>
        </p:txBody>
      </p:sp>
      <p:sp>
        <p:nvSpPr>
          <p:cNvPr id="3" name="Content Placeholder 2"/>
          <p:cNvSpPr>
            <a:spLocks noGrp="1"/>
          </p:cNvSpPr>
          <p:nvPr>
            <p:ph idx="1"/>
          </p:nvPr>
        </p:nvSpPr>
        <p:spPr>
          <a:xfrm>
            <a:off x="762000" y="2514600"/>
            <a:ext cx="6196405" cy="3818069"/>
          </a:xfrm>
        </p:spPr>
        <p:txBody>
          <a:bodyPr>
            <a:noAutofit/>
          </a:bodyPr>
          <a:lstStyle/>
          <a:p>
            <a:r>
              <a:rPr lang="en-US" sz="2000" dirty="0"/>
              <a:t>If there is no information known to the agency, about the incapacitated individual that the FS member is caring for, the IM agency does not need verification of the individual’s incapacitation or to verify that they are the primary caregiver unless questionable.</a:t>
            </a:r>
          </a:p>
          <a:p>
            <a:r>
              <a:rPr lang="en-US" sz="2000" dirty="0"/>
              <a:t>There is no minimum time commitment for caring for an incapacitated person, as long as the FS member is the primary caregiver.</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40642105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3100" dirty="0"/>
            </a:br>
            <a:r>
              <a:rPr lang="en-US" sz="3100" dirty="0"/>
              <a:t>Primary caregiver of an incapacitated person</a:t>
            </a:r>
            <a:br>
              <a:rPr lang="en-US"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A person who is paid for working as an attendant for a disabled person would not be exempt due to caring for an incapacitated individual because this is their source of employment.</a:t>
            </a:r>
          </a:p>
          <a:p>
            <a:r>
              <a:rPr lang="en-US" dirty="0"/>
              <a:t>These hours will be counted on towards the 80 hours/month on the employment page. </a:t>
            </a:r>
          </a:p>
          <a:p>
            <a:r>
              <a:rPr lang="en-US" dirty="0"/>
              <a:t>Primary caretaker does not mean you are babysitting for a child. If Mom is working 60 hours/week and Uncle Pete babysits the 3 year old child, he is </a:t>
            </a:r>
            <a:r>
              <a:rPr lang="en-US" dirty="0">
                <a:solidFill>
                  <a:srgbClr val="FF0000"/>
                </a:solidFill>
              </a:rPr>
              <a:t>not</a:t>
            </a:r>
            <a:r>
              <a:rPr lang="en-US" dirty="0"/>
              <a:t> the primary caretaker. </a:t>
            </a:r>
          </a:p>
          <a:p>
            <a:r>
              <a:rPr lang="en-US" dirty="0"/>
              <a:t>Uncle Pete’s baby sitting can be seen as work (volunteer if not paid, in-kind if he receives something other than money) and those hours can count toward meeting the work requirement.  </a:t>
            </a:r>
          </a:p>
        </p:txBody>
      </p:sp>
    </p:spTree>
    <p:extLst>
      <p:ext uri="{BB962C8B-B14F-4D97-AF65-F5344CB8AC3E}">
        <p14:creationId xmlns:p14="http://schemas.microsoft.com/office/powerpoint/2010/main" val="2634003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An individual working 15 hours a week and earning more than $935.25 per month qualifies as a non-ABAWD</a:t>
            </a:r>
          </a:p>
        </p:txBody>
      </p:sp>
      <p:sp>
        <p:nvSpPr>
          <p:cNvPr id="4" name="Text Placeholder 3"/>
          <p:cNvSpPr>
            <a:spLocks noGrp="1"/>
          </p:cNvSpPr>
          <p:nvPr>
            <p:ph type="body" idx="1"/>
          </p:nvPr>
        </p:nvSpPr>
        <p:spPr/>
        <p:txBody>
          <a:bodyPr/>
          <a:lstStyle/>
          <a:p>
            <a:r>
              <a:rPr lang="en-US" dirty="0"/>
              <a:t>TRUE</a:t>
            </a:r>
          </a:p>
        </p:txBody>
      </p:sp>
    </p:spTree>
    <p:extLst>
      <p:ext uri="{BB962C8B-B14F-4D97-AF65-F5344CB8AC3E}">
        <p14:creationId xmlns:p14="http://schemas.microsoft.com/office/powerpoint/2010/main" val="27229709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Making $935.25/month</a:t>
            </a:r>
          </a:p>
        </p:txBody>
      </p:sp>
      <p:sp>
        <p:nvSpPr>
          <p:cNvPr id="3" name="Content Placeholder 2"/>
          <p:cNvSpPr>
            <a:spLocks noGrp="1"/>
          </p:cNvSpPr>
          <p:nvPr>
            <p:ph idx="1"/>
          </p:nvPr>
        </p:nvSpPr>
        <p:spPr/>
        <p:txBody>
          <a:bodyPr/>
          <a:lstStyle/>
          <a:p>
            <a:r>
              <a:rPr lang="en-US" dirty="0"/>
              <a:t>They will be a Non-ABAWD if they are working over 30 hours/week, or if they earn more than $935.25/month regardless of the number of hours they work. </a:t>
            </a:r>
          </a:p>
          <a:p>
            <a:r>
              <a:rPr lang="en-US" dirty="0"/>
              <a:t>(ABAWDs still meet the work requirement by working 80 hours/month)</a:t>
            </a:r>
          </a:p>
          <a:p>
            <a:r>
              <a:rPr lang="en-US" dirty="0"/>
              <a:t>Use the override hours on the EI page to increase the monthly hours to 80 if working less than 80 but earning $935.25</a:t>
            </a:r>
          </a:p>
        </p:txBody>
      </p:sp>
    </p:spTree>
    <p:extLst>
      <p:ext uri="{BB962C8B-B14F-4D97-AF65-F5344CB8AC3E}">
        <p14:creationId xmlns:p14="http://schemas.microsoft.com/office/powerpoint/2010/main" val="14278421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W2</a:t>
            </a:r>
          </a:p>
        </p:txBody>
      </p:sp>
      <p:sp>
        <p:nvSpPr>
          <p:cNvPr id="3" name="Content Placeholder 2"/>
          <p:cNvSpPr>
            <a:spLocks noGrp="1"/>
          </p:cNvSpPr>
          <p:nvPr>
            <p:ph idx="1"/>
          </p:nvPr>
        </p:nvSpPr>
        <p:spPr/>
        <p:txBody>
          <a:bodyPr/>
          <a:lstStyle/>
          <a:p>
            <a:r>
              <a:rPr lang="en-US" dirty="0"/>
              <a:t>If they are participating in W2 they will be a Non-ABAWD. </a:t>
            </a:r>
          </a:p>
          <a:p>
            <a:r>
              <a:rPr lang="en-US" dirty="0"/>
              <a:t>If they are participating in another allowable work program over 80 hours/month they will be considered an ABAWD meeting the work requirement. </a:t>
            </a:r>
          </a:p>
        </p:txBody>
      </p:sp>
    </p:spTree>
    <p:extLst>
      <p:ext uri="{BB962C8B-B14F-4D97-AF65-F5344CB8AC3E}">
        <p14:creationId xmlns:p14="http://schemas.microsoft.com/office/powerpoint/2010/main" val="23173385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000" dirty="0"/>
            </a:br>
            <a:r>
              <a:rPr lang="en-US" sz="4000" dirty="0"/>
              <a:t>Meeting the ABAWD work requirement</a:t>
            </a:r>
            <a:br>
              <a:rPr lang="en-US" dirty="0"/>
            </a:br>
            <a:endParaRPr lang="en-US" dirty="0"/>
          </a:p>
        </p:txBody>
      </p:sp>
      <p:sp>
        <p:nvSpPr>
          <p:cNvPr id="3" name="Content Placeholder 2"/>
          <p:cNvSpPr>
            <a:spLocks noGrp="1"/>
          </p:cNvSpPr>
          <p:nvPr>
            <p:ph idx="1"/>
          </p:nvPr>
        </p:nvSpPr>
        <p:spPr>
          <a:xfrm>
            <a:off x="533400" y="2514600"/>
            <a:ext cx="6347714" cy="3880773"/>
          </a:xfrm>
        </p:spPr>
        <p:txBody>
          <a:bodyPr>
            <a:normAutofit fontScale="92500" lnSpcReduction="20000"/>
          </a:bodyPr>
          <a:lstStyle/>
          <a:p>
            <a:pPr marL="0" indent="0">
              <a:buNone/>
            </a:pPr>
            <a:r>
              <a:rPr lang="en-US" sz="2600" dirty="0"/>
              <a:t>An ABAWD is considered to be meeting the ABAWD work requirement if one of the following applies:</a:t>
            </a:r>
          </a:p>
          <a:p>
            <a:r>
              <a:rPr lang="en-US" sz="2600" dirty="0"/>
              <a:t>1) Working a minimum of 80 hours per month</a:t>
            </a:r>
          </a:p>
          <a:p>
            <a:r>
              <a:rPr lang="en-US" sz="2600" dirty="0"/>
              <a:t>2) Participating and complying with an allowable work program at least 80 hours per month: FSET, Refugee employment and training, Children First, WIOA, Refugee cash assistance, programs under section 236 of the trade act.</a:t>
            </a:r>
          </a:p>
          <a:p>
            <a:endParaRPr lang="en-US" sz="2600" dirty="0"/>
          </a:p>
          <a:p>
            <a:endParaRPr lang="en-US" dirty="0"/>
          </a:p>
          <a:p>
            <a:endParaRPr lang="en-US" dirty="0"/>
          </a:p>
        </p:txBody>
      </p:sp>
    </p:spTree>
    <p:extLst>
      <p:ext uri="{BB962C8B-B14F-4D97-AF65-F5344CB8AC3E}">
        <p14:creationId xmlns:p14="http://schemas.microsoft.com/office/powerpoint/2010/main" val="2011041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 ABAWD</a:t>
            </a:r>
          </a:p>
        </p:txBody>
      </p:sp>
      <p:sp>
        <p:nvSpPr>
          <p:cNvPr id="3" name="Content Placeholder 2"/>
          <p:cNvSpPr>
            <a:spLocks noGrp="1"/>
          </p:cNvSpPr>
          <p:nvPr>
            <p:ph idx="1"/>
          </p:nvPr>
        </p:nvSpPr>
        <p:spPr/>
        <p:txBody>
          <a:bodyPr>
            <a:noAutofit/>
          </a:bodyPr>
          <a:lstStyle/>
          <a:p>
            <a:r>
              <a:rPr lang="en-US" sz="3200" dirty="0"/>
              <a:t>An individual who is not an ABAWD, or has a reported exemption. </a:t>
            </a:r>
          </a:p>
          <a:p>
            <a:r>
              <a:rPr lang="en-US" sz="3200" dirty="0"/>
              <a:t>They are not subject to TLBs (Time-Limited Benefits), and do not need to meet the ABAWD work requirement.</a:t>
            </a:r>
          </a:p>
        </p:txBody>
      </p:sp>
    </p:spTree>
    <p:extLst>
      <p:ext uri="{BB962C8B-B14F-4D97-AF65-F5344CB8AC3E}">
        <p14:creationId xmlns:p14="http://schemas.microsoft.com/office/powerpoint/2010/main" val="298928114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ABAWDs cannot combine hours from multiple activity sources to meet the work requirement.</a:t>
            </a:r>
          </a:p>
        </p:txBody>
      </p:sp>
      <p:sp>
        <p:nvSpPr>
          <p:cNvPr id="4" name="Text Placeholder 3"/>
          <p:cNvSpPr>
            <a:spLocks noGrp="1"/>
          </p:cNvSpPr>
          <p:nvPr>
            <p:ph type="body" idx="1"/>
          </p:nvPr>
        </p:nvSpPr>
        <p:spPr/>
        <p:txBody>
          <a:bodyPr/>
          <a:lstStyle/>
          <a:p>
            <a:r>
              <a:rPr lang="en-US" dirty="0"/>
              <a:t>FALSE</a:t>
            </a:r>
          </a:p>
        </p:txBody>
      </p:sp>
    </p:spTree>
    <p:extLst>
      <p:ext uri="{BB962C8B-B14F-4D97-AF65-F5344CB8AC3E}">
        <p14:creationId xmlns:p14="http://schemas.microsoft.com/office/powerpoint/2010/main" val="20516501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Meeting the ABAWD work requirement</a:t>
            </a:r>
            <a:br>
              <a:rPr lang="en-US" dirty="0"/>
            </a:br>
            <a:endParaRPr lang="en-US" dirty="0"/>
          </a:p>
        </p:txBody>
      </p:sp>
      <p:sp>
        <p:nvSpPr>
          <p:cNvPr id="3" name="Content Placeholder 2"/>
          <p:cNvSpPr>
            <a:spLocks noGrp="1"/>
          </p:cNvSpPr>
          <p:nvPr>
            <p:ph idx="1"/>
          </p:nvPr>
        </p:nvSpPr>
        <p:spPr/>
        <p:txBody>
          <a:bodyPr/>
          <a:lstStyle/>
          <a:p>
            <a:r>
              <a:rPr lang="en-US" sz="2600" dirty="0"/>
              <a:t>3) Both working and participating in an allowable work program for a total of 80 hours per month</a:t>
            </a:r>
          </a:p>
          <a:p>
            <a:r>
              <a:rPr lang="en-US" sz="2600" dirty="0"/>
              <a:t>4) Participating and complying with the requirements of a workfare program</a:t>
            </a:r>
            <a:r>
              <a:rPr lang="en-US" dirty="0"/>
              <a:t>(Workfare is through FSET, and the FSET worker will let you know if they are enrolled in that program)</a:t>
            </a:r>
          </a:p>
        </p:txBody>
      </p:sp>
    </p:spTree>
    <p:extLst>
      <p:ext uri="{BB962C8B-B14F-4D97-AF65-F5344CB8AC3E}">
        <p14:creationId xmlns:p14="http://schemas.microsoft.com/office/powerpoint/2010/main" val="159628815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An ABAWD participating in volunteer work for at least 80hrs per month is not considered meeting the work requirement </a:t>
            </a:r>
          </a:p>
        </p:txBody>
      </p:sp>
      <p:sp>
        <p:nvSpPr>
          <p:cNvPr id="4" name="Text Placeholder 3"/>
          <p:cNvSpPr>
            <a:spLocks noGrp="1"/>
          </p:cNvSpPr>
          <p:nvPr>
            <p:ph type="body" idx="1"/>
          </p:nvPr>
        </p:nvSpPr>
        <p:spPr/>
        <p:txBody>
          <a:bodyPr/>
          <a:lstStyle/>
          <a:p>
            <a:r>
              <a:rPr lang="en-US" dirty="0"/>
              <a:t>FALSE</a:t>
            </a:r>
          </a:p>
        </p:txBody>
      </p:sp>
    </p:spTree>
    <p:extLst>
      <p:ext uri="{BB962C8B-B14F-4D97-AF65-F5344CB8AC3E}">
        <p14:creationId xmlns:p14="http://schemas.microsoft.com/office/powerpoint/2010/main" val="10276454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If a participant is receiving regular pay plus other shift pay, the system will correctly determine the amount of hours. </a:t>
            </a:r>
          </a:p>
        </p:txBody>
      </p:sp>
      <p:sp>
        <p:nvSpPr>
          <p:cNvPr id="4" name="Text Placeholder 3"/>
          <p:cNvSpPr>
            <a:spLocks noGrp="1"/>
          </p:cNvSpPr>
          <p:nvPr>
            <p:ph type="body" idx="1"/>
          </p:nvPr>
        </p:nvSpPr>
        <p:spPr/>
        <p:txBody>
          <a:bodyPr/>
          <a:lstStyle/>
          <a:p>
            <a:r>
              <a:rPr lang="en-US" dirty="0"/>
              <a:t>FALSE</a:t>
            </a:r>
          </a:p>
        </p:txBody>
      </p:sp>
    </p:spTree>
    <p:extLst>
      <p:ext uri="{BB962C8B-B14F-4D97-AF65-F5344CB8AC3E}">
        <p14:creationId xmlns:p14="http://schemas.microsoft.com/office/powerpoint/2010/main" val="202654347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3.17.1.8 ABAWD Definition of Working</a:t>
            </a:r>
          </a:p>
        </p:txBody>
      </p:sp>
      <p:sp>
        <p:nvSpPr>
          <p:cNvPr id="3" name="Content Placeholder 2"/>
          <p:cNvSpPr>
            <a:spLocks noGrp="1"/>
          </p:cNvSpPr>
          <p:nvPr>
            <p:ph idx="1"/>
          </p:nvPr>
        </p:nvSpPr>
        <p:spPr/>
        <p:txBody>
          <a:bodyPr/>
          <a:lstStyle/>
          <a:p>
            <a:r>
              <a:rPr lang="en-US" dirty="0"/>
              <a:t>1) Work in exchange for money</a:t>
            </a:r>
          </a:p>
          <a:p>
            <a:r>
              <a:rPr lang="en-US" dirty="0"/>
              <a:t>2) Work in exchange for goods or services (“in kind”)</a:t>
            </a:r>
          </a:p>
          <a:p>
            <a:r>
              <a:rPr lang="en-US" dirty="0"/>
              <a:t>3) Unpaid work (i.e. volunteer work, community service)</a:t>
            </a:r>
          </a:p>
          <a:p>
            <a:r>
              <a:rPr lang="en-US" dirty="0"/>
              <a:t>4) Self-employed at any wage</a:t>
            </a:r>
          </a:p>
          <a:p>
            <a:r>
              <a:rPr lang="en-US" dirty="0"/>
              <a:t>5) Any combination of the above</a:t>
            </a:r>
          </a:p>
          <a:p>
            <a:endParaRPr lang="en-US" dirty="0"/>
          </a:p>
        </p:txBody>
      </p:sp>
    </p:spTree>
    <p:extLst>
      <p:ext uri="{BB962C8B-B14F-4D97-AF65-F5344CB8AC3E}">
        <p14:creationId xmlns:p14="http://schemas.microsoft.com/office/powerpoint/2010/main" val="10992326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ABAWD</a:t>
            </a:r>
          </a:p>
        </p:txBody>
      </p:sp>
      <p:sp>
        <p:nvSpPr>
          <p:cNvPr id="3" name="Content Placeholder 2"/>
          <p:cNvSpPr>
            <a:spLocks noGrp="1"/>
          </p:cNvSpPr>
          <p:nvPr>
            <p:ph idx="1"/>
          </p:nvPr>
        </p:nvSpPr>
        <p:spPr/>
        <p:txBody>
          <a:bodyPr>
            <a:normAutofit/>
          </a:bodyPr>
          <a:lstStyle/>
          <a:p>
            <a:r>
              <a:rPr lang="en-US" dirty="0"/>
              <a:t>ABAWDs who do not meet the work requirement will only be allowed to receive up to 3 full months of time-limited benefits in a 36-month time period (fixed clock Jan 2025-Dec 2027)</a:t>
            </a:r>
          </a:p>
          <a:p>
            <a:r>
              <a:rPr lang="en-US" dirty="0"/>
              <a:t>The questions pertaining to FS ABAWD status </a:t>
            </a:r>
            <a:r>
              <a:rPr lang="en-US" b="1" dirty="0"/>
              <a:t>must</a:t>
            </a:r>
            <a:r>
              <a:rPr lang="en-US" dirty="0"/>
              <a:t> be asked at every renewal or application interview. </a:t>
            </a:r>
          </a:p>
        </p:txBody>
      </p:sp>
    </p:spTree>
    <p:extLst>
      <p:ext uri="{BB962C8B-B14F-4D97-AF65-F5344CB8AC3E}">
        <p14:creationId xmlns:p14="http://schemas.microsoft.com/office/powerpoint/2010/main" val="2869111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up)">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FSET is an allowable work program </a:t>
            </a:r>
          </a:p>
        </p:txBody>
      </p:sp>
      <p:sp>
        <p:nvSpPr>
          <p:cNvPr id="4" name="Text Placeholder 3"/>
          <p:cNvSpPr>
            <a:spLocks noGrp="1"/>
          </p:cNvSpPr>
          <p:nvPr>
            <p:ph type="body" idx="1"/>
          </p:nvPr>
        </p:nvSpPr>
        <p:spPr/>
        <p:txBody>
          <a:bodyPr/>
          <a:lstStyle/>
          <a:p>
            <a:r>
              <a:rPr lang="en-US" dirty="0"/>
              <a:t>TRUE</a:t>
            </a:r>
          </a:p>
        </p:txBody>
      </p:sp>
    </p:spTree>
    <p:extLst>
      <p:ext uri="{BB962C8B-B14F-4D97-AF65-F5344CB8AC3E}">
        <p14:creationId xmlns:p14="http://schemas.microsoft.com/office/powerpoint/2010/main" val="2241268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There is no limit for the amount of hours the IM/FSET worker can grant for good cause to participants.  </a:t>
            </a:r>
          </a:p>
        </p:txBody>
      </p:sp>
      <p:sp>
        <p:nvSpPr>
          <p:cNvPr id="4" name="Text Placeholder 3"/>
          <p:cNvSpPr>
            <a:spLocks noGrp="1"/>
          </p:cNvSpPr>
          <p:nvPr>
            <p:ph type="body" idx="1"/>
          </p:nvPr>
        </p:nvSpPr>
        <p:spPr/>
        <p:txBody>
          <a:bodyPr/>
          <a:lstStyle/>
          <a:p>
            <a:r>
              <a:rPr lang="en-US" dirty="0"/>
              <a:t>TRUE</a:t>
            </a:r>
          </a:p>
        </p:txBody>
      </p:sp>
    </p:spTree>
    <p:extLst>
      <p:ext uri="{BB962C8B-B14F-4D97-AF65-F5344CB8AC3E}">
        <p14:creationId xmlns:p14="http://schemas.microsoft.com/office/powerpoint/2010/main" val="394045767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FSET Participation</a:t>
            </a:r>
          </a:p>
        </p:txBody>
      </p:sp>
      <p:sp>
        <p:nvSpPr>
          <p:cNvPr id="3" name="Content Placeholder 2"/>
          <p:cNvSpPr>
            <a:spLocks noGrp="1"/>
          </p:cNvSpPr>
          <p:nvPr>
            <p:ph idx="1"/>
          </p:nvPr>
        </p:nvSpPr>
        <p:spPr/>
        <p:txBody>
          <a:bodyPr>
            <a:normAutofit/>
          </a:bodyPr>
          <a:lstStyle/>
          <a:p>
            <a:r>
              <a:rPr lang="en-US" dirty="0"/>
              <a:t>ABAWDs subject to time-limited benefits </a:t>
            </a:r>
            <a:r>
              <a:rPr lang="en-US" dirty="0">
                <a:solidFill>
                  <a:srgbClr val="FF0000"/>
                </a:solidFill>
              </a:rPr>
              <a:t>may choose </a:t>
            </a:r>
            <a:r>
              <a:rPr lang="en-US" dirty="0"/>
              <a:t>to meet the work requirement by participating in FSET. </a:t>
            </a:r>
          </a:p>
          <a:p>
            <a:r>
              <a:rPr lang="en-US" dirty="0"/>
              <a:t>An ABAWD enrolled in FSET must participate in qualifying activities in order to meet the work requirement and maintain ongoing FS eligibility.</a:t>
            </a:r>
          </a:p>
          <a:p>
            <a:r>
              <a:rPr lang="en-US" dirty="0"/>
              <a:t>FSET agencies will enter participation information in the FSET tool.</a:t>
            </a:r>
          </a:p>
          <a:p>
            <a:r>
              <a:rPr lang="en-US" dirty="0"/>
              <a:t>IM and FSET workers can apply up to a combined total of 80 good cause hours toward a member’s TLB month. If the member meets the work requirement, with the addition of the 80 hours, the member’s TLB month is removed</a:t>
            </a:r>
          </a:p>
          <a:p>
            <a:endParaRPr lang="en-US" dirty="0"/>
          </a:p>
        </p:txBody>
      </p:sp>
    </p:spTree>
    <p:extLst>
      <p:ext uri="{BB962C8B-B14F-4D97-AF65-F5344CB8AC3E}">
        <p14:creationId xmlns:p14="http://schemas.microsoft.com/office/powerpoint/2010/main" val="2300800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2133600"/>
          </a:xfrm>
        </p:spPr>
        <p:txBody>
          <a:bodyPr>
            <a:normAutofit/>
          </a:bodyPr>
          <a:lstStyle/>
          <a:p>
            <a:r>
              <a:rPr lang="en-US" dirty="0"/>
              <a:t>FSET Participation</a:t>
            </a:r>
            <a:br>
              <a:rPr lang="en-US" dirty="0"/>
            </a:br>
            <a:br>
              <a:rPr lang="en-US" dirty="0"/>
            </a:br>
            <a:br>
              <a:rPr lang="en-US" dirty="0"/>
            </a:br>
            <a:r>
              <a:rPr lang="en-US" sz="2000" dirty="0"/>
              <a:t>Enter ‘good cause’ under the Worker Override Reason</a:t>
            </a:r>
          </a:p>
        </p:txBody>
      </p:sp>
      <p:pic>
        <p:nvPicPr>
          <p:cNvPr id="4" name="Content Placeholder 3"/>
          <p:cNvPicPr>
            <a:picLocks noGrp="1" noChangeAspect="1"/>
          </p:cNvPicPr>
          <p:nvPr>
            <p:ph idx="1"/>
          </p:nvPr>
        </p:nvPicPr>
        <p:blipFill rotWithShape="1">
          <a:blip r:embed="rId2"/>
          <a:srcRect t="30032"/>
          <a:stretch/>
        </p:blipFill>
        <p:spPr>
          <a:xfrm>
            <a:off x="609600" y="3048000"/>
            <a:ext cx="6348413" cy="2840444"/>
          </a:xfrm>
          <a:prstGeom prst="rect">
            <a:avLst/>
          </a:prstGeom>
        </p:spPr>
      </p:pic>
      <p:sp>
        <p:nvSpPr>
          <p:cNvPr id="5" name="Oval 4"/>
          <p:cNvSpPr/>
          <p:nvPr/>
        </p:nvSpPr>
        <p:spPr>
          <a:xfrm>
            <a:off x="5334000" y="3429000"/>
            <a:ext cx="1371600" cy="304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5905500" y="2590800"/>
            <a:ext cx="228600" cy="533400"/>
          </a:xfrm>
          <a:prstGeom prst="down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59069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Non-ABAWD</a:t>
            </a:r>
          </a:p>
        </p:txBody>
      </p:sp>
      <p:sp>
        <p:nvSpPr>
          <p:cNvPr id="3" name="Content Placeholder 2"/>
          <p:cNvSpPr>
            <a:spLocks noGrp="1"/>
          </p:cNvSpPr>
          <p:nvPr>
            <p:ph idx="1"/>
          </p:nvPr>
        </p:nvSpPr>
        <p:spPr>
          <a:xfrm>
            <a:off x="609599" y="1524000"/>
            <a:ext cx="6347714" cy="4517363"/>
          </a:xfrm>
        </p:spPr>
        <p:txBody>
          <a:bodyPr>
            <a:normAutofit/>
          </a:bodyPr>
          <a:lstStyle/>
          <a:p>
            <a:r>
              <a:rPr lang="en-US" sz="3200" dirty="0"/>
              <a:t>1. Under age 18 or over 64</a:t>
            </a:r>
          </a:p>
          <a:p>
            <a:r>
              <a:rPr lang="en-US" sz="3200" dirty="0"/>
              <a:t>2. Residing in a Food Unit with a child under 14</a:t>
            </a:r>
          </a:p>
          <a:p>
            <a:r>
              <a:rPr lang="en-US" sz="3200" dirty="0"/>
              <a:t>3. Pregnant</a:t>
            </a:r>
          </a:p>
          <a:p>
            <a:r>
              <a:rPr lang="en-US" sz="3200" dirty="0"/>
              <a:t>4. Determined unfit for employment</a:t>
            </a:r>
          </a:p>
          <a:p>
            <a:r>
              <a:rPr lang="en-US" sz="3200" dirty="0"/>
              <a:t>5. Receiving UC or has applied for UC</a:t>
            </a:r>
          </a:p>
          <a:p>
            <a:endParaRPr lang="en-US" sz="3200" dirty="0"/>
          </a:p>
        </p:txBody>
      </p:sp>
    </p:spTree>
    <p:extLst>
      <p:ext uri="{BB962C8B-B14F-4D97-AF65-F5344CB8AC3E}">
        <p14:creationId xmlns:p14="http://schemas.microsoft.com/office/powerpoint/2010/main" val="164842397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Good Cause</a:t>
            </a:r>
          </a:p>
        </p:txBody>
      </p:sp>
      <p:sp>
        <p:nvSpPr>
          <p:cNvPr id="3" name="Content Placeholder 2"/>
          <p:cNvSpPr>
            <a:spLocks noGrp="1"/>
          </p:cNvSpPr>
          <p:nvPr>
            <p:ph idx="1"/>
          </p:nvPr>
        </p:nvSpPr>
        <p:spPr/>
        <p:txBody>
          <a:bodyPr>
            <a:normAutofit fontScale="77500" lnSpcReduction="20000"/>
          </a:bodyPr>
          <a:lstStyle/>
          <a:p>
            <a:pPr marL="0" lvl="0" indent="0">
              <a:buNone/>
            </a:pPr>
            <a:r>
              <a:rPr lang="en-US" dirty="0"/>
              <a:t>Any circumstance that is beyond the member’s control and resulted in the member missing work, such as:</a:t>
            </a:r>
          </a:p>
          <a:p>
            <a:r>
              <a:rPr lang="en-US" dirty="0"/>
              <a:t>Work activity was cancelled </a:t>
            </a:r>
          </a:p>
          <a:p>
            <a:pPr lvl="0"/>
            <a:r>
              <a:rPr lang="en-US" dirty="0"/>
              <a:t>Discrimination </a:t>
            </a:r>
          </a:p>
          <a:p>
            <a:pPr lvl="0"/>
            <a:r>
              <a:rPr lang="en-US" dirty="0"/>
              <a:t>Family issues </a:t>
            </a:r>
          </a:p>
          <a:p>
            <a:pPr lvl="0"/>
            <a:r>
              <a:rPr lang="en-US" dirty="0"/>
              <a:t>Illness or personal health reasons </a:t>
            </a:r>
          </a:p>
          <a:p>
            <a:pPr lvl="0"/>
            <a:r>
              <a:rPr lang="en-US" dirty="0"/>
              <a:t>Inclement weather </a:t>
            </a:r>
          </a:p>
          <a:p>
            <a:pPr lvl="0"/>
            <a:r>
              <a:rPr lang="en-US" dirty="0"/>
              <a:t>Legal issues</a:t>
            </a:r>
          </a:p>
          <a:p>
            <a:pPr lvl="0"/>
            <a:r>
              <a:rPr lang="en-US" dirty="0"/>
              <a:t>Lack of transportation </a:t>
            </a:r>
          </a:p>
          <a:p>
            <a:pPr lvl="0"/>
            <a:r>
              <a:rPr lang="en-US" dirty="0"/>
              <a:t>Unreasonable job demands </a:t>
            </a:r>
          </a:p>
          <a:p>
            <a:pPr lvl="0"/>
            <a:r>
              <a:rPr lang="en-US" dirty="0"/>
              <a:t>Unanticipated emergency</a:t>
            </a:r>
          </a:p>
          <a:p>
            <a:pPr marL="0" lvl="0" indent="0">
              <a:buNone/>
            </a:pPr>
            <a:r>
              <a:rPr lang="en-US" dirty="0"/>
              <a:t>(IM workers may request verification of the good cause hours only if it is questionable.  For good cause regarding illness do not include anything regarding medical diagnosis or treatment in your case comments)</a:t>
            </a:r>
          </a:p>
          <a:p>
            <a:endParaRPr lang="en-US" dirty="0"/>
          </a:p>
        </p:txBody>
      </p:sp>
    </p:spTree>
    <p:extLst>
      <p:ext uri="{BB962C8B-B14F-4D97-AF65-F5344CB8AC3E}">
        <p14:creationId xmlns:p14="http://schemas.microsoft.com/office/powerpoint/2010/main" val="32892769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Reporting Requirements</a:t>
            </a:r>
          </a:p>
        </p:txBody>
      </p:sp>
      <p:sp>
        <p:nvSpPr>
          <p:cNvPr id="3" name="Content Placeholder 2"/>
          <p:cNvSpPr>
            <a:spLocks noGrp="1"/>
          </p:cNvSpPr>
          <p:nvPr>
            <p:ph idx="1"/>
          </p:nvPr>
        </p:nvSpPr>
        <p:spPr/>
        <p:txBody>
          <a:bodyPr/>
          <a:lstStyle/>
          <a:p>
            <a:r>
              <a:rPr lang="en-US" dirty="0"/>
              <a:t>ABAWDs are only required to report if their work hours drop below 80 hours per month by the 10th of the month following the month in which the change occurred.</a:t>
            </a:r>
          </a:p>
          <a:p>
            <a:r>
              <a:rPr lang="en-US" dirty="0"/>
              <a:t>ABAWDs are not required to report other changes in ABAWD status or a change in exemption. </a:t>
            </a:r>
          </a:p>
          <a:p>
            <a:endParaRPr lang="en-US" dirty="0"/>
          </a:p>
        </p:txBody>
      </p:sp>
    </p:spTree>
    <p:extLst>
      <p:ext uri="{BB962C8B-B14F-4D97-AF65-F5344CB8AC3E}">
        <p14:creationId xmlns:p14="http://schemas.microsoft.com/office/powerpoint/2010/main" val="350523279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a:t>Verification of Temporary Exceptions</a:t>
            </a:r>
            <a:br>
              <a:rPr lang="en-US" dirty="0"/>
            </a:br>
            <a:endParaRPr lang="en-US" dirty="0"/>
          </a:p>
        </p:txBody>
      </p:sp>
      <p:sp>
        <p:nvSpPr>
          <p:cNvPr id="3" name="Content Placeholder 2"/>
          <p:cNvSpPr>
            <a:spLocks noGrp="1"/>
          </p:cNvSpPr>
          <p:nvPr>
            <p:ph idx="1"/>
          </p:nvPr>
        </p:nvSpPr>
        <p:spPr/>
        <p:txBody>
          <a:bodyPr/>
          <a:lstStyle/>
          <a:p>
            <a:r>
              <a:rPr lang="en-US" dirty="0"/>
              <a:t>Effective 08/14/23 ABAWD exemptions are not required to be verified unless it’s questionable</a:t>
            </a:r>
          </a:p>
          <a:p>
            <a:endParaRPr lang="en-US" dirty="0"/>
          </a:p>
        </p:txBody>
      </p:sp>
    </p:spTree>
    <p:extLst>
      <p:ext uri="{BB962C8B-B14F-4D97-AF65-F5344CB8AC3E}">
        <p14:creationId xmlns:p14="http://schemas.microsoft.com/office/powerpoint/2010/main" val="24659526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C005F-AD40-44AE-A019-A98898C6F013}"/>
              </a:ext>
            </a:extLst>
          </p:cNvPr>
          <p:cNvSpPr>
            <a:spLocks noGrp="1"/>
          </p:cNvSpPr>
          <p:nvPr>
            <p:ph type="title"/>
          </p:nvPr>
        </p:nvSpPr>
        <p:spPr/>
        <p:txBody>
          <a:bodyPr/>
          <a:lstStyle/>
          <a:p>
            <a:r>
              <a:rPr lang="en-US" dirty="0"/>
              <a:t>FEEDBACK!</a:t>
            </a:r>
          </a:p>
        </p:txBody>
      </p:sp>
      <p:sp>
        <p:nvSpPr>
          <p:cNvPr id="3" name="Content Placeholder 2">
            <a:extLst>
              <a:ext uri="{FF2B5EF4-FFF2-40B4-BE49-F238E27FC236}">
                <a16:creationId xmlns:a16="http://schemas.microsoft.com/office/drawing/2014/main" id="{0DFE5D82-774C-4A99-8E06-48CAF57AB819}"/>
              </a:ext>
            </a:extLst>
          </p:cNvPr>
          <p:cNvSpPr>
            <a:spLocks noGrp="1"/>
          </p:cNvSpPr>
          <p:nvPr>
            <p:ph idx="1"/>
          </p:nvPr>
        </p:nvSpPr>
        <p:spPr/>
        <p:txBody>
          <a:bodyPr/>
          <a:lstStyle/>
          <a:p>
            <a:r>
              <a:rPr lang="en-US" dirty="0"/>
              <a:t>Here is a link to a survey on this training:</a:t>
            </a:r>
          </a:p>
          <a:p>
            <a:pPr marL="0" marR="0">
              <a:spcBef>
                <a:spcPts val="0"/>
              </a:spcBef>
              <a:spcAft>
                <a:spcPts val="0"/>
              </a:spcAft>
            </a:pPr>
            <a:r>
              <a:rPr lang="en-US" sz="1800" u="sng" dirty="0">
                <a:solidFill>
                  <a:srgbClr val="467886"/>
                </a:solidFill>
                <a:effectLst/>
                <a:latin typeface="Aptos"/>
                <a:ea typeface="Calibri" panose="020F0502020204030204" pitchFamily="34" charset="0"/>
                <a:cs typeface="Calibri" panose="020F0502020204030204" pitchFamily="34" charset="0"/>
                <a:hlinkClick r:id="rId2"/>
              </a:rPr>
              <a:t>https://s.zoom.us/m/bZEE2h2oh</a:t>
            </a:r>
            <a:endParaRPr lang="en-US" sz="1800" dirty="0">
              <a:effectLst/>
              <a:latin typeface="Aptos"/>
              <a:ea typeface="Calibri" panose="020F0502020204030204" pitchFamily="34" charset="0"/>
              <a:cs typeface="Calibri" panose="020F0502020204030204" pitchFamily="34" charset="0"/>
            </a:endParaRPr>
          </a:p>
          <a:p>
            <a:pPr marL="0" marR="0" indent="0">
              <a:spcBef>
                <a:spcPts val="0"/>
              </a:spcBef>
              <a:spcAft>
                <a:spcPts val="0"/>
              </a:spcAft>
              <a:buNone/>
            </a:pPr>
            <a:endParaRPr lang="en-US" dirty="0">
              <a:latin typeface="Aptos"/>
              <a:ea typeface="Calibri" panose="020F0502020204030204" pitchFamily="34" charset="0"/>
              <a:cs typeface="Calibri" panose="020F0502020204030204" pitchFamily="34" charset="0"/>
            </a:endParaRPr>
          </a:p>
          <a:p>
            <a:pPr marL="0" marR="0" indent="0">
              <a:spcBef>
                <a:spcPts val="0"/>
              </a:spcBef>
              <a:spcAft>
                <a:spcPts val="0"/>
              </a:spcAft>
              <a:buNone/>
            </a:pPr>
            <a:endParaRPr lang="en-US" sz="1800" dirty="0">
              <a:effectLst/>
              <a:latin typeface="Aptos"/>
              <a:ea typeface="Calibri" panose="020F0502020204030204" pitchFamily="34" charset="0"/>
              <a:cs typeface="Calibri" panose="020F0502020204030204" pitchFamily="34" charset="0"/>
            </a:endParaRPr>
          </a:p>
          <a:p>
            <a:pPr marL="0" marR="0" indent="0">
              <a:spcBef>
                <a:spcPts val="0"/>
              </a:spcBef>
              <a:spcAft>
                <a:spcPts val="0"/>
              </a:spcAft>
              <a:buNone/>
            </a:pPr>
            <a:r>
              <a:rPr lang="en-US" dirty="0">
                <a:latin typeface="Aptos"/>
                <a:ea typeface="Calibri" panose="020F0502020204030204" pitchFamily="34" charset="0"/>
                <a:cs typeface="Calibri" panose="020F0502020204030204" pitchFamily="34" charset="0"/>
              </a:rPr>
              <a:t>Thank you!!</a:t>
            </a:r>
            <a:endParaRPr lang="en-US" sz="1800" dirty="0">
              <a:effectLst/>
              <a:latin typeface="Aptos"/>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846907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Non-ABAWD</a:t>
            </a:r>
          </a:p>
        </p:txBody>
      </p:sp>
      <p:sp>
        <p:nvSpPr>
          <p:cNvPr id="3" name="Content Placeholder 2"/>
          <p:cNvSpPr>
            <a:spLocks noGrp="1"/>
          </p:cNvSpPr>
          <p:nvPr>
            <p:ph idx="1"/>
          </p:nvPr>
        </p:nvSpPr>
        <p:spPr>
          <a:xfrm>
            <a:off x="609599" y="1600200"/>
            <a:ext cx="6347714" cy="4441163"/>
          </a:xfrm>
        </p:spPr>
        <p:txBody>
          <a:bodyPr>
            <a:noAutofit/>
          </a:bodyPr>
          <a:lstStyle/>
          <a:p>
            <a:r>
              <a:rPr lang="en-US" sz="2800" dirty="0"/>
              <a:t>6. Student of higher education that is an eligible student for FS</a:t>
            </a:r>
          </a:p>
          <a:p>
            <a:r>
              <a:rPr lang="en-US" sz="2800" dirty="0"/>
              <a:t>7. Primary caregiver of a dependent child under 6 or an incapacitated person</a:t>
            </a:r>
          </a:p>
          <a:p>
            <a:r>
              <a:rPr lang="en-US" sz="2800" dirty="0"/>
              <a:t>8. Complying with W2 program requirements</a:t>
            </a:r>
          </a:p>
          <a:p>
            <a:endParaRPr lang="en-US" sz="3200" dirty="0"/>
          </a:p>
        </p:txBody>
      </p:sp>
    </p:spTree>
    <p:extLst>
      <p:ext uri="{BB962C8B-B14F-4D97-AF65-F5344CB8AC3E}">
        <p14:creationId xmlns:p14="http://schemas.microsoft.com/office/powerpoint/2010/main" val="2419271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Non-ABAWD</a:t>
            </a:r>
          </a:p>
        </p:txBody>
      </p:sp>
      <p:sp>
        <p:nvSpPr>
          <p:cNvPr id="3" name="Content Placeholder 2"/>
          <p:cNvSpPr>
            <a:spLocks noGrp="1"/>
          </p:cNvSpPr>
          <p:nvPr>
            <p:ph idx="1"/>
          </p:nvPr>
        </p:nvSpPr>
        <p:spPr/>
        <p:txBody>
          <a:bodyPr>
            <a:normAutofit/>
          </a:bodyPr>
          <a:lstStyle/>
          <a:p>
            <a:r>
              <a:rPr lang="en-US" sz="3200" dirty="0"/>
              <a:t>9. Is not a work registrant due to working over 30 hours/week or earning 935.25/month</a:t>
            </a:r>
          </a:p>
          <a:p>
            <a:endParaRPr lang="en-US" dirty="0"/>
          </a:p>
        </p:txBody>
      </p:sp>
    </p:spTree>
    <p:extLst>
      <p:ext uri="{BB962C8B-B14F-4D97-AF65-F5344CB8AC3E}">
        <p14:creationId xmlns:p14="http://schemas.microsoft.com/office/powerpoint/2010/main" val="3496986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a:t>
            </a:r>
          </a:p>
        </p:txBody>
      </p:sp>
      <p:sp>
        <p:nvSpPr>
          <p:cNvPr id="3" name="Content Placeholder 2"/>
          <p:cNvSpPr>
            <a:spLocks noGrp="1"/>
          </p:cNvSpPr>
          <p:nvPr>
            <p:ph idx="1"/>
          </p:nvPr>
        </p:nvSpPr>
        <p:spPr/>
        <p:txBody>
          <a:bodyPr>
            <a:normAutofit/>
          </a:bodyPr>
          <a:lstStyle/>
          <a:p>
            <a:r>
              <a:rPr lang="en-US" sz="2800" dirty="0"/>
              <a:t>13 year olds: They are Non-ABAWDs until the month after they turn 13.</a:t>
            </a:r>
          </a:p>
          <a:p>
            <a:r>
              <a:rPr lang="en-US" sz="2800" dirty="0"/>
              <a:t>64 year olds: They are Non-ABAWDs as of the month in which they turn 64. </a:t>
            </a:r>
          </a:p>
        </p:txBody>
      </p:sp>
    </p:spTree>
    <p:extLst>
      <p:ext uri="{BB962C8B-B14F-4D97-AF65-F5344CB8AC3E}">
        <p14:creationId xmlns:p14="http://schemas.microsoft.com/office/powerpoint/2010/main" val="786848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True or False</a:t>
            </a:r>
          </a:p>
        </p:txBody>
      </p:sp>
      <p:sp>
        <p:nvSpPr>
          <p:cNvPr id="3" name="Text Placeholder 2"/>
          <p:cNvSpPr>
            <a:spLocks noGrp="1"/>
          </p:cNvSpPr>
          <p:nvPr>
            <p:ph type="body" sz="quarter" idx="13"/>
          </p:nvPr>
        </p:nvSpPr>
        <p:spPr/>
        <p:txBody>
          <a:bodyPr/>
          <a:lstStyle/>
          <a:p>
            <a:r>
              <a:rPr lang="en-US" dirty="0"/>
              <a:t>A client must be related to a child under the age of 13 residing in the same food unit to qualify as a non-ABAWD.</a:t>
            </a:r>
          </a:p>
        </p:txBody>
      </p:sp>
      <p:sp>
        <p:nvSpPr>
          <p:cNvPr id="4" name="Text Placeholder 3"/>
          <p:cNvSpPr>
            <a:spLocks noGrp="1"/>
          </p:cNvSpPr>
          <p:nvPr>
            <p:ph type="body" idx="1"/>
          </p:nvPr>
        </p:nvSpPr>
        <p:spPr/>
        <p:txBody>
          <a:bodyPr/>
          <a:lstStyle/>
          <a:p>
            <a:r>
              <a:rPr lang="en-US" dirty="0"/>
              <a:t>FALSE</a:t>
            </a:r>
          </a:p>
        </p:txBody>
      </p:sp>
    </p:spTree>
    <p:extLst>
      <p:ext uri="{BB962C8B-B14F-4D97-AF65-F5344CB8AC3E}">
        <p14:creationId xmlns:p14="http://schemas.microsoft.com/office/powerpoint/2010/main" val="32283347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br>
              <a:rPr lang="en-US" sz="4000" dirty="0"/>
            </a:br>
            <a:r>
              <a:rPr lang="en-US" sz="4000" dirty="0"/>
              <a:t>Residing in a Food Unit with a child </a:t>
            </a:r>
            <a:r>
              <a:rPr lang="en-US" sz="4000"/>
              <a:t>under 13</a:t>
            </a:r>
            <a:br>
              <a:rPr lang="en-US" sz="4000" dirty="0"/>
            </a:br>
            <a:endParaRPr lang="en-US" sz="4000" dirty="0"/>
          </a:p>
        </p:txBody>
      </p:sp>
      <p:sp>
        <p:nvSpPr>
          <p:cNvPr id="3" name="Content Placeholder 2"/>
          <p:cNvSpPr>
            <a:spLocks noGrp="1"/>
          </p:cNvSpPr>
          <p:nvPr>
            <p:ph idx="1"/>
          </p:nvPr>
        </p:nvSpPr>
        <p:spPr>
          <a:xfrm>
            <a:off x="609599" y="2438400"/>
            <a:ext cx="6347714" cy="3602963"/>
          </a:xfrm>
        </p:spPr>
        <p:txBody>
          <a:bodyPr>
            <a:normAutofit fontScale="85000" lnSpcReduction="20000"/>
          </a:bodyPr>
          <a:lstStyle/>
          <a:p>
            <a:endParaRPr lang="en-US" sz="4000" dirty="0"/>
          </a:p>
          <a:p>
            <a:r>
              <a:rPr lang="en-US" sz="3800" dirty="0"/>
              <a:t>Individuals who reside with and are included in the same </a:t>
            </a:r>
            <a:r>
              <a:rPr lang="en-US" sz="3800" dirty="0">
                <a:solidFill>
                  <a:srgbClr val="FF0000"/>
                </a:solidFill>
              </a:rPr>
              <a:t>food unit </a:t>
            </a:r>
            <a:r>
              <a:rPr lang="en-US" sz="3800" dirty="0"/>
              <a:t>as a child under age 13 are non-ABAWDs, even if that child is ineligible for FoodShare. Relationship to the minor is not relevant.</a:t>
            </a:r>
          </a:p>
        </p:txBody>
      </p:sp>
    </p:spTree>
    <p:extLst>
      <p:ext uri="{BB962C8B-B14F-4D97-AF65-F5344CB8AC3E}">
        <p14:creationId xmlns:p14="http://schemas.microsoft.com/office/powerpoint/2010/main" val="426269086"/>
      </p:ext>
    </p:extLst>
  </p:cSld>
  <p:clrMapOvr>
    <a:masterClrMapping/>
  </p:clrMapOvr>
</p:sld>
</file>

<file path=ppt/theme/theme1.xml><?xml version="1.0" encoding="utf-8"?>
<a:theme xmlns:a="http://schemas.openxmlformats.org/drawingml/2006/main" name="1_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3812</TotalTime>
  <Words>1888</Words>
  <Application>Microsoft Office PowerPoint</Application>
  <PresentationFormat>On-screen Show (4:3)</PresentationFormat>
  <Paragraphs>154</Paragraphs>
  <Slides>43</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43</vt:i4>
      </vt:variant>
    </vt:vector>
  </HeadingPairs>
  <TitlesOfParts>
    <vt:vector size="50" baseType="lpstr">
      <vt:lpstr>Aptos</vt:lpstr>
      <vt:lpstr>Arial</vt:lpstr>
      <vt:lpstr>Calibri</vt:lpstr>
      <vt:lpstr>Trebuchet MS</vt:lpstr>
      <vt:lpstr>Wingdings 3</vt:lpstr>
      <vt:lpstr>1_Facet</vt:lpstr>
      <vt:lpstr>Facet</vt:lpstr>
      <vt:lpstr> ABAWD Training  </vt:lpstr>
      <vt:lpstr>Types of ABAWD</vt:lpstr>
      <vt:lpstr>Non- ABAWD</vt:lpstr>
      <vt:lpstr>Non-ABAWD</vt:lpstr>
      <vt:lpstr>Non-ABAWD</vt:lpstr>
      <vt:lpstr>Non-ABAWD</vt:lpstr>
      <vt:lpstr>Age</vt:lpstr>
      <vt:lpstr>True or False</vt:lpstr>
      <vt:lpstr> Residing in a Food Unit with a child under 13 </vt:lpstr>
      <vt:lpstr>True or False</vt:lpstr>
      <vt:lpstr>Pregnancy</vt:lpstr>
      <vt:lpstr>Pregnancy</vt:lpstr>
      <vt:lpstr>Determined unfit for employment</vt:lpstr>
      <vt:lpstr>Determined unfit for employment</vt:lpstr>
      <vt:lpstr>TRUE OR FALSE</vt:lpstr>
      <vt:lpstr>Determined unfit for employment</vt:lpstr>
      <vt:lpstr>Determined unfit for employment</vt:lpstr>
      <vt:lpstr>Determined unfit for employment</vt:lpstr>
      <vt:lpstr>TRUE OR FALSE</vt:lpstr>
      <vt:lpstr>Incarceration</vt:lpstr>
      <vt:lpstr> Receiving UC or has applied for UC </vt:lpstr>
      <vt:lpstr>Student of higher education that is an eligible student for FS </vt:lpstr>
      <vt:lpstr>Enrolled at least half time in high school  </vt:lpstr>
      <vt:lpstr> Primary caregiver of an incapacitated person </vt:lpstr>
      <vt:lpstr> Primary caregiver of an incapacitated person </vt:lpstr>
      <vt:lpstr>TRUE OR FALSE</vt:lpstr>
      <vt:lpstr>Making $935.25/month</vt:lpstr>
      <vt:lpstr>W2</vt:lpstr>
      <vt:lpstr> Meeting the ABAWD work requirement </vt:lpstr>
      <vt:lpstr>TRUE OR FALSE</vt:lpstr>
      <vt:lpstr> Meeting the ABAWD work requirement </vt:lpstr>
      <vt:lpstr>TRUE OR FALSE</vt:lpstr>
      <vt:lpstr>TRUE OR FALSE</vt:lpstr>
      <vt:lpstr>3.17.1.8 ABAWD Definition of Working</vt:lpstr>
      <vt:lpstr>ABAWD</vt:lpstr>
      <vt:lpstr>TRUE OR FALSE</vt:lpstr>
      <vt:lpstr>TRUE OR FALSE</vt:lpstr>
      <vt:lpstr>FSET Participation</vt:lpstr>
      <vt:lpstr>FSET Participation   Enter ‘good cause’ under the Worker Override Reason</vt:lpstr>
      <vt:lpstr>Good Cause</vt:lpstr>
      <vt:lpstr>Reporting Requirements</vt:lpstr>
      <vt:lpstr>Verification of Temporary Exceptions </vt:lpstr>
      <vt:lpstr>FEEDBACK!</vt:lpstr>
    </vt:vector>
  </TitlesOfParts>
  <Company>Dane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ABAWD Refresher Training</dc:title>
  <dc:creator>Chorlton, Adam</dc:creator>
  <cp:lastModifiedBy>Cook, Jeremiah</cp:lastModifiedBy>
  <cp:revision>205</cp:revision>
  <cp:lastPrinted>2015-09-10T13:40:59Z</cp:lastPrinted>
  <dcterms:created xsi:type="dcterms:W3CDTF">2015-08-06T15:29:38Z</dcterms:created>
  <dcterms:modified xsi:type="dcterms:W3CDTF">2026-03-20T19:03:41Z</dcterms:modified>
</cp:coreProperties>
</file>