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7"/>
  </p:notesMasterIdLst>
  <p:handoutMasterIdLst>
    <p:handoutMasterId r:id="rId78"/>
  </p:handoutMasterIdLst>
  <p:sldIdLst>
    <p:sldId id="256" r:id="rId2"/>
    <p:sldId id="257" r:id="rId3"/>
    <p:sldId id="258" r:id="rId4"/>
    <p:sldId id="271" r:id="rId5"/>
    <p:sldId id="266" r:id="rId6"/>
    <p:sldId id="267" r:id="rId7"/>
    <p:sldId id="268" r:id="rId8"/>
    <p:sldId id="269" r:id="rId9"/>
    <p:sldId id="270" r:id="rId10"/>
    <p:sldId id="259" r:id="rId11"/>
    <p:sldId id="260" r:id="rId12"/>
    <p:sldId id="261" r:id="rId13"/>
    <p:sldId id="272" r:id="rId14"/>
    <p:sldId id="273" r:id="rId15"/>
    <p:sldId id="276" r:id="rId16"/>
    <p:sldId id="274" r:id="rId17"/>
    <p:sldId id="275" r:id="rId18"/>
    <p:sldId id="277" r:id="rId19"/>
    <p:sldId id="278" r:id="rId20"/>
    <p:sldId id="279" r:id="rId21"/>
    <p:sldId id="280" r:id="rId22"/>
    <p:sldId id="281" r:id="rId23"/>
    <p:sldId id="282" r:id="rId24"/>
    <p:sldId id="283" r:id="rId25"/>
    <p:sldId id="262" r:id="rId26"/>
    <p:sldId id="284" r:id="rId27"/>
    <p:sldId id="285" r:id="rId28"/>
    <p:sldId id="326" r:id="rId29"/>
    <p:sldId id="286" r:id="rId30"/>
    <p:sldId id="287" r:id="rId31"/>
    <p:sldId id="288" r:id="rId32"/>
    <p:sldId id="327" r:id="rId33"/>
    <p:sldId id="289" r:id="rId34"/>
    <p:sldId id="290" r:id="rId35"/>
    <p:sldId id="291" r:id="rId36"/>
    <p:sldId id="328"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8" r:id="rId58"/>
    <p:sldId id="319" r:id="rId59"/>
    <p:sldId id="320" r:id="rId60"/>
    <p:sldId id="321" r:id="rId61"/>
    <p:sldId id="323" r:id="rId62"/>
    <p:sldId id="325" r:id="rId63"/>
    <p:sldId id="324" r:id="rId64"/>
    <p:sldId id="329" r:id="rId65"/>
    <p:sldId id="330" r:id="rId66"/>
    <p:sldId id="331" r:id="rId67"/>
    <p:sldId id="332" r:id="rId68"/>
    <p:sldId id="333" r:id="rId69"/>
    <p:sldId id="334" r:id="rId70"/>
    <p:sldId id="335" r:id="rId71"/>
    <p:sldId id="336" r:id="rId72"/>
    <p:sldId id="313" r:id="rId73"/>
    <p:sldId id="314" r:id="rId74"/>
    <p:sldId id="315" r:id="rId75"/>
    <p:sldId id="31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tezac, Kathleen M" initials="CK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091" autoAdjust="0"/>
  </p:normalViewPr>
  <p:slideViewPr>
    <p:cSldViewPr>
      <p:cViewPr varScale="1">
        <p:scale>
          <a:sx n="91" d="100"/>
          <a:sy n="91" d="100"/>
        </p:scale>
        <p:origin x="1890" y="78"/>
      </p:cViewPr>
      <p:guideLst>
        <p:guide orient="horz" pos="2160"/>
        <p:guide pos="2880"/>
      </p:guideLst>
    </p:cSldViewPr>
  </p:slideViewPr>
  <p:notesTextViewPr>
    <p:cViewPr>
      <p:scale>
        <a:sx n="1" d="1"/>
        <a:sy n="1" d="1"/>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664457-AA2E-42D9-93A5-3D4C2C15CA69}" type="datetimeFigureOut">
              <a:rPr lang="en-US" smtClean="0"/>
              <a:t>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12CE86-1731-4010-ADA3-510EDAB13083}" type="slidenum">
              <a:rPr lang="en-US" smtClean="0"/>
              <a:t>‹#›</a:t>
            </a:fld>
            <a:endParaRPr lang="en-US"/>
          </a:p>
        </p:txBody>
      </p:sp>
    </p:spTree>
    <p:extLst>
      <p:ext uri="{BB962C8B-B14F-4D97-AF65-F5344CB8AC3E}">
        <p14:creationId xmlns:p14="http://schemas.microsoft.com/office/powerpoint/2010/main" val="20179761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83CFE-7210-4F13-8456-E224BBE96A66}" type="datetimeFigureOut">
              <a:rPr lang="en-US" smtClean="0"/>
              <a:t>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1E6A3-AC7B-4A05-8D64-710C0394C2DB}" type="slidenum">
              <a:rPr lang="en-US" smtClean="0"/>
              <a:t>‹#›</a:t>
            </a:fld>
            <a:endParaRPr lang="en-US"/>
          </a:p>
        </p:txBody>
      </p:sp>
    </p:spTree>
    <p:extLst>
      <p:ext uri="{BB962C8B-B14F-4D97-AF65-F5344CB8AC3E}">
        <p14:creationId xmlns:p14="http://schemas.microsoft.com/office/powerpoint/2010/main" val="237188910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895601"/>
            <a:ext cx="7123113" cy="1524000"/>
          </a:xfrm>
        </p:spPr>
        <p:txBody>
          <a:bodyPr anchor="t"/>
          <a:lstStyle>
            <a:lvl1pPr marL="0" indent="0">
              <a:spcBef>
                <a:spcPts val="0"/>
              </a:spcBef>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Presenter’s Name</a:t>
            </a:r>
          </a:p>
          <a:p>
            <a:pPr lvl="0" eaLnBrk="1" latinLnBrk="0" hangingPunct="1"/>
            <a:r>
              <a:rPr kumimoji="0" lang="en-US" dirty="0" smtClean="0"/>
              <a:t>Presenter’s Job Title</a:t>
            </a:r>
          </a:p>
          <a:p>
            <a:pPr lvl="0" eaLnBrk="1" latinLnBrk="0" hangingPunct="1"/>
            <a:r>
              <a:rPr kumimoji="0" lang="en-US" dirty="0" smtClean="0"/>
              <a:t>Date of Presentation</a:t>
            </a:r>
          </a:p>
        </p:txBody>
      </p:sp>
      <p:sp>
        <p:nvSpPr>
          <p:cNvPr id="7" name="Rectangle 6"/>
          <p:cNvSpPr/>
          <p:nvPr/>
        </p:nvSpPr>
        <p:spPr bwMode="white">
          <a:xfrm>
            <a:off x="0" y="1227438"/>
            <a:ext cx="9144000" cy="1668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343178"/>
            <a:ext cx="1295400" cy="144574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343178"/>
            <a:ext cx="7772400" cy="144574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1600" y="1343178"/>
            <a:ext cx="7620000" cy="1445741"/>
          </a:xfrm>
        </p:spPr>
        <p:txBody>
          <a:bodyPr/>
          <a:lstStyle>
            <a:lvl1pPr algn="l">
              <a:buNone/>
              <a:defRPr sz="4400" b="0" cap="none" baseline="0">
                <a:solidFill>
                  <a:srgbClr val="FFFFFF"/>
                </a:solidFill>
              </a:defRPr>
            </a:lvl1pPr>
          </a:lstStyle>
          <a:p>
            <a:r>
              <a:rPr kumimoji="0" lang="en-US" dirty="0" smtClean="0"/>
              <a:t>Click to Add Presentation Title </a:t>
            </a:r>
            <a:endParaRPr kumimoji="0" lang="en-US" dirty="0"/>
          </a:p>
        </p:txBody>
      </p:sp>
      <p:sp>
        <p:nvSpPr>
          <p:cNvPr id="4" name="TextBox 3"/>
          <p:cNvSpPr txBox="1"/>
          <p:nvPr userDrawn="1"/>
        </p:nvSpPr>
        <p:spPr>
          <a:xfrm>
            <a:off x="0" y="6248400"/>
            <a:ext cx="9144000" cy="646331"/>
          </a:xfrm>
          <a:prstGeom prst="rect">
            <a:avLst/>
          </a:prstGeom>
          <a:solidFill>
            <a:schemeClr val="bg1"/>
          </a:solidFill>
        </p:spPr>
        <p:txBody>
          <a:bodyPr wrap="square" rtlCol="0">
            <a:spAutoFit/>
          </a:bodyPr>
          <a:lstStyle/>
          <a:p>
            <a:endParaRPr lang="en-US" dirty="0" smtClean="0"/>
          </a:p>
          <a:p>
            <a:endParaRPr lang="en-US" dirty="0"/>
          </a:p>
        </p:txBody>
      </p:sp>
      <p:pic>
        <p:nvPicPr>
          <p:cNvPr id="10" name="Picture 2" descr="DHS Logo - Color no Tex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650" y="634385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503725" y="6360538"/>
            <a:ext cx="3486750" cy="430887"/>
          </a:xfrm>
          <a:prstGeom prst="rect">
            <a:avLst/>
          </a:prstGeom>
          <a:noFill/>
        </p:spPr>
        <p:txBody>
          <a:bodyPr wrap="square" rtlCol="0">
            <a:spAutoFit/>
          </a:bodyPr>
          <a:lstStyle/>
          <a:p>
            <a:r>
              <a:rPr lang="en-US" sz="1100" dirty="0" smtClean="0">
                <a:solidFill>
                  <a:schemeClr val="tx2"/>
                </a:solidFill>
              </a:rPr>
              <a:t>Wisconsin Department of Health Services</a:t>
            </a:r>
          </a:p>
          <a:p>
            <a:r>
              <a:rPr lang="en-US" sz="1100" dirty="0" smtClean="0">
                <a:solidFill>
                  <a:schemeClr val="tx2"/>
                </a:solidFill>
              </a:rPr>
              <a:t>Division of Health Care Access and Accountability</a:t>
            </a:r>
            <a:endParaRPr lang="en-US" sz="1100"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362200"/>
            <a:ext cx="3962400" cy="3733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3648" y="2362200"/>
            <a:ext cx="3959352" cy="3733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B1D7E70-BD45-4A3B-B6E5-516522A48526}" type="slidenum">
              <a:rPr lang="en-US" smtClean="0"/>
              <a:t>‹#›</a:t>
            </a:fld>
            <a:endParaRPr lang="en-US" dirty="0"/>
          </a:p>
        </p:txBody>
      </p:sp>
      <p:sp>
        <p:nvSpPr>
          <p:cNvPr id="16" name="Text Placeholder 15"/>
          <p:cNvSpPr>
            <a:spLocks noGrp="1"/>
          </p:cNvSpPr>
          <p:nvPr>
            <p:ph type="body" sz="quarter" idx="1" hasCustomPrompt="1"/>
          </p:nvPr>
        </p:nvSpPr>
        <p:spPr>
          <a:xfrm>
            <a:off x="609600" y="1600200"/>
            <a:ext cx="3962400" cy="640080"/>
          </a:xfrm>
          <a:solidFill>
            <a:schemeClr val="tx1">
              <a:lumMod val="60000"/>
              <a:lumOff val="40000"/>
            </a:schemeClr>
          </a:solidFill>
        </p:spPr>
        <p:txBody>
          <a:bodyPr rtlCol="0" anchor="ctr">
            <a:noAutofit/>
          </a:bodyPr>
          <a:lstStyle>
            <a:lvl1pPr marL="0" indent="0">
              <a:buFontTx/>
              <a:buNone/>
              <a:defRPr sz="3000" b="1">
                <a:solidFill>
                  <a:srgbClr val="FFFFFF"/>
                </a:solidFill>
              </a:defRPr>
            </a:lvl1pPr>
          </a:lstStyle>
          <a:p>
            <a:pPr lvl="0" eaLnBrk="1" latinLnBrk="0" hangingPunct="1"/>
            <a:r>
              <a:rPr kumimoji="0" lang="en-US" dirty="0" smtClean="0"/>
              <a:t>Click to Add Subtitle</a:t>
            </a:r>
          </a:p>
        </p:txBody>
      </p:sp>
      <p:sp>
        <p:nvSpPr>
          <p:cNvPr id="15" name="Text Placeholder 14"/>
          <p:cNvSpPr>
            <a:spLocks noGrp="1"/>
          </p:cNvSpPr>
          <p:nvPr>
            <p:ph type="body" sz="quarter" idx="3" hasCustomPrompt="1"/>
          </p:nvPr>
        </p:nvSpPr>
        <p:spPr>
          <a:xfrm>
            <a:off x="4803648" y="1600200"/>
            <a:ext cx="3959352" cy="640080"/>
          </a:xfrm>
          <a:solidFill>
            <a:schemeClr val="tx1">
              <a:lumMod val="60000"/>
              <a:lumOff val="40000"/>
            </a:schemeClr>
          </a:solidFill>
        </p:spPr>
        <p:txBody>
          <a:bodyPr rtlCol="0" anchor="ctr">
            <a:normAutofit/>
          </a:bodyPr>
          <a:lstStyle>
            <a:lvl1pPr marL="0" indent="0">
              <a:buFontTx/>
              <a:buNone/>
              <a:defRPr sz="3000" b="1">
                <a:solidFill>
                  <a:srgbClr val="FFFFFF"/>
                </a:solidFill>
              </a:defRPr>
            </a:lvl1pPr>
          </a:lstStyle>
          <a:p>
            <a:pPr lvl="0" eaLnBrk="1" latinLnBrk="0" hangingPunct="1"/>
            <a:r>
              <a:rPr kumimoji="0" lang="en-US" dirty="0" smtClean="0"/>
              <a:t>Click to Add Subtitle</a:t>
            </a:r>
          </a:p>
        </p:txBody>
      </p:sp>
      <p:sp>
        <p:nvSpPr>
          <p:cNvPr id="8" name="Title 1"/>
          <p:cNvSpPr>
            <a:spLocks noGrp="1"/>
          </p:cNvSpPr>
          <p:nvPr>
            <p:ph type="title" hasCustomPrompt="1"/>
          </p:nvPr>
        </p:nvSpPr>
        <p:spPr>
          <a:xfrm>
            <a:off x="609600" y="228600"/>
            <a:ext cx="8153400" cy="990600"/>
          </a:xfrm>
        </p:spPr>
        <p:txBody>
          <a:bodyPr/>
          <a:lstStyle>
            <a:lvl1pPr>
              <a:defRPr/>
            </a:lvl1pPr>
          </a:lstStyle>
          <a:p>
            <a:r>
              <a:rPr kumimoji="0" lang="en-US" dirty="0" smtClean="0"/>
              <a:t>Click to Add Slide Title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ed Lis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baseline="0"/>
            </a:lvl1pPr>
          </a:lstStyle>
          <a:p>
            <a:r>
              <a:rPr kumimoji="0" lang="en-US" dirty="0" smtClean="0"/>
              <a:t>Click to Add Slide Title</a:t>
            </a:r>
            <a:endParaRPr kumimoji="0" lang="en-US" dirty="0"/>
          </a:p>
        </p:txBody>
      </p:sp>
      <p:sp>
        <p:nvSpPr>
          <p:cNvPr id="4" name="Date Placeholder 3"/>
          <p:cNvSpPr>
            <a:spLocks noGrp="1"/>
          </p:cNvSpPr>
          <p:nvPr>
            <p:ph type="dt" sz="half" idx="10"/>
          </p:nvPr>
        </p:nvSpPr>
        <p:spPr/>
        <p:txBody>
          <a:bodyPr/>
          <a:lstStyle/>
          <a:p>
            <a:fld id="{74170488-306B-4605-A62F-BD1118B5A15D}" type="slidenum">
              <a:rPr lang="en-US" smtClean="0"/>
              <a:t>‹#›</a:t>
            </a:fld>
            <a:endParaRPr lang="en-US" dirty="0"/>
          </a:p>
        </p:txBody>
      </p:sp>
      <p:sp>
        <p:nvSpPr>
          <p:cNvPr id="8" name="Content Placeholder 7"/>
          <p:cNvSpPr>
            <a:spLocks noGrp="1"/>
          </p:cNvSpPr>
          <p:nvPr>
            <p:ph sz="quarter" idx="1" hasCustomPrompt="1"/>
          </p:nvPr>
        </p:nvSpPr>
        <p:spPr>
          <a:xfrm>
            <a:off x="612648" y="1600200"/>
            <a:ext cx="8153400" cy="4495800"/>
          </a:xfrm>
        </p:spPr>
        <p:txBody>
          <a:bodyPr/>
          <a:lstStyle>
            <a:lvl1pPr>
              <a:defRPr/>
            </a:lvl1pPr>
            <a:lvl5pPr>
              <a:defRPr sz="2200"/>
            </a:lvl5pPr>
          </a:lstStyle>
          <a:p>
            <a:pPr lvl="0" eaLnBrk="1" latinLnBrk="0" hangingPunct="1"/>
            <a:r>
              <a:rPr lang="en-US" dirty="0" smtClean="0"/>
              <a:t>Click to add first level bullets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3" name="Date Placeholder 2"/>
          <p:cNvSpPr>
            <a:spLocks noGrp="1"/>
          </p:cNvSpPr>
          <p:nvPr>
            <p:ph type="dt" sz="half" idx="10"/>
          </p:nvPr>
        </p:nvSpPr>
        <p:spPr/>
        <p:txBody>
          <a:bodyPr/>
          <a:lstStyle/>
          <a:p>
            <a:fld id="{31DE6BAD-C5D1-439D-9D01-E36D60B7598D}" type="slidenum">
              <a:rPr lang="en-US" smtClean="0"/>
              <a:t>‹#›</a:t>
            </a:fld>
            <a:endParaRPr lang="en-US" dirty="0"/>
          </a:p>
        </p:txBody>
      </p:sp>
      <p:sp>
        <p:nvSpPr>
          <p:cNvPr id="6" name="Text Placeholder 5"/>
          <p:cNvSpPr>
            <a:spLocks noGrp="1"/>
          </p:cNvSpPr>
          <p:nvPr>
            <p:ph type="body" sz="quarter" idx="12" hasCustomPrompt="1"/>
          </p:nvPr>
        </p:nvSpPr>
        <p:spPr>
          <a:xfrm>
            <a:off x="609600" y="1600200"/>
            <a:ext cx="8153400" cy="4495800"/>
          </a:xfrm>
        </p:spPr>
        <p:txBody>
          <a:bodyPr/>
          <a:lstStyle>
            <a:lvl1pPr marL="0" indent="0">
              <a:buNone/>
              <a:defRPr baseline="0"/>
            </a:lvl1pPr>
          </a:lstStyle>
          <a:p>
            <a:pPr lvl="0"/>
            <a:r>
              <a:rPr lang="en-US" dirty="0" smtClean="0"/>
              <a:t>Click to add slide text</a:t>
            </a:r>
            <a:endParaRPr lang="en-US" dirty="0"/>
          </a:p>
        </p:txBody>
      </p:sp>
    </p:spTree>
    <p:extLst>
      <p:ext uri="{BB962C8B-B14F-4D97-AF65-F5344CB8AC3E}">
        <p14:creationId xmlns:p14="http://schemas.microsoft.com/office/powerpoint/2010/main" val="194285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Break">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bg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solidFill>
                  <a:schemeClr val="tx2"/>
                </a:solidFill>
              </a:defRPr>
            </a:lvl1pPr>
          </a:lstStyle>
          <a:p>
            <a:r>
              <a:rPr kumimoji="0" lang="en-US" dirty="0" smtClean="0"/>
              <a:t>Click to Add Title</a:t>
            </a:r>
            <a:endParaRPr kumimoji="0" lang="en-US" dirty="0"/>
          </a:p>
        </p:txBody>
      </p:sp>
      <p:sp>
        <p:nvSpPr>
          <p:cNvPr id="9" name="Subtitle 8"/>
          <p:cNvSpPr>
            <a:spLocks noGrp="1"/>
          </p:cNvSpPr>
          <p:nvPr>
            <p:ph type="subTitle" idx="1" hasCustomPrompt="1"/>
          </p:nvPr>
        </p:nvSpPr>
        <p:spPr>
          <a:xfrm>
            <a:off x="2362200" y="6050037"/>
            <a:ext cx="6705600" cy="685800"/>
          </a:xfrm>
          <a:solidFill>
            <a:schemeClr val="bg1">
              <a:lumMod val="60000"/>
              <a:lumOff val="40000"/>
            </a:schemeClr>
          </a:solid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Add Subtitle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3" name="Date Placeholder 2"/>
          <p:cNvSpPr>
            <a:spLocks noGrp="1"/>
          </p:cNvSpPr>
          <p:nvPr>
            <p:ph type="dt" sz="half" idx="10"/>
          </p:nvPr>
        </p:nvSpPr>
        <p:spPr/>
        <p:txBody>
          <a:bodyPr/>
          <a:lstStyle/>
          <a:p>
            <a:fld id="{11E72E43-24F8-4C9F-87A6-64D57A0E32DE}" type="slidenum">
              <a:rPr lang="en-US" smtClean="0"/>
              <a:t>‹#›</a:t>
            </a:fld>
            <a:endParaRPr lang="en-US" dirty="0"/>
          </a:p>
        </p:txBody>
      </p:sp>
      <p:sp>
        <p:nvSpPr>
          <p:cNvPr id="6" name="Picture Placeholder 5"/>
          <p:cNvSpPr>
            <a:spLocks noGrp="1"/>
          </p:cNvSpPr>
          <p:nvPr>
            <p:ph type="pic" sz="quarter" idx="12"/>
          </p:nvPr>
        </p:nvSpPr>
        <p:spPr>
          <a:xfrm>
            <a:off x="609600" y="1600200"/>
            <a:ext cx="8153400" cy="4495800"/>
          </a:xfrm>
        </p:spPr>
        <p:txBody>
          <a:bodyPr/>
          <a:lstStyle/>
          <a:p>
            <a:endParaRPr lang="en-US" dirty="0"/>
          </a:p>
        </p:txBody>
      </p:sp>
    </p:spTree>
    <p:extLst>
      <p:ext uri="{BB962C8B-B14F-4D97-AF65-F5344CB8AC3E}">
        <p14:creationId xmlns:p14="http://schemas.microsoft.com/office/powerpoint/2010/main" val="395276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3" name="Date Placeholder 2"/>
          <p:cNvSpPr>
            <a:spLocks noGrp="1"/>
          </p:cNvSpPr>
          <p:nvPr>
            <p:ph type="dt" sz="half" idx="10"/>
          </p:nvPr>
        </p:nvSpPr>
        <p:spPr/>
        <p:txBody>
          <a:bodyPr/>
          <a:lstStyle/>
          <a:p>
            <a:fld id="{89FBD16D-B5AB-45D5-8ACC-749097A9B342}" type="slidenum">
              <a:rPr lang="en-US" smtClean="0"/>
              <a:t>‹#›</a:t>
            </a:fld>
            <a:endParaRPr lang="en-US" dirty="0"/>
          </a:p>
        </p:txBody>
      </p:sp>
      <p:sp>
        <p:nvSpPr>
          <p:cNvPr id="6" name="Table Placeholder 5"/>
          <p:cNvSpPr>
            <a:spLocks noGrp="1"/>
          </p:cNvSpPr>
          <p:nvPr>
            <p:ph type="tbl" sz="quarter" idx="12"/>
          </p:nvPr>
        </p:nvSpPr>
        <p:spPr>
          <a:xfrm>
            <a:off x="609600" y="1600200"/>
            <a:ext cx="8153400" cy="4495800"/>
          </a:xfrm>
        </p:spPr>
        <p:txBody>
          <a:bodyPr/>
          <a:lstStyle/>
          <a:p>
            <a:endParaRPr lang="en-US"/>
          </a:p>
        </p:txBody>
      </p:sp>
    </p:spTree>
    <p:extLst>
      <p:ext uri="{BB962C8B-B14F-4D97-AF65-F5344CB8AC3E}">
        <p14:creationId xmlns:p14="http://schemas.microsoft.com/office/powerpoint/2010/main" val="305123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3" name="Date Placeholder 2"/>
          <p:cNvSpPr>
            <a:spLocks noGrp="1"/>
          </p:cNvSpPr>
          <p:nvPr>
            <p:ph type="dt" sz="half" idx="10"/>
          </p:nvPr>
        </p:nvSpPr>
        <p:spPr/>
        <p:txBody>
          <a:bodyPr/>
          <a:lstStyle/>
          <a:p>
            <a:fld id="{6D99196F-EE3F-405A-B0FA-DC2A27AB2B54}" type="slidenum">
              <a:rPr lang="en-US" smtClean="0"/>
              <a:t>‹#›</a:t>
            </a:fld>
            <a:endParaRPr lang="en-US" dirty="0"/>
          </a:p>
        </p:txBody>
      </p:sp>
      <p:sp>
        <p:nvSpPr>
          <p:cNvPr id="6" name="Chart Placeholder 5"/>
          <p:cNvSpPr>
            <a:spLocks noGrp="1"/>
          </p:cNvSpPr>
          <p:nvPr>
            <p:ph type="chart" sz="quarter" idx="12"/>
          </p:nvPr>
        </p:nvSpPr>
        <p:spPr>
          <a:xfrm>
            <a:off x="609600" y="1600200"/>
            <a:ext cx="8153400" cy="4495800"/>
          </a:xfrm>
        </p:spPr>
        <p:txBody>
          <a:bodyPr/>
          <a:lstStyle/>
          <a:p>
            <a:endParaRPr lang="en-US"/>
          </a:p>
        </p:txBody>
      </p:sp>
    </p:spTree>
    <p:extLst>
      <p:ext uri="{BB962C8B-B14F-4D97-AF65-F5344CB8AC3E}">
        <p14:creationId xmlns:p14="http://schemas.microsoft.com/office/powerpoint/2010/main" val="70728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3" name="Date Placeholder 2"/>
          <p:cNvSpPr>
            <a:spLocks noGrp="1"/>
          </p:cNvSpPr>
          <p:nvPr>
            <p:ph type="dt" sz="half" idx="10"/>
          </p:nvPr>
        </p:nvSpPr>
        <p:spPr/>
        <p:txBody>
          <a:bodyPr/>
          <a:lstStyle/>
          <a:p>
            <a:fld id="{6974A098-5CE9-4800-A619-F0003990A42D}" type="slidenum">
              <a:rPr lang="en-US" smtClean="0"/>
              <a:t>‹#›</a:t>
            </a:fld>
            <a:endParaRPr lang="en-US" dirty="0"/>
          </a:p>
        </p:txBody>
      </p:sp>
      <p:sp>
        <p:nvSpPr>
          <p:cNvPr id="6" name="SmartArt Placeholder 5"/>
          <p:cNvSpPr>
            <a:spLocks noGrp="1"/>
          </p:cNvSpPr>
          <p:nvPr>
            <p:ph type="dgm" sz="quarter" idx="12"/>
          </p:nvPr>
        </p:nvSpPr>
        <p:spPr>
          <a:xfrm>
            <a:off x="609600" y="1600200"/>
            <a:ext cx="8153400" cy="4495800"/>
          </a:xfrm>
        </p:spPr>
        <p:txBody>
          <a:bodyPr/>
          <a:lstStyle/>
          <a:p>
            <a:endParaRPr lang="en-US"/>
          </a:p>
        </p:txBody>
      </p:sp>
    </p:spTree>
    <p:extLst>
      <p:ext uri="{BB962C8B-B14F-4D97-AF65-F5344CB8AC3E}">
        <p14:creationId xmlns:p14="http://schemas.microsoft.com/office/powerpoint/2010/main" val="351976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smtClean="0"/>
              <a:t>Click to Add Slide Title</a:t>
            </a:r>
            <a:endParaRPr kumimoji="0" lang="en-US" dirty="0"/>
          </a:p>
        </p:txBody>
      </p:sp>
      <p:sp>
        <p:nvSpPr>
          <p:cNvPr id="9" name="Content Placeholder 8"/>
          <p:cNvSpPr>
            <a:spLocks noGrp="1"/>
          </p:cNvSpPr>
          <p:nvPr>
            <p:ph sz="quarter" idx="1"/>
          </p:nvPr>
        </p:nvSpPr>
        <p:spPr>
          <a:xfrm>
            <a:off x="609600" y="1589567"/>
            <a:ext cx="3922776" cy="4506433"/>
          </a:xfrm>
        </p:spPr>
        <p:txBody>
          <a:bodyPr/>
          <a:lstStyle>
            <a:lvl1pPr marL="319088" indent="-319088">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0" y="1589567"/>
            <a:ext cx="3918099" cy="4506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135DA99-2259-466A-BB4C-9AF818B58CB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Add Slide Title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add first level bullets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p>
        </p:txBody>
      </p:sp>
      <p:sp>
        <p:nvSpPr>
          <p:cNvPr id="14" name="Date Placeholder 13"/>
          <p:cNvSpPr>
            <a:spLocks noGrp="1"/>
          </p:cNvSpPr>
          <p:nvPr>
            <p:ph type="dt" sz="half" idx="2"/>
          </p:nvPr>
        </p:nvSpPr>
        <p:spPr>
          <a:xfrm>
            <a:off x="8305800" y="6248400"/>
            <a:ext cx="457200" cy="365125"/>
          </a:xfrm>
          <a:prstGeom prst="rect">
            <a:avLst/>
          </a:prstGeom>
        </p:spPr>
        <p:txBody>
          <a:bodyPr vert="horz" anchor="ctr" anchorCtr="0"/>
          <a:lstStyle>
            <a:lvl1pPr algn="r" eaLnBrk="1" latinLnBrk="0" hangingPunct="1">
              <a:defRPr kumimoji="0" sz="1200">
                <a:solidFill>
                  <a:schemeClr val="tx2"/>
                </a:solidFill>
              </a:defRPr>
            </a:lvl1pPr>
          </a:lstStyle>
          <a:p>
            <a:fld id="{0AF3B07E-28EE-4CC3-8D3C-0699CD961F1D}" type="slidenum">
              <a:rPr lang="en-US" smtClean="0"/>
              <a:t>‹#›</a:t>
            </a:fld>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lumMod val="9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accent2"/>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71" r:id="rId1"/>
    <p:sldLayoutId id="2147483770" r:id="rId2"/>
    <p:sldLayoutId id="2147483780" r:id="rId3"/>
    <p:sldLayoutId id="2147483769" r:id="rId4"/>
    <p:sldLayoutId id="2147483781" r:id="rId5"/>
    <p:sldLayoutId id="2147483782" r:id="rId6"/>
    <p:sldLayoutId id="2147483783" r:id="rId7"/>
    <p:sldLayoutId id="2147483784" r:id="rId8"/>
    <p:sldLayoutId id="2147483772" r:id="rId9"/>
    <p:sldLayoutId id="2147483773" r:id="rId10"/>
  </p:sldLayoutIdLst>
  <p:hf hdr="0"/>
  <p:txStyles>
    <p:titleStyle>
      <a:lvl1pPr algn="l" rtl="0" eaLnBrk="1" latinLnBrk="0" hangingPunct="1">
        <a:spcBef>
          <a:spcPct val="0"/>
        </a:spcBef>
        <a:buNone/>
        <a:defRPr kumimoji="0" sz="4400" kern="1200">
          <a:solidFill>
            <a:schemeClr val="accent2">
              <a:lumMod val="90000"/>
            </a:schemeClr>
          </a:solidFill>
          <a:latin typeface="+mj-lt"/>
          <a:ea typeface="+mj-ea"/>
          <a:cs typeface="+mj-cs"/>
        </a:defRPr>
      </a:lvl1pPr>
    </p:titleStyle>
    <p:bodyStyle>
      <a:lvl1pPr marL="320040" indent="-320040" algn="l" rtl="0" eaLnBrk="1" latinLnBrk="0" hangingPunct="1">
        <a:spcBef>
          <a:spcPts val="700"/>
        </a:spcBef>
        <a:buClr>
          <a:schemeClr val="tx1">
            <a:lumMod val="40000"/>
            <a:lumOff val="60000"/>
          </a:schemeClr>
        </a:buClr>
        <a:buSzPct val="85000"/>
        <a:buFont typeface="Wingdings" panose="05000000000000000000" pitchFamily="2" charset="2"/>
        <a:buChar char="§"/>
        <a:defRPr kumimoji="0" sz="3000" kern="1200">
          <a:solidFill>
            <a:schemeClr val="tx2"/>
          </a:solidFill>
          <a:latin typeface="+mn-lt"/>
          <a:ea typeface="+mn-ea"/>
          <a:cs typeface="+mn-cs"/>
        </a:defRPr>
      </a:lvl1pPr>
      <a:lvl2pPr marL="640080" indent="-274320" algn="l" rtl="0" eaLnBrk="1" latinLnBrk="0" hangingPunct="1">
        <a:spcBef>
          <a:spcPts val="550"/>
        </a:spcBef>
        <a:buClr>
          <a:schemeClr val="tx1">
            <a:lumMod val="40000"/>
            <a:lumOff val="60000"/>
          </a:schemeClr>
        </a:buClr>
        <a:buSzPct val="65000"/>
        <a:buFont typeface="Wingdings 2" panose="05020102010507070707" pitchFamily="18" charset="2"/>
        <a:buChar char=""/>
        <a:defRPr kumimoji="0" sz="2800" kern="1200">
          <a:solidFill>
            <a:schemeClr val="tx2"/>
          </a:solidFill>
          <a:latin typeface="+mn-lt"/>
          <a:ea typeface="+mn-ea"/>
          <a:cs typeface="+mn-cs"/>
        </a:defRPr>
      </a:lvl2pPr>
      <a:lvl3pPr marL="914400" indent="-228600" algn="l" rtl="0" eaLnBrk="1" latinLnBrk="0" hangingPunct="1">
        <a:spcBef>
          <a:spcPts val="500"/>
        </a:spcBef>
        <a:buClr>
          <a:schemeClr val="tx1">
            <a:lumMod val="40000"/>
            <a:lumOff val="60000"/>
          </a:schemeClr>
        </a:buClr>
        <a:buSzPct val="55000"/>
        <a:buFont typeface="Wingdings" panose="05000000000000000000" pitchFamily="2" charset="2"/>
        <a:buChar char=""/>
        <a:defRPr kumimoji="0" sz="2600" kern="1200">
          <a:solidFill>
            <a:schemeClr val="tx2"/>
          </a:solidFill>
          <a:latin typeface="+mn-lt"/>
          <a:ea typeface="+mn-ea"/>
          <a:cs typeface="+mn-cs"/>
        </a:defRPr>
      </a:lvl3pPr>
      <a:lvl4pPr marL="1371600" indent="-228600" algn="l" rtl="0" eaLnBrk="1" latinLnBrk="0" hangingPunct="1">
        <a:spcBef>
          <a:spcPts val="400"/>
        </a:spcBef>
        <a:buClr>
          <a:schemeClr val="tx1">
            <a:lumMod val="40000"/>
            <a:lumOff val="60000"/>
          </a:schemeClr>
        </a:buClr>
        <a:buSzPct val="85000"/>
        <a:buFont typeface="Segoe UI" panose="020B0502040204020203" pitchFamily="34" charset="0"/>
        <a:buChar char="‐"/>
        <a:defRPr kumimoji="0" sz="2400" kern="1200">
          <a:solidFill>
            <a:schemeClr val="tx2"/>
          </a:solidFill>
          <a:latin typeface="+mn-lt"/>
          <a:ea typeface="+mn-ea"/>
          <a:cs typeface="+mn-cs"/>
        </a:defRPr>
      </a:lvl4pPr>
      <a:lvl5pPr marL="1828800" indent="-228600" algn="l" rtl="0" eaLnBrk="1" latinLnBrk="0" hangingPunct="1">
        <a:spcBef>
          <a:spcPts val="400"/>
        </a:spcBef>
        <a:buClr>
          <a:schemeClr val="tx1">
            <a:lumMod val="40000"/>
            <a:lumOff val="60000"/>
          </a:schemeClr>
        </a:buClr>
        <a:buSzPct val="55000"/>
        <a:buFont typeface="Wingdings"/>
        <a:buChar char=""/>
        <a:defRPr kumimoji="0" sz="2200" kern="1200" baseline="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s://www.dhs.wisconsin.gov/badgercareplus/member-info.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Jeremiah Cook</a:t>
            </a:r>
          </a:p>
          <a:p>
            <a:r>
              <a:rPr lang="en-US" dirty="0" smtClean="0"/>
              <a:t>Updated 01/02/20</a:t>
            </a:r>
            <a:endParaRPr lang="en-US" dirty="0"/>
          </a:p>
        </p:txBody>
      </p:sp>
      <p:sp>
        <p:nvSpPr>
          <p:cNvPr id="3" name="Title 2"/>
          <p:cNvSpPr>
            <a:spLocks noGrp="1"/>
          </p:cNvSpPr>
          <p:nvPr>
            <p:ph type="title"/>
          </p:nvPr>
        </p:nvSpPr>
        <p:spPr/>
        <p:txBody>
          <a:bodyPr/>
          <a:lstStyle/>
          <a:p>
            <a:r>
              <a:rPr lang="en-US" dirty="0" smtClean="0"/>
              <a:t>ACCESS 101</a:t>
            </a:r>
            <a:endParaRPr lang="en-US" dirty="0"/>
          </a:p>
        </p:txBody>
      </p:sp>
    </p:spTree>
    <p:extLst>
      <p:ext uri="{BB962C8B-B14F-4D97-AF65-F5344CB8AC3E}">
        <p14:creationId xmlns:p14="http://schemas.microsoft.com/office/powerpoint/2010/main" val="67651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 I Eligible?</a:t>
            </a:r>
            <a:endParaRPr lang="en-US" dirty="0"/>
          </a:p>
        </p:txBody>
      </p:sp>
      <p:sp>
        <p:nvSpPr>
          <p:cNvPr id="3" name="Subtitle 2"/>
          <p:cNvSpPr>
            <a:spLocks noGrp="1"/>
          </p:cNvSpPr>
          <p:nvPr>
            <p:ph type="subTitle" idx="1"/>
          </p:nvPr>
        </p:nvSpPr>
        <p:spPr/>
        <p:txBody>
          <a:bodyPr/>
          <a:lstStyle/>
          <a:p>
            <a:r>
              <a:rPr lang="en-US" dirty="0" smtClean="0"/>
              <a:t>Screening Tool</a:t>
            </a:r>
            <a:endParaRPr lang="en-US" dirty="0"/>
          </a:p>
        </p:txBody>
      </p:sp>
    </p:spTree>
    <p:extLst>
      <p:ext uri="{BB962C8B-B14F-4D97-AF65-F5344CB8AC3E}">
        <p14:creationId xmlns:p14="http://schemas.microsoft.com/office/powerpoint/2010/main" val="38070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Am I Eligible?</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11E72E43-24F8-4C9F-87A6-64D57A0E32DE}" type="slidenum">
              <a:rPr lang="en-US" smtClean="0"/>
              <a:t>11</a:t>
            </a:fld>
            <a:endParaRPr lang="en-US" dirty="0"/>
          </a:p>
        </p:txBody>
      </p:sp>
      <p:grpSp>
        <p:nvGrpSpPr>
          <p:cNvPr id="8" name="Group 1"/>
          <p:cNvGrpSpPr>
            <a:grpSpLocks noChangeAspect="1"/>
          </p:cNvGrpSpPr>
          <p:nvPr/>
        </p:nvGrpSpPr>
        <p:grpSpPr bwMode="auto">
          <a:xfrm>
            <a:off x="1915319" y="1683302"/>
            <a:ext cx="5313362" cy="4501598"/>
            <a:chOff x="2112010" y="1344930"/>
            <a:chExt cx="4919980" cy="416814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t="30966" r="54253" b="24425"/>
            <a:stretch>
              <a:fillRect/>
            </a:stretch>
          </p:blipFill>
          <p:spPr bwMode="auto">
            <a:xfrm>
              <a:off x="2112010" y="2574290"/>
              <a:ext cx="4919980" cy="293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r="54253" b="81369"/>
            <a:stretch>
              <a:fillRect/>
            </a:stretch>
          </p:blipFill>
          <p:spPr bwMode="auto">
            <a:xfrm>
              <a:off x="2112010" y="1344930"/>
              <a:ext cx="4919980" cy="12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10"/>
          <p:cNvSpPr/>
          <p:nvPr/>
        </p:nvSpPr>
        <p:spPr>
          <a:xfrm>
            <a:off x="2286000" y="3779520"/>
            <a:ext cx="914400" cy="7879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p:nvPr/>
        </p:nvSpPr>
        <p:spPr>
          <a:xfrm>
            <a:off x="1931648" y="6369566"/>
            <a:ext cx="5257800" cy="338554"/>
          </a:xfrm>
          <a:prstGeom prst="rect">
            <a:avLst/>
          </a:prstGeom>
          <a:noFill/>
        </p:spPr>
        <p:txBody>
          <a:bodyPr wrap="square" rtlCol="0">
            <a:spAutoFit/>
          </a:bodyPr>
          <a:lstStyle/>
          <a:p>
            <a:r>
              <a:rPr lang="en-US" sz="1600" b="1" dirty="0" smtClean="0"/>
              <a:t>Figure 2: Link to “Am I Eligible?” Screening Tool </a:t>
            </a:r>
            <a:endParaRPr lang="en-US" sz="1600" b="1" dirty="0"/>
          </a:p>
        </p:txBody>
      </p:sp>
    </p:spTree>
    <p:extLst>
      <p:ext uri="{BB962C8B-B14F-4D97-AF65-F5344CB8AC3E}">
        <p14:creationId xmlns:p14="http://schemas.microsoft.com/office/powerpoint/2010/main" val="137708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Am I Eligible?</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89FBD16D-B5AB-45D5-8ACC-749097A9B342}" type="slidenum">
              <a:rPr lang="en-US" smtClean="0"/>
              <a:t>12</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r="47380" b="23361"/>
          <a:stretch>
            <a:fillRect/>
          </a:stretch>
        </p:blipFill>
        <p:spPr bwMode="auto">
          <a:xfrm>
            <a:off x="1528907" y="1676400"/>
            <a:ext cx="588953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8853" y="6248854"/>
            <a:ext cx="6474547" cy="338554"/>
          </a:xfrm>
          <a:prstGeom prst="rect">
            <a:avLst/>
          </a:prstGeom>
          <a:noFill/>
        </p:spPr>
        <p:txBody>
          <a:bodyPr wrap="square" rtlCol="0">
            <a:spAutoFit/>
          </a:bodyPr>
          <a:lstStyle/>
          <a:p>
            <a:r>
              <a:rPr lang="en-US" sz="1600" b="1" dirty="0" smtClean="0"/>
              <a:t>Figure 3: “Am I Eligible?” Welcome Screen</a:t>
            </a:r>
            <a:endParaRPr lang="en-US" sz="1600" b="1" dirty="0"/>
          </a:p>
        </p:txBody>
      </p:sp>
    </p:spTree>
    <p:extLst>
      <p:ext uri="{BB962C8B-B14F-4D97-AF65-F5344CB8AC3E}">
        <p14:creationId xmlns:p14="http://schemas.microsoft.com/office/powerpoint/2010/main" val="921081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Eligible?</a:t>
            </a:r>
          </a:p>
        </p:txBody>
      </p:sp>
      <p:sp>
        <p:nvSpPr>
          <p:cNvPr id="3" name="Date Placeholder 2"/>
          <p:cNvSpPr>
            <a:spLocks noGrp="1"/>
          </p:cNvSpPr>
          <p:nvPr>
            <p:ph type="dt" sz="half" idx="10"/>
          </p:nvPr>
        </p:nvSpPr>
        <p:spPr/>
        <p:txBody>
          <a:bodyPr/>
          <a:lstStyle/>
          <a:p>
            <a:fld id="{74170488-306B-4605-A62F-BD1118B5A15D}" type="slidenum">
              <a:rPr lang="en-US" smtClean="0"/>
              <a:t>13</a:t>
            </a:fld>
            <a:endParaRPr lang="en-US" dirty="0"/>
          </a:p>
        </p:txBody>
      </p:sp>
      <p:sp>
        <p:nvSpPr>
          <p:cNvPr id="4" name="Content Placeholder 3"/>
          <p:cNvSpPr>
            <a:spLocks noGrp="1"/>
          </p:cNvSpPr>
          <p:nvPr>
            <p:ph sz="quarter" idx="1"/>
          </p:nvPr>
        </p:nvSpPr>
        <p:spPr/>
        <p:txBody>
          <a:bodyPr/>
          <a:lstStyle/>
          <a:p>
            <a:r>
              <a:rPr lang="en-US" dirty="0"/>
              <a:t>The Am I </a:t>
            </a:r>
            <a:r>
              <a:rPr lang="en-US" dirty="0" smtClean="0"/>
              <a:t>Eligible? screening </a:t>
            </a:r>
            <a:r>
              <a:rPr lang="en-US" dirty="0"/>
              <a:t>tool in ACCESS helps applicants determine what programs </a:t>
            </a:r>
            <a:r>
              <a:rPr lang="en-US" dirty="0" smtClean="0"/>
              <a:t>they </a:t>
            </a:r>
            <a:r>
              <a:rPr lang="en-US" dirty="0"/>
              <a:t>might be eligible </a:t>
            </a:r>
            <a:r>
              <a:rPr lang="en-US" dirty="0" smtClean="0"/>
              <a:t>for before they apply. </a:t>
            </a:r>
            <a:endParaRPr lang="en-US" dirty="0"/>
          </a:p>
          <a:p>
            <a:r>
              <a:rPr lang="en-US" dirty="0"/>
              <a:t>The </a:t>
            </a:r>
            <a:r>
              <a:rPr lang="en-US" dirty="0" smtClean="0"/>
              <a:t>screening results provide a list of programs that the applicant may be eligible for. Some of these programs can </a:t>
            </a:r>
            <a:r>
              <a:rPr lang="en-US" dirty="0"/>
              <a:t>be applied for </a:t>
            </a:r>
            <a:r>
              <a:rPr lang="en-US" dirty="0" smtClean="0"/>
              <a:t>in ACCESS, while others require </a:t>
            </a:r>
            <a:r>
              <a:rPr lang="en-US" dirty="0"/>
              <a:t>other enrollment methods. </a:t>
            </a:r>
          </a:p>
          <a:p>
            <a:endParaRPr lang="en-US" dirty="0"/>
          </a:p>
        </p:txBody>
      </p:sp>
    </p:spTree>
    <p:extLst>
      <p:ext uri="{BB962C8B-B14F-4D97-AF65-F5344CB8AC3E}">
        <p14:creationId xmlns:p14="http://schemas.microsoft.com/office/powerpoint/2010/main" val="2212349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Eligible?</a:t>
            </a:r>
          </a:p>
        </p:txBody>
      </p:sp>
      <p:sp>
        <p:nvSpPr>
          <p:cNvPr id="3" name="Date Placeholder 2"/>
          <p:cNvSpPr>
            <a:spLocks noGrp="1"/>
          </p:cNvSpPr>
          <p:nvPr>
            <p:ph type="dt" sz="half" idx="10"/>
          </p:nvPr>
        </p:nvSpPr>
        <p:spPr/>
        <p:txBody>
          <a:bodyPr/>
          <a:lstStyle/>
          <a:p>
            <a:fld id="{74170488-306B-4605-A62F-BD1118B5A15D}" type="slidenum">
              <a:rPr lang="en-US" smtClean="0"/>
              <a:t>14</a:t>
            </a:fld>
            <a:endParaRPr lang="en-US" dirty="0"/>
          </a:p>
        </p:txBody>
      </p:sp>
      <p:sp>
        <p:nvSpPr>
          <p:cNvPr id="4" name="Content Placeholder 3"/>
          <p:cNvSpPr>
            <a:spLocks noGrp="1"/>
          </p:cNvSpPr>
          <p:nvPr>
            <p:ph sz="quarter" idx="1"/>
          </p:nvPr>
        </p:nvSpPr>
        <p:spPr/>
        <p:txBody>
          <a:bodyPr/>
          <a:lstStyle/>
          <a:p>
            <a:r>
              <a:rPr lang="en-US" dirty="0"/>
              <a:t>Applicants fill out basic information including:</a:t>
            </a:r>
          </a:p>
          <a:p>
            <a:pPr lvl="1"/>
            <a:r>
              <a:rPr lang="en-US" dirty="0"/>
              <a:t>Information about the people in their home</a:t>
            </a:r>
          </a:p>
          <a:p>
            <a:pPr lvl="1"/>
            <a:r>
              <a:rPr lang="en-US" dirty="0"/>
              <a:t>Their access to health insurance</a:t>
            </a:r>
          </a:p>
          <a:p>
            <a:pPr lvl="1"/>
            <a:r>
              <a:rPr lang="en-US" dirty="0"/>
              <a:t>Their </a:t>
            </a:r>
            <a:r>
              <a:rPr lang="en-US" dirty="0" smtClean="0"/>
              <a:t>employment/income</a:t>
            </a:r>
            <a:endParaRPr lang="en-US" dirty="0"/>
          </a:p>
          <a:p>
            <a:pPr lvl="1"/>
            <a:r>
              <a:rPr lang="en-US" dirty="0"/>
              <a:t>Their expenses (child care, housing, utilities, etc.)</a:t>
            </a:r>
          </a:p>
          <a:p>
            <a:pPr lvl="1"/>
            <a:r>
              <a:rPr lang="en-US" dirty="0"/>
              <a:t>Their assets (only if the applicant indicates </a:t>
            </a:r>
            <a:r>
              <a:rPr lang="en-US" dirty="0" smtClean="0"/>
              <a:t>that he </a:t>
            </a:r>
            <a:r>
              <a:rPr lang="en-US" dirty="0"/>
              <a:t>or she is disabled)</a:t>
            </a:r>
          </a:p>
          <a:p>
            <a:endParaRPr lang="en-US" dirty="0"/>
          </a:p>
        </p:txBody>
      </p:sp>
    </p:spTree>
    <p:extLst>
      <p:ext uri="{BB962C8B-B14F-4D97-AF65-F5344CB8AC3E}">
        <p14:creationId xmlns:p14="http://schemas.microsoft.com/office/powerpoint/2010/main" val="3451818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Eligible?</a:t>
            </a:r>
          </a:p>
        </p:txBody>
      </p:sp>
      <p:sp>
        <p:nvSpPr>
          <p:cNvPr id="3" name="Date Placeholder 2"/>
          <p:cNvSpPr>
            <a:spLocks noGrp="1"/>
          </p:cNvSpPr>
          <p:nvPr>
            <p:ph type="dt" sz="half" idx="10"/>
          </p:nvPr>
        </p:nvSpPr>
        <p:spPr/>
        <p:txBody>
          <a:bodyPr/>
          <a:lstStyle/>
          <a:p>
            <a:fld id="{74170488-306B-4605-A62F-BD1118B5A15D}" type="slidenum">
              <a:rPr lang="en-US" smtClean="0"/>
              <a:t>15</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r="47929" b="31400"/>
          <a:stretch>
            <a:fillRect/>
          </a:stretch>
        </p:blipFill>
        <p:spPr bwMode="auto">
          <a:xfrm>
            <a:off x="1828800" y="1600200"/>
            <a:ext cx="5486400" cy="4417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1828800" y="6199805"/>
            <a:ext cx="6004129" cy="338554"/>
          </a:xfrm>
          <a:prstGeom prst="rect">
            <a:avLst/>
          </a:prstGeom>
          <a:noFill/>
        </p:spPr>
        <p:txBody>
          <a:bodyPr wrap="square" rtlCol="0">
            <a:spAutoFit/>
          </a:bodyPr>
          <a:lstStyle/>
          <a:p>
            <a:r>
              <a:rPr lang="en-US" sz="1600" b="1" dirty="0" smtClean="0"/>
              <a:t>Figure 4: “Am I Eligible?” Results Page</a:t>
            </a:r>
            <a:endParaRPr lang="en-US" sz="1600" b="1" dirty="0"/>
          </a:p>
        </p:txBody>
      </p:sp>
    </p:spTree>
    <p:extLst>
      <p:ext uri="{BB962C8B-B14F-4D97-AF65-F5344CB8AC3E}">
        <p14:creationId xmlns:p14="http://schemas.microsoft.com/office/powerpoint/2010/main" val="689114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Eligible?</a:t>
            </a:r>
          </a:p>
        </p:txBody>
      </p:sp>
      <p:sp>
        <p:nvSpPr>
          <p:cNvPr id="3" name="Date Placeholder 2"/>
          <p:cNvSpPr>
            <a:spLocks noGrp="1"/>
          </p:cNvSpPr>
          <p:nvPr>
            <p:ph type="dt" sz="half" idx="10"/>
          </p:nvPr>
        </p:nvSpPr>
        <p:spPr/>
        <p:txBody>
          <a:bodyPr/>
          <a:lstStyle/>
          <a:p>
            <a:fld id="{74170488-306B-4605-A62F-BD1118B5A15D}" type="slidenum">
              <a:rPr lang="en-US" smtClean="0"/>
              <a:t>16</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t="22958" r="47733" b="4408"/>
          <a:stretch>
            <a:fillRect/>
          </a:stretch>
        </p:blipFill>
        <p:spPr bwMode="auto">
          <a:xfrm>
            <a:off x="1562100" y="1676400"/>
            <a:ext cx="6019800" cy="4298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1447800" y="6184649"/>
            <a:ext cx="6564743" cy="338554"/>
          </a:xfrm>
          <a:prstGeom prst="rect">
            <a:avLst/>
          </a:prstGeom>
          <a:noFill/>
        </p:spPr>
        <p:txBody>
          <a:bodyPr wrap="square" rtlCol="0">
            <a:spAutoFit/>
          </a:bodyPr>
          <a:lstStyle/>
          <a:p>
            <a:r>
              <a:rPr lang="en-US" sz="1600" b="1" dirty="0" smtClean="0"/>
              <a:t>Figure 5: “Am I Eligible?” Results Page (cont.)</a:t>
            </a:r>
            <a:endParaRPr lang="en-US" sz="1600" b="1" dirty="0"/>
          </a:p>
        </p:txBody>
      </p:sp>
    </p:spTree>
    <p:extLst>
      <p:ext uri="{BB962C8B-B14F-4D97-AF65-F5344CB8AC3E}">
        <p14:creationId xmlns:p14="http://schemas.microsoft.com/office/powerpoint/2010/main" val="477659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 I Eligible? – Next Steps Page</a:t>
            </a:r>
          </a:p>
        </p:txBody>
      </p:sp>
      <p:sp>
        <p:nvSpPr>
          <p:cNvPr id="3" name="Date Placeholder 2"/>
          <p:cNvSpPr>
            <a:spLocks noGrp="1"/>
          </p:cNvSpPr>
          <p:nvPr>
            <p:ph type="dt" sz="half" idx="10"/>
          </p:nvPr>
        </p:nvSpPr>
        <p:spPr/>
        <p:txBody>
          <a:bodyPr/>
          <a:lstStyle/>
          <a:p>
            <a:fld id="{74170488-306B-4605-A62F-BD1118B5A15D}" type="slidenum">
              <a:rPr lang="en-US" smtClean="0"/>
              <a:t>17</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42357" y="1600200"/>
            <a:ext cx="6384430" cy="4333875"/>
          </a:xfrm>
          <a:prstGeom prst="rect">
            <a:avLst/>
          </a:prstGeom>
          <a:noFill/>
          <a:ln>
            <a:noFill/>
          </a:ln>
        </p:spPr>
      </p:pic>
      <p:sp>
        <p:nvSpPr>
          <p:cNvPr id="4" name="TextBox 3"/>
          <p:cNvSpPr txBox="1"/>
          <p:nvPr/>
        </p:nvSpPr>
        <p:spPr>
          <a:xfrm>
            <a:off x="1447799" y="6260068"/>
            <a:ext cx="6378987" cy="338554"/>
          </a:xfrm>
          <a:prstGeom prst="rect">
            <a:avLst/>
          </a:prstGeom>
          <a:noFill/>
        </p:spPr>
        <p:txBody>
          <a:bodyPr wrap="square" rtlCol="0">
            <a:spAutoFit/>
          </a:bodyPr>
          <a:lstStyle/>
          <a:p>
            <a:r>
              <a:rPr lang="en-US" sz="1600" b="1" dirty="0" smtClean="0"/>
              <a:t>Figure 6: “Am I Eligible?” Next Steps Page</a:t>
            </a:r>
            <a:endParaRPr lang="en-US" sz="1600" b="1" dirty="0"/>
          </a:p>
        </p:txBody>
      </p:sp>
    </p:spTree>
    <p:extLst>
      <p:ext uri="{BB962C8B-B14F-4D97-AF65-F5344CB8AC3E}">
        <p14:creationId xmlns:p14="http://schemas.microsoft.com/office/powerpoint/2010/main" val="1685981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Apply for Benefits!</a:t>
            </a:r>
            <a:endParaRPr lang="en-US" dirty="0"/>
          </a:p>
        </p:txBody>
      </p:sp>
      <p:sp>
        <p:nvSpPr>
          <p:cNvPr id="3" name="Subtitle 2"/>
          <p:cNvSpPr>
            <a:spLocks noGrp="1"/>
          </p:cNvSpPr>
          <p:nvPr>
            <p:ph type="subTitle" idx="1"/>
          </p:nvPr>
        </p:nvSpPr>
        <p:spPr/>
        <p:txBody>
          <a:bodyPr/>
          <a:lstStyle/>
          <a:p>
            <a:r>
              <a:rPr lang="en-US" dirty="0" smtClean="0"/>
              <a:t>Feature in ACCESS</a:t>
            </a:r>
            <a:endParaRPr lang="en-US" dirty="0"/>
          </a:p>
        </p:txBody>
      </p:sp>
    </p:spTree>
    <p:extLst>
      <p:ext uri="{BB962C8B-B14F-4D97-AF65-F5344CB8AC3E}">
        <p14:creationId xmlns:p14="http://schemas.microsoft.com/office/powerpoint/2010/main" val="1412947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Apply for Benefits!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19</a:t>
            </a:fld>
            <a:endParaRPr lang="en-US" dirty="0"/>
          </a:p>
        </p:txBody>
      </p:sp>
      <p:grpSp>
        <p:nvGrpSpPr>
          <p:cNvPr id="5" name="Group 1"/>
          <p:cNvGrpSpPr>
            <a:grpSpLocks noChangeAspect="1"/>
          </p:cNvGrpSpPr>
          <p:nvPr/>
        </p:nvGrpSpPr>
        <p:grpSpPr bwMode="auto">
          <a:xfrm>
            <a:off x="1648619" y="1676400"/>
            <a:ext cx="5285581" cy="4477642"/>
            <a:chOff x="2112010" y="1344930"/>
            <a:chExt cx="4919980" cy="416814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t="30966" r="54253" b="24425"/>
            <a:stretch>
              <a:fillRect/>
            </a:stretch>
          </p:blipFill>
          <p:spPr bwMode="auto">
            <a:xfrm>
              <a:off x="2112010" y="2574290"/>
              <a:ext cx="4919980" cy="2938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r="54253" b="81369"/>
            <a:stretch>
              <a:fillRect/>
            </a:stretch>
          </p:blipFill>
          <p:spPr bwMode="auto">
            <a:xfrm>
              <a:off x="2112010" y="1344930"/>
              <a:ext cx="4919980" cy="12293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8" name="Oval 7"/>
          <p:cNvSpPr>
            <a:spLocks noChangeAspect="1"/>
          </p:cNvSpPr>
          <p:nvPr/>
        </p:nvSpPr>
        <p:spPr>
          <a:xfrm>
            <a:off x="3581400" y="3751059"/>
            <a:ext cx="914399" cy="7863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p:nvPr/>
        </p:nvSpPr>
        <p:spPr>
          <a:xfrm>
            <a:off x="1659505" y="6324600"/>
            <a:ext cx="5105400" cy="338554"/>
          </a:xfrm>
          <a:prstGeom prst="rect">
            <a:avLst/>
          </a:prstGeom>
          <a:noFill/>
        </p:spPr>
        <p:txBody>
          <a:bodyPr wrap="square" rtlCol="0">
            <a:spAutoFit/>
          </a:bodyPr>
          <a:lstStyle/>
          <a:p>
            <a:r>
              <a:rPr lang="en-US" sz="1600" b="1" dirty="0" smtClean="0"/>
              <a:t>Figure 7: Link to “Apply for Benefits!” </a:t>
            </a:r>
            <a:endParaRPr lang="en-US" sz="1600" b="1" dirty="0"/>
          </a:p>
        </p:txBody>
      </p:sp>
    </p:spTree>
    <p:extLst>
      <p:ext uri="{BB962C8B-B14F-4D97-AF65-F5344CB8AC3E}">
        <p14:creationId xmlns:p14="http://schemas.microsoft.com/office/powerpoint/2010/main" val="4097063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2</a:t>
            </a:fld>
            <a:endParaRPr lang="en-US" dirty="0"/>
          </a:p>
        </p:txBody>
      </p:sp>
      <p:sp>
        <p:nvSpPr>
          <p:cNvPr id="4" name="Content Placeholder 3"/>
          <p:cNvSpPr>
            <a:spLocks noGrp="1"/>
          </p:cNvSpPr>
          <p:nvPr>
            <p:ph sz="quarter" idx="1"/>
          </p:nvPr>
        </p:nvSpPr>
        <p:spPr/>
        <p:txBody>
          <a:bodyPr>
            <a:normAutofit lnSpcReduction="10000"/>
          </a:bodyPr>
          <a:lstStyle/>
          <a:p>
            <a:r>
              <a:rPr lang="en-US" dirty="0" smtClean="0"/>
              <a:t>ACCESS.wisconsin.gov</a:t>
            </a:r>
          </a:p>
          <a:p>
            <a:pPr lvl="1"/>
            <a:r>
              <a:rPr lang="en-US" dirty="0" smtClean="0"/>
              <a:t>What is ACCESS?</a:t>
            </a:r>
          </a:p>
          <a:p>
            <a:pPr lvl="1"/>
            <a:r>
              <a:rPr lang="en-US" dirty="0" smtClean="0"/>
              <a:t>Tools in ACCESS</a:t>
            </a:r>
          </a:p>
          <a:p>
            <a:pPr lvl="2">
              <a:lnSpc>
                <a:spcPct val="90000"/>
              </a:lnSpc>
            </a:pPr>
            <a:r>
              <a:rPr lang="en-US" altLang="en-US" dirty="0">
                <a:solidFill>
                  <a:srgbClr val="0E2A52"/>
                </a:solidFill>
              </a:rPr>
              <a:t>Am I Eligible?</a:t>
            </a:r>
          </a:p>
          <a:p>
            <a:pPr lvl="2">
              <a:lnSpc>
                <a:spcPct val="90000"/>
              </a:lnSpc>
            </a:pPr>
            <a:r>
              <a:rPr lang="en-US" altLang="en-US" dirty="0">
                <a:solidFill>
                  <a:srgbClr val="0E2A52"/>
                </a:solidFill>
              </a:rPr>
              <a:t>Apply for Benefits</a:t>
            </a:r>
          </a:p>
          <a:p>
            <a:pPr lvl="2">
              <a:lnSpc>
                <a:spcPct val="90000"/>
              </a:lnSpc>
            </a:pPr>
            <a:r>
              <a:rPr lang="en-US" altLang="en-US" dirty="0" err="1" smtClean="0">
                <a:solidFill>
                  <a:srgbClr val="0E2A52"/>
                </a:solidFill>
              </a:rPr>
              <a:t>MyACCESS</a:t>
            </a:r>
            <a:r>
              <a:rPr lang="en-US" altLang="en-US" dirty="0" smtClean="0">
                <a:solidFill>
                  <a:srgbClr val="0E2A52"/>
                </a:solidFill>
              </a:rPr>
              <a:t> (Login to Account or Create an Account)</a:t>
            </a:r>
            <a:endParaRPr lang="en-US" altLang="en-US" dirty="0">
              <a:solidFill>
                <a:srgbClr val="0E2A52"/>
              </a:solidFill>
            </a:endParaRPr>
          </a:p>
          <a:p>
            <a:pPr lvl="2">
              <a:lnSpc>
                <a:spcPct val="90000"/>
              </a:lnSpc>
            </a:pPr>
            <a:r>
              <a:rPr lang="en-US" altLang="en-US" dirty="0">
                <a:solidFill>
                  <a:srgbClr val="0E2A52"/>
                </a:solidFill>
              </a:rPr>
              <a:t>Renew Benefits</a:t>
            </a:r>
          </a:p>
          <a:p>
            <a:r>
              <a:rPr lang="en-US" dirty="0"/>
              <a:t>Best Practices</a:t>
            </a:r>
          </a:p>
          <a:p>
            <a:r>
              <a:rPr lang="en-US" dirty="0"/>
              <a:t>Resources</a:t>
            </a:r>
          </a:p>
          <a:p>
            <a:pPr lvl="1"/>
            <a:endParaRPr lang="en-US" dirty="0"/>
          </a:p>
        </p:txBody>
      </p:sp>
    </p:spTree>
    <p:extLst>
      <p:ext uri="{BB962C8B-B14F-4D97-AF65-F5344CB8AC3E}">
        <p14:creationId xmlns:p14="http://schemas.microsoft.com/office/powerpoint/2010/main" val="334025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a:t>
            </a:r>
            <a:r>
              <a:rPr lang="en-US" dirty="0" smtClean="0">
                <a:solidFill>
                  <a:schemeClr val="accent2">
                    <a:lumMod val="75000"/>
                  </a:schemeClr>
                </a:solidFill>
              </a:rPr>
              <a:t>for Benefits!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20</a:t>
            </a:fld>
            <a:endParaRPr lang="en-US" dirty="0"/>
          </a:p>
        </p:txBody>
      </p:sp>
      <p:pic>
        <p:nvPicPr>
          <p:cNvPr id="6" name="Picture 9" descr="http://www.emhandbooks.wisconsin.gov/ah/3-2-2-2b.jpg"/>
          <p:cNvPicPr>
            <a:picLocks noChangeAspect="1" noChangeArrowheads="1"/>
          </p:cNvPicPr>
          <p:nvPr/>
        </p:nvPicPr>
        <p:blipFill>
          <a:blip r:embed="rId2">
            <a:extLst>
              <a:ext uri="{28A0092B-C50C-407E-A947-70E740481C1C}">
                <a14:useLocalDpi xmlns:a14="http://schemas.microsoft.com/office/drawing/2010/main" val="0"/>
              </a:ext>
            </a:extLst>
          </a:blip>
          <a:srcRect t="4956"/>
          <a:stretch>
            <a:fillRect/>
          </a:stretch>
        </p:blipFill>
        <p:spPr bwMode="auto">
          <a:xfrm>
            <a:off x="914400" y="1676400"/>
            <a:ext cx="74691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66800" y="6247616"/>
            <a:ext cx="5105400" cy="338554"/>
          </a:xfrm>
          <a:prstGeom prst="rect">
            <a:avLst/>
          </a:prstGeom>
          <a:noFill/>
        </p:spPr>
        <p:txBody>
          <a:bodyPr wrap="square" rtlCol="0">
            <a:spAutoFit/>
          </a:bodyPr>
          <a:lstStyle/>
          <a:p>
            <a:r>
              <a:rPr lang="en-US" sz="1600" b="1" dirty="0" smtClean="0"/>
              <a:t>Figure 8: “Apply for Benefits!” Overview Page</a:t>
            </a:r>
            <a:endParaRPr lang="en-US" sz="1600" b="1" dirty="0"/>
          </a:p>
        </p:txBody>
      </p:sp>
    </p:spTree>
    <p:extLst>
      <p:ext uri="{BB962C8B-B14F-4D97-AF65-F5344CB8AC3E}">
        <p14:creationId xmlns:p14="http://schemas.microsoft.com/office/powerpoint/2010/main" val="25197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a:t>
            </a:r>
            <a:r>
              <a:rPr lang="en-US" dirty="0" smtClean="0">
                <a:solidFill>
                  <a:schemeClr val="accent2">
                    <a:lumMod val="75000"/>
                  </a:schemeClr>
                </a:solidFill>
              </a:rPr>
              <a:t>Benefits – Add a Program for an Existing Member</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21</a:t>
            </a:fld>
            <a:endParaRPr lang="en-US" dirty="0"/>
          </a:p>
        </p:txBody>
      </p:sp>
      <p:sp>
        <p:nvSpPr>
          <p:cNvPr id="4" name="Content Placeholder 3"/>
          <p:cNvSpPr>
            <a:spLocks noGrp="1"/>
          </p:cNvSpPr>
          <p:nvPr>
            <p:ph sz="quarter" idx="1"/>
          </p:nvPr>
        </p:nvSpPr>
        <p:spPr/>
        <p:txBody>
          <a:bodyPr/>
          <a:lstStyle/>
          <a:p>
            <a:r>
              <a:rPr lang="en-US" dirty="0"/>
              <a:t>On the Apply for Benefits Overview page, ACCESS asks if the applicant is already enrolled in any benefits. If the applicant says “Yes,” then he or she will be directed to the streamlined Add a Program version of Apply for Benefits.</a:t>
            </a:r>
          </a:p>
          <a:p>
            <a:r>
              <a:rPr lang="en-US" dirty="0"/>
              <a:t>Add a Program makes it easier and faster for an existing member to request an additional program in ACCESS. </a:t>
            </a:r>
          </a:p>
          <a:p>
            <a:endParaRPr lang="en-US" dirty="0"/>
          </a:p>
        </p:txBody>
      </p:sp>
    </p:spTree>
    <p:extLst>
      <p:ext uri="{BB962C8B-B14F-4D97-AF65-F5344CB8AC3E}">
        <p14:creationId xmlns:p14="http://schemas.microsoft.com/office/powerpoint/2010/main" val="246428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a:t>
            </a:r>
            <a:r>
              <a:rPr lang="en-US" dirty="0" smtClean="0">
                <a:solidFill>
                  <a:schemeClr val="accent2">
                    <a:lumMod val="75000"/>
                  </a:schemeClr>
                </a:solidFill>
              </a:rPr>
              <a:t>Benefits – Add a Program for an Existing Member</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22</a:t>
            </a:fld>
            <a:endParaRPr lang="en-US" dirty="0"/>
          </a:p>
        </p:txBody>
      </p:sp>
      <p:sp>
        <p:nvSpPr>
          <p:cNvPr id="4" name="Content Placeholder 3"/>
          <p:cNvSpPr>
            <a:spLocks noGrp="1"/>
          </p:cNvSpPr>
          <p:nvPr>
            <p:ph sz="quarter" idx="1"/>
          </p:nvPr>
        </p:nvSpPr>
        <p:spPr>
          <a:xfrm>
            <a:off x="612648" y="1600200"/>
            <a:ext cx="8153400" cy="4800600"/>
          </a:xfrm>
        </p:spPr>
        <p:txBody>
          <a:bodyPr>
            <a:normAutofit fontScale="92500" lnSpcReduction="20000"/>
          </a:bodyPr>
          <a:lstStyle/>
          <a:p>
            <a:r>
              <a:rPr lang="en-US" sz="3200" dirty="0"/>
              <a:t>To use the Add a Program feature in ACCESS, the existing member must log in to his or her authenticated </a:t>
            </a:r>
            <a:r>
              <a:rPr lang="en-US" sz="3200" dirty="0" err="1"/>
              <a:t>MyACCESS</a:t>
            </a:r>
            <a:r>
              <a:rPr lang="en-US" sz="3200" dirty="0"/>
              <a:t> account. </a:t>
            </a:r>
          </a:p>
          <a:p>
            <a:r>
              <a:rPr lang="en-US" sz="3200" dirty="0"/>
              <a:t>Details about creating and authenticating a </a:t>
            </a:r>
            <a:r>
              <a:rPr lang="en-US" sz="3200" dirty="0" err="1"/>
              <a:t>MyACCESS</a:t>
            </a:r>
            <a:r>
              <a:rPr lang="en-US" sz="3200" dirty="0"/>
              <a:t> account are covered later in this training.</a:t>
            </a:r>
          </a:p>
          <a:p>
            <a:r>
              <a:rPr lang="en-US" sz="3200" dirty="0"/>
              <a:t>If the member does not have an authenticated account or is not receiving benefits, he or she will be directed to the regular ACCESS Apply for Benefits application.</a:t>
            </a:r>
          </a:p>
          <a:p>
            <a:endParaRPr lang="en-US" dirty="0"/>
          </a:p>
        </p:txBody>
      </p:sp>
    </p:spTree>
    <p:extLst>
      <p:ext uri="{BB962C8B-B14F-4D97-AF65-F5344CB8AC3E}">
        <p14:creationId xmlns:p14="http://schemas.microsoft.com/office/powerpoint/2010/main" val="2138600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a:t>
            </a:r>
            <a:r>
              <a:rPr lang="en-US" dirty="0" smtClean="0">
                <a:solidFill>
                  <a:schemeClr val="accent2">
                    <a:lumMod val="75000"/>
                  </a:schemeClr>
                </a:solidFill>
              </a:rPr>
              <a:t>Benefits – Add a Program for an Existing Member</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23</a:t>
            </a:fld>
            <a:endParaRPr lang="en-US" dirty="0"/>
          </a:p>
        </p:txBody>
      </p:sp>
      <p:sp>
        <p:nvSpPr>
          <p:cNvPr id="4" name="Content Placeholder 3"/>
          <p:cNvSpPr>
            <a:spLocks noGrp="1"/>
          </p:cNvSpPr>
          <p:nvPr>
            <p:ph sz="quarter" idx="1"/>
          </p:nvPr>
        </p:nvSpPr>
        <p:spPr/>
        <p:txBody>
          <a:bodyPr/>
          <a:lstStyle/>
          <a:p>
            <a:r>
              <a:rPr lang="en-US" dirty="0"/>
              <a:t>Add a Program closely resembles ACCESS Renew My Benefits and will automatically fill in information about the member based on what is available from the program(s) in which the member is currently enrolled. </a:t>
            </a:r>
          </a:p>
          <a:p>
            <a:r>
              <a:rPr lang="en-US" dirty="0"/>
              <a:t>The member will be given a chance to review and update any information on the application before submitting. </a:t>
            </a:r>
          </a:p>
          <a:p>
            <a:endParaRPr lang="en-US" dirty="0"/>
          </a:p>
        </p:txBody>
      </p:sp>
    </p:spTree>
    <p:extLst>
      <p:ext uri="{BB962C8B-B14F-4D97-AF65-F5344CB8AC3E}">
        <p14:creationId xmlns:p14="http://schemas.microsoft.com/office/powerpoint/2010/main" val="1167392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3800" dirty="0">
                <a:solidFill>
                  <a:schemeClr val="accent2">
                    <a:lumMod val="75000"/>
                  </a:schemeClr>
                </a:solidFill>
              </a:rPr>
              <a:t>Apply For Benefits – </a:t>
            </a:r>
            <a:r>
              <a:rPr lang="en-US" sz="3800" dirty="0" smtClean="0">
                <a:solidFill>
                  <a:schemeClr val="accent2">
                    <a:lumMod val="75000"/>
                  </a:schemeClr>
                </a:solidFill>
              </a:rPr>
              <a:t>Create </a:t>
            </a:r>
            <a:r>
              <a:rPr lang="en-US" sz="3800" dirty="0">
                <a:solidFill>
                  <a:schemeClr val="accent2">
                    <a:lumMod val="75000"/>
                  </a:schemeClr>
                </a:solidFill>
              </a:rPr>
              <a:t>an </a:t>
            </a:r>
            <a:r>
              <a:rPr lang="en-US" sz="3800" dirty="0" smtClean="0">
                <a:solidFill>
                  <a:schemeClr val="accent2">
                    <a:lumMod val="75000"/>
                  </a:schemeClr>
                </a:solidFill>
              </a:rPr>
              <a:t>Account for a New Applicant </a:t>
            </a:r>
            <a:endParaRPr lang="en-US" sz="3800"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24</a:t>
            </a:fld>
            <a:endParaRPr lang="en-US" dirty="0"/>
          </a:p>
        </p:txBody>
      </p:sp>
      <p:pic>
        <p:nvPicPr>
          <p:cNvPr id="5" name="Picture 2" descr="http://www.emhandbooks.wi.gov/ah/setting_up_account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9" t="17439"/>
          <a:stretch/>
        </p:blipFill>
        <p:spPr>
          <a:xfrm>
            <a:off x="2008414" y="1578429"/>
            <a:ext cx="5213347" cy="457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008414" y="6324600"/>
            <a:ext cx="5731897" cy="338554"/>
          </a:xfrm>
          <a:prstGeom prst="rect">
            <a:avLst/>
          </a:prstGeom>
          <a:noFill/>
        </p:spPr>
        <p:txBody>
          <a:bodyPr wrap="square" rtlCol="0">
            <a:spAutoFit/>
          </a:bodyPr>
          <a:lstStyle/>
          <a:p>
            <a:r>
              <a:rPr lang="en-US" sz="1600" b="1" dirty="0" smtClean="0"/>
              <a:t>Figure 9: “Apply for Benefits” Create an Account Page</a:t>
            </a:r>
            <a:endParaRPr lang="en-US" sz="1600" b="1" dirty="0"/>
          </a:p>
        </p:txBody>
      </p:sp>
    </p:spTree>
    <p:extLst>
      <p:ext uri="{BB962C8B-B14F-4D97-AF65-F5344CB8AC3E}">
        <p14:creationId xmlns:p14="http://schemas.microsoft.com/office/powerpoint/2010/main" val="2126323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r>
              <a:rPr lang="en-US" dirty="0" smtClean="0">
                <a:solidFill>
                  <a:schemeClr val="accent2">
                    <a:lumMod val="75000"/>
                  </a:schemeClr>
                </a:solidFill>
              </a:rPr>
              <a:t>Log </a:t>
            </a:r>
            <a:r>
              <a:rPr lang="en-US" dirty="0">
                <a:solidFill>
                  <a:schemeClr val="accent2">
                    <a:lumMod val="75000"/>
                  </a:schemeClr>
                </a:solidFill>
              </a:rPr>
              <a:t>in to Activate Account</a:t>
            </a:r>
          </a:p>
        </p:txBody>
      </p:sp>
      <p:sp>
        <p:nvSpPr>
          <p:cNvPr id="3" name="Date Placeholder 2"/>
          <p:cNvSpPr>
            <a:spLocks noGrp="1"/>
          </p:cNvSpPr>
          <p:nvPr>
            <p:ph type="dt" sz="half" idx="10"/>
          </p:nvPr>
        </p:nvSpPr>
        <p:spPr/>
        <p:txBody>
          <a:bodyPr/>
          <a:lstStyle/>
          <a:p>
            <a:fld id="{6D99196F-EE3F-405A-B0FA-DC2A27AB2B54}" type="slidenum">
              <a:rPr lang="en-US" smtClean="0"/>
              <a:t>25</a:t>
            </a:fld>
            <a:endParaRPr lang="en-US" dirty="0"/>
          </a:p>
        </p:txBody>
      </p:sp>
      <p:pic>
        <p:nvPicPr>
          <p:cNvPr id="5" name="Picture 2" descr="http://www.emhandbooks.wi.gov/ah/3_log_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09675" y="1981200"/>
            <a:ext cx="6943725"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174951" y="6324600"/>
            <a:ext cx="5105400" cy="338554"/>
          </a:xfrm>
          <a:prstGeom prst="rect">
            <a:avLst/>
          </a:prstGeom>
          <a:noFill/>
        </p:spPr>
        <p:txBody>
          <a:bodyPr wrap="square" rtlCol="0">
            <a:spAutoFit/>
          </a:bodyPr>
          <a:lstStyle/>
          <a:p>
            <a:r>
              <a:rPr lang="en-US" sz="1600" b="1" dirty="0" smtClean="0"/>
              <a:t>Figure 10: “Apply for Benefits” Login Page</a:t>
            </a:r>
            <a:endParaRPr lang="en-US" sz="1600" b="1" dirty="0"/>
          </a:p>
        </p:txBody>
      </p:sp>
    </p:spTree>
    <p:extLst>
      <p:ext uri="{BB962C8B-B14F-4D97-AF65-F5344CB8AC3E}">
        <p14:creationId xmlns:p14="http://schemas.microsoft.com/office/powerpoint/2010/main" val="1728069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For Benefits – Navigation</a:t>
            </a:r>
          </a:p>
        </p:txBody>
      </p:sp>
      <p:sp>
        <p:nvSpPr>
          <p:cNvPr id="3" name="Date Placeholder 2"/>
          <p:cNvSpPr>
            <a:spLocks noGrp="1"/>
          </p:cNvSpPr>
          <p:nvPr>
            <p:ph type="dt" sz="half" idx="10"/>
          </p:nvPr>
        </p:nvSpPr>
        <p:spPr/>
        <p:txBody>
          <a:bodyPr/>
          <a:lstStyle/>
          <a:p>
            <a:fld id="{74170488-306B-4605-A62F-BD1118B5A15D}" type="slidenum">
              <a:rPr lang="en-US" smtClean="0"/>
              <a:t>26</a:t>
            </a:fld>
            <a:endParaRPr lang="en-US" dirty="0"/>
          </a:p>
        </p:txBody>
      </p:sp>
      <p:pic>
        <p:nvPicPr>
          <p:cNvPr id="5" name="Picture 6" descr="C:\Users\VanSpAP\AppData\Local\Temp\SNAGHTML19d8e6ec.PNG"/>
          <p:cNvPicPr>
            <a:picLocks noChangeAspect="1" noChangeArrowheads="1"/>
          </p:cNvPicPr>
          <p:nvPr/>
        </p:nvPicPr>
        <p:blipFill>
          <a:blip r:embed="rId2">
            <a:extLst>
              <a:ext uri="{28A0092B-C50C-407E-A947-70E740481C1C}">
                <a14:useLocalDpi xmlns:a14="http://schemas.microsoft.com/office/drawing/2010/main" val="0"/>
              </a:ext>
            </a:extLst>
          </a:blip>
          <a:srcRect t="14745" r="39250" b="11275"/>
          <a:stretch>
            <a:fillRect/>
          </a:stretch>
        </p:blipFill>
        <p:spPr bwMode="auto">
          <a:xfrm>
            <a:off x="1752600" y="1848035"/>
            <a:ext cx="548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59352" y="6324600"/>
            <a:ext cx="5105400" cy="338554"/>
          </a:xfrm>
          <a:prstGeom prst="rect">
            <a:avLst/>
          </a:prstGeom>
          <a:noFill/>
        </p:spPr>
        <p:txBody>
          <a:bodyPr wrap="square" rtlCol="0">
            <a:spAutoFit/>
          </a:bodyPr>
          <a:lstStyle/>
          <a:p>
            <a:r>
              <a:rPr lang="en-US" sz="1600" b="1" dirty="0" smtClean="0"/>
              <a:t>Figure 11: “Apply for Benefits!”</a:t>
            </a:r>
            <a:endParaRPr lang="en-US" sz="1600" b="1" dirty="0"/>
          </a:p>
        </p:txBody>
      </p:sp>
    </p:spTree>
    <p:extLst>
      <p:ext uri="{BB962C8B-B14F-4D97-AF65-F5344CB8AC3E}">
        <p14:creationId xmlns:p14="http://schemas.microsoft.com/office/powerpoint/2010/main" val="2384125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Real-Time </a:t>
            </a:r>
            <a:r>
              <a:rPr lang="en-US" dirty="0">
                <a:solidFill>
                  <a:schemeClr val="accent2">
                    <a:lumMod val="75000"/>
                  </a:schemeClr>
                </a:solidFill>
              </a:rPr>
              <a:t>Eligibility</a:t>
            </a:r>
          </a:p>
        </p:txBody>
      </p:sp>
      <p:sp>
        <p:nvSpPr>
          <p:cNvPr id="3" name="Date Placeholder 2"/>
          <p:cNvSpPr>
            <a:spLocks noGrp="1"/>
          </p:cNvSpPr>
          <p:nvPr>
            <p:ph type="dt" sz="half" idx="10"/>
          </p:nvPr>
        </p:nvSpPr>
        <p:spPr/>
        <p:txBody>
          <a:bodyPr/>
          <a:lstStyle/>
          <a:p>
            <a:fld id="{74170488-306B-4605-A62F-BD1118B5A15D}" type="slidenum">
              <a:rPr lang="en-US" smtClean="0"/>
              <a:t>27</a:t>
            </a:fld>
            <a:endParaRPr lang="en-US" dirty="0"/>
          </a:p>
        </p:txBody>
      </p:sp>
      <p:sp>
        <p:nvSpPr>
          <p:cNvPr id="4" name="Content Placeholder 3"/>
          <p:cNvSpPr>
            <a:spLocks noGrp="1"/>
          </p:cNvSpPr>
          <p:nvPr>
            <p:ph sz="quarter" idx="1"/>
          </p:nvPr>
        </p:nvSpPr>
        <p:spPr/>
        <p:txBody>
          <a:bodyPr>
            <a:normAutofit/>
          </a:bodyPr>
          <a:lstStyle/>
          <a:p>
            <a:r>
              <a:rPr lang="en-US" dirty="0" smtClean="0"/>
              <a:t>Comparing </a:t>
            </a:r>
            <a:r>
              <a:rPr lang="en-US" dirty="0"/>
              <a:t>information provided by the applicant to a number of prescreening </a:t>
            </a:r>
            <a:r>
              <a:rPr lang="en-US" dirty="0" smtClean="0"/>
              <a:t>criteria allows </a:t>
            </a:r>
            <a:r>
              <a:rPr lang="en-US" dirty="0"/>
              <a:t>ACCESS </a:t>
            </a:r>
            <a:r>
              <a:rPr lang="en-US" dirty="0" smtClean="0"/>
              <a:t>to make </a:t>
            </a:r>
            <a:r>
              <a:rPr lang="en-US" dirty="0"/>
              <a:t>an initial assessment of the application’s potential for real-time eligibility </a:t>
            </a:r>
            <a:r>
              <a:rPr lang="en-US" dirty="0" smtClean="0"/>
              <a:t>processing.</a:t>
            </a:r>
          </a:p>
          <a:p>
            <a:r>
              <a:rPr lang="en-US" dirty="0" smtClean="0"/>
              <a:t>With real-time eligibility processing, the </a:t>
            </a:r>
            <a:r>
              <a:rPr lang="en-US" dirty="0"/>
              <a:t>applicant may be able to get a faster, or even immediate, determination about his or her application.</a:t>
            </a:r>
          </a:p>
          <a:p>
            <a:endParaRPr lang="en-US" dirty="0"/>
          </a:p>
        </p:txBody>
      </p:sp>
    </p:spTree>
    <p:extLst>
      <p:ext uri="{BB962C8B-B14F-4D97-AF65-F5344CB8AC3E}">
        <p14:creationId xmlns:p14="http://schemas.microsoft.com/office/powerpoint/2010/main" val="1298898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br>
              <a:rPr lang="en-US" dirty="0">
                <a:solidFill>
                  <a:schemeClr val="accent2">
                    <a:lumMod val="75000"/>
                  </a:schemeClr>
                </a:solidFill>
              </a:rPr>
            </a:br>
            <a:r>
              <a:rPr lang="en-US" dirty="0">
                <a:solidFill>
                  <a:schemeClr val="accent2">
                    <a:lumMod val="75000"/>
                  </a:schemeClr>
                </a:solidFill>
              </a:rPr>
              <a:t>Real-Time Eligibility</a:t>
            </a:r>
          </a:p>
        </p:txBody>
      </p:sp>
      <p:sp>
        <p:nvSpPr>
          <p:cNvPr id="3" name="Date Placeholder 2"/>
          <p:cNvSpPr>
            <a:spLocks noGrp="1"/>
          </p:cNvSpPr>
          <p:nvPr>
            <p:ph type="dt" sz="half" idx="10"/>
          </p:nvPr>
        </p:nvSpPr>
        <p:spPr/>
        <p:txBody>
          <a:bodyPr/>
          <a:lstStyle/>
          <a:p>
            <a:fld id="{74170488-306B-4605-A62F-BD1118B5A15D}" type="slidenum">
              <a:rPr lang="en-US" smtClean="0"/>
              <a:t>28</a:t>
            </a:fld>
            <a:endParaRPr lang="en-US" dirty="0"/>
          </a:p>
        </p:txBody>
      </p:sp>
      <p:sp>
        <p:nvSpPr>
          <p:cNvPr id="4" name="Content Placeholder 3"/>
          <p:cNvSpPr>
            <a:spLocks noGrp="1"/>
          </p:cNvSpPr>
          <p:nvPr>
            <p:ph sz="quarter" idx="1"/>
          </p:nvPr>
        </p:nvSpPr>
        <p:spPr/>
        <p:txBody>
          <a:bodyPr/>
          <a:lstStyle/>
          <a:p>
            <a:r>
              <a:rPr lang="en-US" dirty="0"/>
              <a:t>If an application is potentially eligible for real-time eligibility, a new page will appear describing some of the information required to get a faster determination</a:t>
            </a:r>
            <a:r>
              <a:rPr lang="en-US" dirty="0" smtClean="0"/>
              <a:t>.</a:t>
            </a:r>
          </a:p>
          <a:p>
            <a:r>
              <a:rPr lang="en-US" dirty="0"/>
              <a:t>For those who pass the prescreening criteria (about 10 percent of applicants), real-time eligibility can help provide faster access to needed health care coverage.</a:t>
            </a:r>
          </a:p>
          <a:p>
            <a:endParaRPr lang="en-US" dirty="0"/>
          </a:p>
        </p:txBody>
      </p:sp>
    </p:spTree>
    <p:extLst>
      <p:ext uri="{BB962C8B-B14F-4D97-AF65-F5344CB8AC3E}">
        <p14:creationId xmlns:p14="http://schemas.microsoft.com/office/powerpoint/2010/main" val="2630552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br>
              <a:rPr lang="en-US" dirty="0">
                <a:solidFill>
                  <a:schemeClr val="accent2">
                    <a:lumMod val="75000"/>
                  </a:schemeClr>
                </a:solidFill>
              </a:rPr>
            </a:br>
            <a:r>
              <a:rPr lang="en-US" dirty="0">
                <a:solidFill>
                  <a:schemeClr val="accent2">
                    <a:lumMod val="75000"/>
                  </a:schemeClr>
                </a:solidFill>
              </a:rPr>
              <a:t>Real-Time Eligibility</a:t>
            </a:r>
          </a:p>
        </p:txBody>
      </p:sp>
      <p:sp>
        <p:nvSpPr>
          <p:cNvPr id="3" name="Date Placeholder 2"/>
          <p:cNvSpPr>
            <a:spLocks noGrp="1"/>
          </p:cNvSpPr>
          <p:nvPr>
            <p:ph type="dt" sz="half" idx="10"/>
          </p:nvPr>
        </p:nvSpPr>
        <p:spPr/>
        <p:txBody>
          <a:bodyPr/>
          <a:lstStyle/>
          <a:p>
            <a:fld id="{74170488-306B-4605-A62F-BD1118B5A15D}" type="slidenum">
              <a:rPr lang="en-US" smtClean="0"/>
              <a:t>29</a:t>
            </a:fld>
            <a:endParaRPr lang="en-US" dirty="0"/>
          </a:p>
        </p:txBody>
      </p:sp>
      <p:sp>
        <p:nvSpPr>
          <p:cNvPr id="4" name="Content Placeholder 3"/>
          <p:cNvSpPr>
            <a:spLocks noGrp="1"/>
          </p:cNvSpPr>
          <p:nvPr>
            <p:ph sz="quarter" idx="1"/>
          </p:nvPr>
        </p:nvSpPr>
        <p:spPr>
          <a:xfrm>
            <a:off x="612648" y="1600200"/>
            <a:ext cx="8153400" cy="4800600"/>
          </a:xfrm>
        </p:spPr>
        <p:txBody>
          <a:bodyPr>
            <a:normAutofit/>
          </a:bodyPr>
          <a:lstStyle/>
          <a:p>
            <a:r>
              <a:rPr lang="en-US" dirty="0" smtClean="0"/>
              <a:t>Through </a:t>
            </a:r>
            <a:r>
              <a:rPr lang="en-US" dirty="0"/>
              <a:t>real-time eligibility, certain individuals </a:t>
            </a:r>
            <a:r>
              <a:rPr lang="en-US" dirty="0" smtClean="0"/>
              <a:t>may </a:t>
            </a:r>
            <a:r>
              <a:rPr lang="en-US" dirty="0"/>
              <a:t>be able to find out right away if they are eligible for </a:t>
            </a:r>
            <a:r>
              <a:rPr lang="en-US" dirty="0" err="1"/>
              <a:t>BadgerCare</a:t>
            </a:r>
            <a:r>
              <a:rPr lang="en-US" dirty="0"/>
              <a:t> Plus and/or Family Planning Only Services. Or, if an applicant is not eligible, his or her application will be transferred to the federal Health Insurance Marketplace right away</a:t>
            </a:r>
            <a:r>
              <a:rPr lang="en-US" dirty="0" smtClean="0"/>
              <a:t>.</a:t>
            </a:r>
          </a:p>
          <a:p>
            <a:r>
              <a:rPr lang="en-US" dirty="0"/>
              <a:t>The applicant’s information is verified using online data exchanges.</a:t>
            </a:r>
          </a:p>
          <a:p>
            <a:endParaRPr lang="en-US" dirty="0" smtClean="0"/>
          </a:p>
          <a:p>
            <a:endParaRPr lang="en-US" dirty="0" smtClean="0"/>
          </a:p>
          <a:p>
            <a:endParaRPr lang="en-US" dirty="0"/>
          </a:p>
        </p:txBody>
      </p:sp>
    </p:spTree>
    <p:extLst>
      <p:ext uri="{BB962C8B-B14F-4D97-AF65-F5344CB8AC3E}">
        <p14:creationId xmlns:p14="http://schemas.microsoft.com/office/powerpoint/2010/main" val="3287432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a:t>
            </a:r>
            <a:r>
              <a:rPr lang="en-US" dirty="0"/>
              <a:t>ACCESS?</a:t>
            </a:r>
          </a:p>
        </p:txBody>
      </p:sp>
      <p:sp>
        <p:nvSpPr>
          <p:cNvPr id="3" name="Date Placeholder 2"/>
          <p:cNvSpPr>
            <a:spLocks noGrp="1"/>
          </p:cNvSpPr>
          <p:nvPr>
            <p:ph type="dt" sz="half" idx="10"/>
          </p:nvPr>
        </p:nvSpPr>
        <p:spPr/>
        <p:txBody>
          <a:bodyPr/>
          <a:lstStyle/>
          <a:p>
            <a:fld id="{31DE6BAD-C5D1-439D-9D01-E36D60B7598D}" type="slidenum">
              <a:rPr lang="en-US" smtClean="0"/>
              <a:t>3</a:t>
            </a:fld>
            <a:endParaRPr lang="en-US" dirty="0"/>
          </a:p>
        </p:txBody>
      </p:sp>
      <p:sp>
        <p:nvSpPr>
          <p:cNvPr id="4" name="Text Placeholder 3"/>
          <p:cNvSpPr>
            <a:spLocks noGrp="1"/>
          </p:cNvSpPr>
          <p:nvPr>
            <p:ph type="body" sz="quarter" idx="12"/>
          </p:nvPr>
        </p:nvSpPr>
        <p:spPr>
          <a:xfrm>
            <a:off x="609600" y="1600200"/>
            <a:ext cx="8153400" cy="5029200"/>
          </a:xfrm>
        </p:spPr>
        <p:txBody>
          <a:bodyPr>
            <a:normAutofit fontScale="85000" lnSpcReduction="20000"/>
          </a:bodyPr>
          <a:lstStyle/>
          <a:p>
            <a:pPr marL="457200" indent="-457200">
              <a:buFont typeface="Wingdings" panose="05000000000000000000" pitchFamily="2" charset="2"/>
              <a:buChar char="§"/>
            </a:pPr>
            <a:r>
              <a:rPr lang="en-US" sz="3500" dirty="0"/>
              <a:t>ACCESS is a website where people </a:t>
            </a:r>
            <a:r>
              <a:rPr lang="en-US" sz="3500" dirty="0" smtClean="0"/>
              <a:t>can:</a:t>
            </a:r>
          </a:p>
          <a:p>
            <a:pPr marL="1097280" lvl="1" indent="-457200">
              <a:buFont typeface="Wingdings" panose="05000000000000000000" pitchFamily="2" charset="2"/>
              <a:buChar char="§"/>
            </a:pPr>
            <a:r>
              <a:rPr lang="en-US" sz="3300" dirty="0" smtClean="0"/>
              <a:t>Complete </a:t>
            </a:r>
            <a:r>
              <a:rPr lang="en-US" sz="3300" dirty="0"/>
              <a:t>a screening to see if they may be eligible for </a:t>
            </a:r>
            <a:r>
              <a:rPr lang="en-US" sz="3300" dirty="0" smtClean="0"/>
              <a:t>public assistance benefits.</a:t>
            </a:r>
          </a:p>
          <a:p>
            <a:pPr marL="1097280" lvl="1" indent="-457200">
              <a:buFont typeface="Wingdings" panose="05000000000000000000" pitchFamily="2" charset="2"/>
              <a:buChar char="§"/>
            </a:pPr>
            <a:r>
              <a:rPr lang="en-US" sz="3300" dirty="0" smtClean="0"/>
              <a:t>Apply for benefits</a:t>
            </a:r>
          </a:p>
          <a:p>
            <a:pPr marL="1097280" lvl="1" indent="-457200">
              <a:buFont typeface="Wingdings" panose="05000000000000000000" pitchFamily="2" charset="2"/>
              <a:buChar char="§"/>
            </a:pPr>
            <a:r>
              <a:rPr lang="en-US" sz="3300" dirty="0" smtClean="0"/>
              <a:t>Manage their benefits.</a:t>
            </a:r>
          </a:p>
          <a:p>
            <a:pPr marL="457200" indent="-457200">
              <a:buFont typeface="Wingdings" panose="05000000000000000000" pitchFamily="2" charset="2"/>
              <a:buChar char="§"/>
            </a:pPr>
            <a:r>
              <a:rPr lang="en-US" sz="3500" dirty="0" smtClean="0"/>
              <a:t>A person </a:t>
            </a:r>
            <a:r>
              <a:rPr lang="en-US" sz="3500" dirty="0"/>
              <a:t>can apply for </a:t>
            </a:r>
            <a:r>
              <a:rPr lang="en-US" sz="3500" dirty="0" smtClean="0"/>
              <a:t>the following programs using </a:t>
            </a:r>
            <a:r>
              <a:rPr lang="en-US" sz="3500" dirty="0"/>
              <a:t>ACCESS:</a:t>
            </a:r>
          </a:p>
          <a:p>
            <a:pPr marL="1097280" lvl="1" indent="-457200">
              <a:buFont typeface="Wingdings" panose="05000000000000000000" pitchFamily="2" charset="2"/>
              <a:buChar char="§"/>
            </a:pPr>
            <a:r>
              <a:rPr lang="en-US" sz="3300" dirty="0"/>
              <a:t>Health </a:t>
            </a:r>
            <a:r>
              <a:rPr lang="en-US" sz="3300" dirty="0" smtClean="0"/>
              <a:t>Care </a:t>
            </a:r>
            <a:r>
              <a:rPr lang="en-US" sz="3300" dirty="0"/>
              <a:t>(</a:t>
            </a:r>
            <a:r>
              <a:rPr lang="en-US" sz="3300" dirty="0" err="1"/>
              <a:t>BadgerCare</a:t>
            </a:r>
            <a:r>
              <a:rPr lang="en-US" sz="3300" dirty="0"/>
              <a:t> Plus or Medicaid)</a:t>
            </a:r>
          </a:p>
          <a:p>
            <a:pPr marL="1097280" lvl="1" indent="-457200">
              <a:buFont typeface="Wingdings" panose="05000000000000000000" pitchFamily="2" charset="2"/>
              <a:buChar char="§"/>
            </a:pPr>
            <a:r>
              <a:rPr lang="en-US" sz="3300" dirty="0" err="1"/>
              <a:t>FoodShare</a:t>
            </a:r>
            <a:endParaRPr lang="en-US" sz="3300" dirty="0"/>
          </a:p>
          <a:p>
            <a:pPr marL="1097280" lvl="1" indent="-457200">
              <a:buFont typeface="Wingdings" panose="05000000000000000000" pitchFamily="2" charset="2"/>
              <a:buChar char="§"/>
            </a:pPr>
            <a:r>
              <a:rPr lang="en-US" sz="3300" dirty="0"/>
              <a:t>Child Care</a:t>
            </a:r>
          </a:p>
          <a:p>
            <a:pPr marL="1097280" lvl="1" indent="-457200">
              <a:buFont typeface="Wingdings" panose="05000000000000000000" pitchFamily="2" charset="2"/>
              <a:buChar char="§"/>
            </a:pPr>
            <a:r>
              <a:rPr lang="en-US" sz="3300" dirty="0"/>
              <a:t>Family Planning Only Services</a:t>
            </a:r>
          </a:p>
          <a:p>
            <a:pPr marL="457200" indent="-457200">
              <a:buFont typeface="Wingdings" panose="05000000000000000000" pitchFamily="2" charset="2"/>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09173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br>
              <a:rPr lang="en-US" dirty="0">
                <a:solidFill>
                  <a:schemeClr val="accent2">
                    <a:lumMod val="75000"/>
                  </a:schemeClr>
                </a:solidFill>
              </a:rPr>
            </a:br>
            <a:r>
              <a:rPr lang="en-US" dirty="0">
                <a:solidFill>
                  <a:schemeClr val="accent2">
                    <a:lumMod val="75000"/>
                  </a:schemeClr>
                </a:solidFill>
              </a:rPr>
              <a:t>Real-Time Eligibility</a:t>
            </a:r>
          </a:p>
        </p:txBody>
      </p:sp>
      <p:sp>
        <p:nvSpPr>
          <p:cNvPr id="3" name="Date Placeholder 2"/>
          <p:cNvSpPr>
            <a:spLocks noGrp="1"/>
          </p:cNvSpPr>
          <p:nvPr>
            <p:ph type="dt" sz="half" idx="10"/>
          </p:nvPr>
        </p:nvSpPr>
        <p:spPr/>
        <p:txBody>
          <a:bodyPr/>
          <a:lstStyle/>
          <a:p>
            <a:fld id="{74170488-306B-4605-A62F-BD1118B5A15D}" type="slidenum">
              <a:rPr lang="en-US" smtClean="0"/>
              <a:t>30</a:t>
            </a:fld>
            <a:endParaRPr lang="en-US" dirty="0"/>
          </a:p>
        </p:txBody>
      </p:sp>
      <p:sp>
        <p:nvSpPr>
          <p:cNvPr id="4" name="Content Placeholder 3"/>
          <p:cNvSpPr>
            <a:spLocks noGrp="1"/>
          </p:cNvSpPr>
          <p:nvPr>
            <p:ph sz="quarter" idx="1"/>
          </p:nvPr>
        </p:nvSpPr>
        <p:spPr/>
        <p:txBody>
          <a:bodyPr>
            <a:normAutofit/>
          </a:bodyPr>
          <a:lstStyle/>
          <a:p>
            <a:r>
              <a:rPr lang="en-US" dirty="0" smtClean="0"/>
              <a:t>The </a:t>
            </a:r>
            <a:r>
              <a:rPr lang="en-US" dirty="0"/>
              <a:t>applicant can receive an eligibility determination less than three minutes after submitting his or her health care application.</a:t>
            </a:r>
          </a:p>
          <a:p>
            <a:r>
              <a:rPr lang="en-US" dirty="0"/>
              <a:t>The applicant will immediately be able to view the results and, if eligible, print a temporary </a:t>
            </a:r>
            <a:r>
              <a:rPr lang="en-US" dirty="0" err="1"/>
              <a:t>ForwardHealth</a:t>
            </a:r>
            <a:r>
              <a:rPr lang="en-US" dirty="0"/>
              <a:t> identification card.</a:t>
            </a:r>
          </a:p>
          <a:p>
            <a:r>
              <a:rPr lang="en-US" dirty="0"/>
              <a:t>The applicant’s official notice of decision will be issued electronically or by mail the next business day.</a:t>
            </a:r>
          </a:p>
          <a:p>
            <a:endParaRPr lang="en-US" dirty="0"/>
          </a:p>
        </p:txBody>
      </p:sp>
    </p:spTree>
    <p:extLst>
      <p:ext uri="{BB962C8B-B14F-4D97-AF65-F5344CB8AC3E}">
        <p14:creationId xmlns:p14="http://schemas.microsoft.com/office/powerpoint/2010/main" val="3577023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br>
              <a:rPr lang="en-US" dirty="0">
                <a:solidFill>
                  <a:schemeClr val="accent2">
                    <a:lumMod val="75000"/>
                  </a:schemeClr>
                </a:solidFill>
              </a:rPr>
            </a:br>
            <a:r>
              <a:rPr lang="en-US" dirty="0">
                <a:solidFill>
                  <a:schemeClr val="accent2">
                    <a:lumMod val="75000"/>
                  </a:schemeClr>
                </a:solidFill>
              </a:rPr>
              <a:t>Real-Time Eligibility</a:t>
            </a:r>
          </a:p>
        </p:txBody>
      </p:sp>
      <p:sp>
        <p:nvSpPr>
          <p:cNvPr id="3" name="Date Placeholder 2"/>
          <p:cNvSpPr>
            <a:spLocks noGrp="1"/>
          </p:cNvSpPr>
          <p:nvPr>
            <p:ph type="dt" sz="half" idx="10"/>
          </p:nvPr>
        </p:nvSpPr>
        <p:spPr/>
        <p:txBody>
          <a:bodyPr/>
          <a:lstStyle/>
          <a:p>
            <a:fld id="{74170488-306B-4605-A62F-BD1118B5A15D}" type="slidenum">
              <a:rPr lang="en-US" smtClean="0"/>
              <a:t>31</a:t>
            </a:fld>
            <a:endParaRPr lang="en-US" dirty="0"/>
          </a:p>
        </p:txBody>
      </p:sp>
      <p:sp>
        <p:nvSpPr>
          <p:cNvPr id="4" name="Content Placeholder 3"/>
          <p:cNvSpPr>
            <a:spLocks noGrp="1"/>
          </p:cNvSpPr>
          <p:nvPr>
            <p:ph sz="quarter" idx="1"/>
          </p:nvPr>
        </p:nvSpPr>
        <p:spPr>
          <a:xfrm>
            <a:off x="612648" y="1600200"/>
            <a:ext cx="8153400" cy="4953000"/>
          </a:xfrm>
        </p:spPr>
        <p:txBody>
          <a:bodyPr>
            <a:normAutofit/>
          </a:bodyPr>
          <a:lstStyle/>
          <a:p>
            <a:r>
              <a:rPr lang="en-US" dirty="0"/>
              <a:t>To potentially get an answer about his or her application right away, the applicant will need to:</a:t>
            </a:r>
          </a:p>
          <a:p>
            <a:pPr lvl="1"/>
            <a:r>
              <a:rPr lang="en-US" dirty="0"/>
              <a:t>Complete the entire application before signing and submitting.</a:t>
            </a:r>
          </a:p>
          <a:p>
            <a:pPr lvl="1"/>
            <a:r>
              <a:rPr lang="en-US" dirty="0"/>
              <a:t>Provide Social Security numbers for everyone whom ACCESS asks about.</a:t>
            </a:r>
          </a:p>
          <a:p>
            <a:pPr lvl="1"/>
            <a:r>
              <a:rPr lang="en-US" dirty="0"/>
              <a:t>Provide complete information about immigration status for anyone who is not a U.S. citizen.</a:t>
            </a:r>
          </a:p>
          <a:p>
            <a:endParaRPr lang="en-US" dirty="0"/>
          </a:p>
        </p:txBody>
      </p:sp>
    </p:spTree>
    <p:extLst>
      <p:ext uri="{BB962C8B-B14F-4D97-AF65-F5344CB8AC3E}">
        <p14:creationId xmlns:p14="http://schemas.microsoft.com/office/powerpoint/2010/main" val="1132915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Benefits – </a:t>
            </a:r>
            <a:br>
              <a:rPr lang="en-US" dirty="0">
                <a:solidFill>
                  <a:schemeClr val="accent2">
                    <a:lumMod val="75000"/>
                  </a:schemeClr>
                </a:solidFill>
              </a:rPr>
            </a:br>
            <a:r>
              <a:rPr lang="en-US" dirty="0">
                <a:solidFill>
                  <a:schemeClr val="accent2">
                    <a:lumMod val="75000"/>
                  </a:schemeClr>
                </a:solidFill>
              </a:rPr>
              <a:t>Real-Time Eligibility</a:t>
            </a:r>
          </a:p>
        </p:txBody>
      </p:sp>
      <p:sp>
        <p:nvSpPr>
          <p:cNvPr id="3" name="Date Placeholder 2"/>
          <p:cNvSpPr>
            <a:spLocks noGrp="1"/>
          </p:cNvSpPr>
          <p:nvPr>
            <p:ph type="dt" sz="half" idx="10"/>
          </p:nvPr>
        </p:nvSpPr>
        <p:spPr/>
        <p:txBody>
          <a:bodyPr/>
          <a:lstStyle/>
          <a:p>
            <a:fld id="{74170488-306B-4605-A62F-BD1118B5A15D}" type="slidenum">
              <a:rPr lang="en-US" smtClean="0"/>
              <a:t>32</a:t>
            </a:fld>
            <a:endParaRPr lang="en-US" dirty="0"/>
          </a:p>
        </p:txBody>
      </p:sp>
      <p:sp>
        <p:nvSpPr>
          <p:cNvPr id="4" name="Content Placeholder 3"/>
          <p:cNvSpPr>
            <a:spLocks noGrp="1"/>
          </p:cNvSpPr>
          <p:nvPr>
            <p:ph sz="quarter" idx="1"/>
          </p:nvPr>
        </p:nvSpPr>
        <p:spPr/>
        <p:txBody>
          <a:bodyPr/>
          <a:lstStyle/>
          <a:p>
            <a:pPr lvl="1">
              <a:buClr>
                <a:srgbClr val="72AEB6">
                  <a:lumMod val="40000"/>
                  <a:lumOff val="60000"/>
                </a:srgbClr>
              </a:buClr>
            </a:pPr>
            <a:r>
              <a:rPr lang="en-US" dirty="0" smtClean="0"/>
              <a:t>Provide </a:t>
            </a:r>
            <a:r>
              <a:rPr lang="en-US" dirty="0"/>
              <a:t>the Federal Employer Identification Number (FEIN) for any jobs listed on the application.</a:t>
            </a:r>
          </a:p>
          <a:p>
            <a:endParaRPr lang="en-US" dirty="0"/>
          </a:p>
        </p:txBody>
      </p:sp>
    </p:spTree>
    <p:extLst>
      <p:ext uri="{BB962C8B-B14F-4D97-AF65-F5344CB8AC3E}">
        <p14:creationId xmlns:p14="http://schemas.microsoft.com/office/powerpoint/2010/main" val="1265357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For Benefits – Help Text</a:t>
            </a:r>
          </a:p>
        </p:txBody>
      </p:sp>
      <p:sp>
        <p:nvSpPr>
          <p:cNvPr id="3" name="Date Placeholder 2"/>
          <p:cNvSpPr>
            <a:spLocks noGrp="1"/>
          </p:cNvSpPr>
          <p:nvPr>
            <p:ph type="dt" sz="half" idx="10"/>
          </p:nvPr>
        </p:nvSpPr>
        <p:spPr/>
        <p:txBody>
          <a:bodyPr/>
          <a:lstStyle/>
          <a:p>
            <a:fld id="{74170488-306B-4605-A62F-BD1118B5A15D}" type="slidenum">
              <a:rPr lang="en-US" smtClean="0"/>
              <a:t>33</a:t>
            </a:fld>
            <a:endParaRPr lang="en-US" dirty="0"/>
          </a:p>
        </p:txBody>
      </p:sp>
      <p:sp>
        <p:nvSpPr>
          <p:cNvPr id="4" name="Content Placeholder 3"/>
          <p:cNvSpPr>
            <a:spLocks noGrp="1"/>
          </p:cNvSpPr>
          <p:nvPr>
            <p:ph sz="quarter" idx="1"/>
          </p:nvPr>
        </p:nvSpPr>
        <p:spPr/>
        <p:txBody>
          <a:bodyPr/>
          <a:lstStyle/>
          <a:p>
            <a:r>
              <a:rPr lang="en-US" dirty="0"/>
              <a:t>An applicant using ACCESS can get help from any screen by clicking on the </a:t>
            </a:r>
            <a:r>
              <a:rPr lang="en-US" dirty="0" smtClean="0"/>
              <a:t>Help </a:t>
            </a:r>
            <a:r>
              <a:rPr lang="en-US" dirty="0"/>
              <a:t>button in the upper right-hand corner of the screen. </a:t>
            </a:r>
            <a:endParaRPr lang="en-US" dirty="0" smtClean="0"/>
          </a:p>
          <a:p>
            <a:r>
              <a:rPr lang="en-US" dirty="0" smtClean="0"/>
              <a:t>The Help button </a:t>
            </a:r>
            <a:r>
              <a:rPr lang="en-US" dirty="0"/>
              <a:t>will open a new page that explains more about what ACCESS is asking and how to answer the </a:t>
            </a:r>
            <a:r>
              <a:rPr lang="en-US" dirty="0" smtClean="0"/>
              <a:t>questions.</a:t>
            </a:r>
            <a:endParaRPr lang="en-US" dirty="0"/>
          </a:p>
          <a:p>
            <a:endParaRPr lang="en-US" dirty="0"/>
          </a:p>
        </p:txBody>
      </p:sp>
      <p:pic>
        <p:nvPicPr>
          <p:cNvPr id="5" name="Picture 4" descr="image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61" y="5067300"/>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422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lumMod val="75000"/>
                  </a:schemeClr>
                </a:solidFill>
              </a:rPr>
              <a:t>Apply </a:t>
            </a:r>
            <a:r>
              <a:rPr lang="en-US" dirty="0">
                <a:solidFill>
                  <a:schemeClr val="accent2">
                    <a:lumMod val="75000"/>
                  </a:schemeClr>
                </a:solidFill>
              </a:rPr>
              <a:t>For </a:t>
            </a:r>
            <a:r>
              <a:rPr lang="en-US" dirty="0" smtClean="0">
                <a:solidFill>
                  <a:schemeClr val="accent2">
                    <a:lumMod val="75000"/>
                  </a:schemeClr>
                </a:solidFill>
              </a:rPr>
              <a:t>Benefits – Completing the Application</a:t>
            </a:r>
            <a:br>
              <a:rPr lang="en-US" dirty="0" smtClean="0">
                <a:solidFill>
                  <a:schemeClr val="accent2">
                    <a:lumMod val="75000"/>
                  </a:schemeClr>
                </a:solidFill>
              </a:rPr>
            </a:b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34</a:t>
            </a:fld>
            <a:endParaRPr lang="en-US" dirty="0"/>
          </a:p>
        </p:txBody>
      </p:sp>
      <p:sp>
        <p:nvSpPr>
          <p:cNvPr id="4" name="Content Placeholder 3"/>
          <p:cNvSpPr>
            <a:spLocks noGrp="1"/>
          </p:cNvSpPr>
          <p:nvPr>
            <p:ph sz="quarter" idx="1"/>
          </p:nvPr>
        </p:nvSpPr>
        <p:spPr>
          <a:xfrm>
            <a:off x="612648" y="1600200"/>
            <a:ext cx="8153400" cy="4953000"/>
          </a:xfrm>
        </p:spPr>
        <p:txBody>
          <a:bodyPr>
            <a:normAutofit fontScale="55000" lnSpcReduction="20000"/>
          </a:bodyPr>
          <a:lstStyle/>
          <a:p>
            <a:pPr marL="0" indent="0">
              <a:buNone/>
            </a:pPr>
            <a:r>
              <a:rPr lang="en-US" sz="4800" dirty="0" smtClean="0"/>
              <a:t>You can help the applicant to:</a:t>
            </a:r>
          </a:p>
          <a:p>
            <a:pPr marL="514350" indent="-514350">
              <a:buFont typeface="+mj-lt"/>
              <a:buAutoNum type="arabicPeriod"/>
            </a:pPr>
            <a:r>
              <a:rPr lang="en-US" sz="4800" dirty="0" smtClean="0"/>
              <a:t>Select </a:t>
            </a:r>
            <a:r>
              <a:rPr lang="en-US" sz="4800" dirty="0"/>
              <a:t>which programs he or she </a:t>
            </a:r>
            <a:r>
              <a:rPr lang="en-US" sz="4800" dirty="0" smtClean="0"/>
              <a:t>wants </a:t>
            </a:r>
            <a:r>
              <a:rPr lang="en-US" sz="4800" dirty="0"/>
              <a:t>to apply </a:t>
            </a:r>
            <a:r>
              <a:rPr lang="en-US" sz="4800" dirty="0" smtClean="0"/>
              <a:t>for. (</a:t>
            </a:r>
            <a:r>
              <a:rPr lang="en-US" altLang="en-US" sz="4800" dirty="0">
                <a:solidFill>
                  <a:schemeClr val="accent1"/>
                </a:solidFill>
              </a:rPr>
              <a:t>ACCESS will only ask the questions needed for the programs the applicant is applying for</a:t>
            </a:r>
            <a:r>
              <a:rPr lang="en-US" altLang="en-US" sz="4800" dirty="0" smtClean="0">
                <a:solidFill>
                  <a:schemeClr val="accent1"/>
                </a:solidFill>
              </a:rPr>
              <a:t>.) </a:t>
            </a:r>
            <a:endParaRPr lang="en-US" altLang="en-US" sz="4800" dirty="0">
              <a:solidFill>
                <a:schemeClr val="accent1"/>
              </a:solidFill>
            </a:endParaRPr>
          </a:p>
          <a:p>
            <a:pPr marL="514350" indent="-514350">
              <a:buFont typeface="+mj-lt"/>
              <a:buAutoNum type="arabicPeriod"/>
            </a:pPr>
            <a:r>
              <a:rPr lang="en-US" sz="4800" dirty="0" smtClean="0"/>
              <a:t>Enter </a:t>
            </a:r>
            <a:r>
              <a:rPr lang="en-US" sz="4800" dirty="0"/>
              <a:t>the basic demographic information – name, address, </a:t>
            </a:r>
            <a:r>
              <a:rPr lang="en-US" sz="4800" dirty="0" smtClean="0"/>
              <a:t>etc.</a:t>
            </a:r>
          </a:p>
          <a:p>
            <a:pPr marL="514350" indent="-514350">
              <a:buFont typeface="+mj-lt"/>
              <a:buAutoNum type="arabicPeriod"/>
            </a:pPr>
            <a:r>
              <a:rPr lang="en-US" sz="4800" dirty="0" smtClean="0"/>
              <a:t>Enter </a:t>
            </a:r>
            <a:r>
              <a:rPr lang="en-US" sz="4800" dirty="0"/>
              <a:t>citizenship and additional demographic information.</a:t>
            </a:r>
          </a:p>
          <a:p>
            <a:pPr marL="320040" lvl="1" indent="0">
              <a:buNone/>
            </a:pPr>
            <a:endParaRPr lang="en-US" sz="3600" b="1" dirty="0"/>
          </a:p>
          <a:p>
            <a:pPr marL="0" indent="0">
              <a:buNone/>
            </a:pPr>
            <a:r>
              <a:rPr lang="en-US" sz="3900" b="1" dirty="0" smtClean="0"/>
              <a:t>Note:</a:t>
            </a:r>
            <a:r>
              <a:rPr lang="en-US" sz="3900" dirty="0" smtClean="0"/>
              <a:t> Social </a:t>
            </a:r>
            <a:r>
              <a:rPr lang="en-US" sz="3900" dirty="0"/>
              <a:t>Security numbers (SSNs) are not required but help expedite processing of the application. </a:t>
            </a:r>
            <a:r>
              <a:rPr lang="en-US" sz="3900" dirty="0" smtClean="0"/>
              <a:t>The </a:t>
            </a:r>
            <a:r>
              <a:rPr lang="en-US" sz="3900" dirty="0"/>
              <a:t>applicant must provide SSNs for everyone in his or her household to get a real-time eligibility determination</a:t>
            </a:r>
            <a:r>
              <a:rPr lang="en-US" sz="3900" dirty="0" smtClean="0"/>
              <a:t>.</a:t>
            </a:r>
          </a:p>
          <a:p>
            <a:pPr marL="0" indent="0">
              <a:buNone/>
            </a:pPr>
            <a:endParaRPr lang="en-US" sz="3100" dirty="0"/>
          </a:p>
          <a:p>
            <a:pPr marL="0" indent="0">
              <a:buNone/>
            </a:pPr>
            <a:endParaRPr lang="en-US" sz="3100" dirty="0" smtClean="0"/>
          </a:p>
          <a:p>
            <a:pPr marL="0" indent="0">
              <a:buNone/>
            </a:pPr>
            <a:endParaRPr lang="en-US" dirty="0"/>
          </a:p>
        </p:txBody>
      </p:sp>
    </p:spTree>
    <p:extLst>
      <p:ext uri="{BB962C8B-B14F-4D97-AF65-F5344CB8AC3E}">
        <p14:creationId xmlns:p14="http://schemas.microsoft.com/office/powerpoint/2010/main" val="3071525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lumMod val="75000"/>
                  </a:schemeClr>
                </a:solidFill>
              </a:rPr>
              <a:t>Apply </a:t>
            </a:r>
            <a:r>
              <a:rPr lang="en-US" dirty="0">
                <a:solidFill>
                  <a:schemeClr val="accent2">
                    <a:lumMod val="75000"/>
                  </a:schemeClr>
                </a:solidFill>
              </a:rPr>
              <a:t>For </a:t>
            </a:r>
            <a:r>
              <a:rPr lang="en-US" dirty="0" smtClean="0">
                <a:solidFill>
                  <a:schemeClr val="accent2">
                    <a:lumMod val="75000"/>
                  </a:schemeClr>
                </a:solidFill>
              </a:rPr>
              <a:t>Benefits – Completing </a:t>
            </a:r>
            <a:r>
              <a:rPr lang="en-US" dirty="0">
                <a:solidFill>
                  <a:schemeClr val="accent2">
                    <a:lumMod val="75000"/>
                  </a:schemeClr>
                </a:solidFill>
              </a:rPr>
              <a:t>the Application</a:t>
            </a:r>
            <a:br>
              <a:rPr lang="en-US" dirty="0">
                <a:solidFill>
                  <a:schemeClr val="accent2">
                    <a:lumMod val="75000"/>
                  </a:schemeClr>
                </a:solidFill>
              </a:rPr>
            </a:b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35</a:t>
            </a:fld>
            <a:endParaRPr lang="en-US" dirty="0"/>
          </a:p>
        </p:txBody>
      </p:sp>
      <p:sp>
        <p:nvSpPr>
          <p:cNvPr id="4" name="Content Placeholder 3"/>
          <p:cNvSpPr>
            <a:spLocks noGrp="1"/>
          </p:cNvSpPr>
          <p:nvPr>
            <p:ph sz="quarter" idx="1"/>
          </p:nvPr>
        </p:nvSpPr>
        <p:spPr/>
        <p:txBody>
          <a:bodyPr>
            <a:normAutofit/>
          </a:bodyPr>
          <a:lstStyle/>
          <a:p>
            <a:pPr marL="514350" indent="-514350">
              <a:buFont typeface="+mj-lt"/>
              <a:buAutoNum type="arabicPeriod" startAt="4"/>
            </a:pPr>
            <a:r>
              <a:rPr lang="en-US" sz="3000" dirty="0" smtClean="0"/>
              <a:t>Enter </a:t>
            </a:r>
            <a:r>
              <a:rPr lang="en-US" sz="3000" dirty="0"/>
              <a:t>the number of people in the </a:t>
            </a:r>
            <a:r>
              <a:rPr lang="en-US" sz="3000" dirty="0" smtClean="0"/>
              <a:t>home. Based </a:t>
            </a:r>
            <a:r>
              <a:rPr lang="en-US" sz="3000" dirty="0"/>
              <a:t>on this answer, the applicant will be asked to enter demographic information about each person in the </a:t>
            </a:r>
            <a:r>
              <a:rPr lang="en-US" sz="3000" dirty="0" smtClean="0"/>
              <a:t>home. The </a:t>
            </a:r>
            <a:r>
              <a:rPr lang="en-US" sz="3000" dirty="0"/>
              <a:t>applicant will also be asked how he or she is related to each person on the </a:t>
            </a:r>
            <a:r>
              <a:rPr lang="en-US" sz="3000" dirty="0" smtClean="0"/>
              <a:t>application.</a:t>
            </a:r>
          </a:p>
          <a:p>
            <a:endParaRPr lang="en-US" dirty="0" smtClean="0"/>
          </a:p>
        </p:txBody>
      </p:sp>
    </p:spTree>
    <p:extLst>
      <p:ext uri="{BB962C8B-B14F-4D97-AF65-F5344CB8AC3E}">
        <p14:creationId xmlns:p14="http://schemas.microsoft.com/office/powerpoint/2010/main" val="378231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lumMod val="75000"/>
                  </a:schemeClr>
                </a:solidFill>
              </a:rPr>
              <a:t>Apply </a:t>
            </a:r>
            <a:r>
              <a:rPr lang="en-US" dirty="0">
                <a:solidFill>
                  <a:schemeClr val="accent2">
                    <a:lumMod val="75000"/>
                  </a:schemeClr>
                </a:solidFill>
              </a:rPr>
              <a:t>For Benefits – Completing the Application</a:t>
            </a:r>
            <a:br>
              <a:rPr lang="en-US" dirty="0">
                <a:solidFill>
                  <a:schemeClr val="accent2">
                    <a:lumMod val="75000"/>
                  </a:schemeClr>
                </a:solidFill>
              </a:rPr>
            </a:b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36</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marL="514350" lvl="1" indent="-514350">
              <a:spcBef>
                <a:spcPts val="700"/>
              </a:spcBef>
              <a:buSzPct val="85000"/>
              <a:buFont typeface="+mj-lt"/>
              <a:buAutoNum type="arabicPeriod" startAt="5"/>
            </a:pPr>
            <a:r>
              <a:rPr lang="en-US" sz="3000" dirty="0" smtClean="0"/>
              <a:t>Review </a:t>
            </a:r>
            <a:r>
              <a:rPr lang="en-US" sz="3000" dirty="0"/>
              <a:t>Summary pages after each section. Summary pages provide an opportunity for the applicant to change incorrect information or remove individuals from the application.</a:t>
            </a:r>
          </a:p>
          <a:p>
            <a:pPr marL="514350" indent="-514350">
              <a:buFont typeface="+mj-lt"/>
              <a:buAutoNum type="arabicPeriod" startAt="6"/>
            </a:pPr>
            <a:r>
              <a:rPr lang="en-US" dirty="0" smtClean="0"/>
              <a:t>Answer </a:t>
            </a:r>
            <a:r>
              <a:rPr lang="en-US" dirty="0"/>
              <a:t>non-financial questions (disability, drug felony, school enrollment, etc.; if applying for Child Care, the applicant should enter the information about the approved activity</a:t>
            </a:r>
            <a:r>
              <a:rPr lang="en-US" dirty="0" smtClean="0"/>
              <a:t>).</a:t>
            </a:r>
          </a:p>
          <a:p>
            <a:pPr marL="514350" indent="-514350">
              <a:buFont typeface="+mj-lt"/>
              <a:buAutoNum type="arabicPeriod" startAt="6"/>
            </a:pPr>
            <a:endParaRPr lang="en-US" dirty="0"/>
          </a:p>
          <a:p>
            <a:endParaRPr lang="en-US" dirty="0"/>
          </a:p>
        </p:txBody>
      </p:sp>
    </p:spTree>
    <p:extLst>
      <p:ext uri="{BB962C8B-B14F-4D97-AF65-F5344CB8AC3E}">
        <p14:creationId xmlns:p14="http://schemas.microsoft.com/office/powerpoint/2010/main" val="1045084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lumMod val="75000"/>
                  </a:schemeClr>
                </a:solidFill>
              </a:rPr>
              <a:t>Apply </a:t>
            </a:r>
            <a:r>
              <a:rPr lang="en-US" dirty="0">
                <a:solidFill>
                  <a:schemeClr val="accent2">
                    <a:lumMod val="75000"/>
                  </a:schemeClr>
                </a:solidFill>
              </a:rPr>
              <a:t>For </a:t>
            </a:r>
            <a:r>
              <a:rPr lang="en-US" dirty="0" smtClean="0">
                <a:solidFill>
                  <a:schemeClr val="accent2">
                    <a:lumMod val="75000"/>
                  </a:schemeClr>
                </a:solidFill>
              </a:rPr>
              <a:t>Benefits </a:t>
            </a:r>
            <a:r>
              <a:rPr lang="en-US" dirty="0">
                <a:solidFill>
                  <a:schemeClr val="accent2">
                    <a:lumMod val="75000"/>
                  </a:schemeClr>
                </a:solidFill>
              </a:rPr>
              <a:t>– Completing the Application</a:t>
            </a:r>
            <a:br>
              <a:rPr lang="en-US" dirty="0">
                <a:solidFill>
                  <a:schemeClr val="accent2">
                    <a:lumMod val="75000"/>
                  </a:schemeClr>
                </a:solidFill>
              </a:rPr>
            </a:b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37</a:t>
            </a:fld>
            <a:endParaRPr lang="en-US" dirty="0"/>
          </a:p>
        </p:txBody>
      </p:sp>
      <p:sp>
        <p:nvSpPr>
          <p:cNvPr id="4" name="Content Placeholder 3"/>
          <p:cNvSpPr>
            <a:spLocks noGrp="1"/>
          </p:cNvSpPr>
          <p:nvPr>
            <p:ph sz="quarter" idx="1"/>
          </p:nvPr>
        </p:nvSpPr>
        <p:spPr>
          <a:xfrm>
            <a:off x="612648" y="1600200"/>
            <a:ext cx="8153400" cy="4953000"/>
          </a:xfrm>
        </p:spPr>
        <p:txBody>
          <a:bodyPr>
            <a:normAutofit fontScale="92500" lnSpcReduction="20000"/>
          </a:bodyPr>
          <a:lstStyle/>
          <a:p>
            <a:pPr marL="514350" indent="-514350">
              <a:buFont typeface="+mj-lt"/>
              <a:buAutoNum type="arabicPeriod" startAt="7"/>
            </a:pPr>
            <a:r>
              <a:rPr lang="en-US" sz="3200" dirty="0" smtClean="0"/>
              <a:t>If </a:t>
            </a:r>
            <a:r>
              <a:rPr lang="en-US" sz="3200" dirty="0"/>
              <a:t>someone on the application is working, enter information about the </a:t>
            </a:r>
            <a:r>
              <a:rPr lang="en-US" sz="3200" dirty="0" smtClean="0"/>
              <a:t>employment.</a:t>
            </a:r>
          </a:p>
          <a:p>
            <a:pPr marL="514350" indent="-514350">
              <a:buFont typeface="+mj-lt"/>
              <a:buAutoNum type="arabicPeriod" startAt="7"/>
            </a:pPr>
            <a:r>
              <a:rPr lang="en-US" sz="3200" dirty="0" smtClean="0"/>
              <a:t>If </a:t>
            </a:r>
            <a:r>
              <a:rPr lang="en-US" sz="3200" dirty="0"/>
              <a:t>there are other sources of income, </a:t>
            </a:r>
            <a:r>
              <a:rPr lang="en-US" sz="3200" dirty="0" smtClean="0"/>
              <a:t>answer </a:t>
            </a:r>
            <a:r>
              <a:rPr lang="en-US" sz="3200" dirty="0"/>
              <a:t>questions about the type and amount of </a:t>
            </a:r>
            <a:r>
              <a:rPr lang="en-US" sz="3200" dirty="0" smtClean="0"/>
              <a:t>income.</a:t>
            </a:r>
          </a:p>
          <a:p>
            <a:pPr marL="514350" indent="-514350">
              <a:buFont typeface="+mj-lt"/>
              <a:buAutoNum type="arabicPeriod" startAt="7"/>
            </a:pPr>
            <a:r>
              <a:rPr lang="en-US" sz="3200" dirty="0" smtClean="0"/>
              <a:t>Answer </a:t>
            </a:r>
            <a:r>
              <a:rPr lang="en-US" sz="3200" dirty="0"/>
              <a:t>questions about the type and amount of bills (housing, utility, child support, dependent care, medical bills, etc</a:t>
            </a:r>
            <a:r>
              <a:rPr lang="en-US" sz="3200" dirty="0" smtClean="0"/>
              <a:t>.).</a:t>
            </a:r>
          </a:p>
          <a:p>
            <a:pPr marL="0" lvl="1" indent="0">
              <a:spcBef>
                <a:spcPts val="700"/>
              </a:spcBef>
              <a:buSzPct val="85000"/>
              <a:buNone/>
            </a:pPr>
            <a:endParaRPr lang="en-US" b="1" dirty="0" smtClean="0"/>
          </a:p>
          <a:p>
            <a:pPr marL="0" lvl="1" indent="0">
              <a:spcBef>
                <a:spcPts val="700"/>
              </a:spcBef>
              <a:buSzPct val="85000"/>
              <a:buNone/>
            </a:pPr>
            <a:r>
              <a:rPr lang="en-US" b="1" dirty="0" smtClean="0"/>
              <a:t>Note</a:t>
            </a:r>
            <a:r>
              <a:rPr lang="en-US" b="1" dirty="0"/>
              <a:t>:</a:t>
            </a:r>
            <a:r>
              <a:rPr lang="en-US" dirty="0"/>
              <a:t> You should talk through the Rights and Responsibilities with the applicant.</a:t>
            </a:r>
          </a:p>
          <a:p>
            <a:pPr marL="514350" indent="-514350">
              <a:buFont typeface="+mj-lt"/>
              <a:buAutoNum type="arabicPeriod" startAt="7"/>
            </a:pPr>
            <a:endParaRPr lang="en-US" dirty="0"/>
          </a:p>
          <a:p>
            <a:pPr marL="514350" indent="-514350">
              <a:buFont typeface="+mj-lt"/>
              <a:buAutoNum type="arabicPeriod" startAt="7"/>
            </a:pPr>
            <a:endParaRPr lang="en-US" dirty="0"/>
          </a:p>
        </p:txBody>
      </p:sp>
    </p:spTree>
    <p:extLst>
      <p:ext uri="{BB962C8B-B14F-4D97-AF65-F5344CB8AC3E}">
        <p14:creationId xmlns:p14="http://schemas.microsoft.com/office/powerpoint/2010/main" val="2482985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lumMod val="75000"/>
                  </a:schemeClr>
                </a:solidFill>
              </a:rPr>
              <a:t>Apply </a:t>
            </a:r>
            <a:r>
              <a:rPr lang="en-US" dirty="0">
                <a:solidFill>
                  <a:schemeClr val="accent2">
                    <a:lumMod val="75000"/>
                  </a:schemeClr>
                </a:solidFill>
              </a:rPr>
              <a:t>For Benefits – Completing the Application</a:t>
            </a:r>
            <a:br>
              <a:rPr lang="en-US" dirty="0">
                <a:solidFill>
                  <a:schemeClr val="accent2">
                    <a:lumMod val="75000"/>
                  </a:schemeClr>
                </a:solidFill>
              </a:rPr>
            </a:b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38</a:t>
            </a:fld>
            <a:endParaRPr lang="en-US" dirty="0"/>
          </a:p>
        </p:txBody>
      </p:sp>
      <p:sp>
        <p:nvSpPr>
          <p:cNvPr id="4" name="Content Placeholder 3"/>
          <p:cNvSpPr>
            <a:spLocks noGrp="1"/>
          </p:cNvSpPr>
          <p:nvPr>
            <p:ph sz="quarter" idx="1"/>
          </p:nvPr>
        </p:nvSpPr>
        <p:spPr>
          <a:xfrm>
            <a:off x="612648" y="1600200"/>
            <a:ext cx="8153400" cy="4876800"/>
          </a:xfrm>
        </p:spPr>
        <p:txBody>
          <a:bodyPr>
            <a:normAutofit/>
          </a:bodyPr>
          <a:lstStyle/>
          <a:p>
            <a:pPr marL="514350" indent="-514350">
              <a:buFont typeface="+mj-lt"/>
              <a:buAutoNum type="arabicPeriod" startAt="10"/>
            </a:pPr>
            <a:r>
              <a:rPr lang="en-US" dirty="0" smtClean="0"/>
              <a:t>If applying </a:t>
            </a:r>
            <a:r>
              <a:rPr lang="en-US" dirty="0"/>
              <a:t>for </a:t>
            </a:r>
            <a:r>
              <a:rPr lang="en-US" dirty="0" err="1"/>
              <a:t>FoodShare</a:t>
            </a:r>
            <a:r>
              <a:rPr lang="en-US" dirty="0"/>
              <a:t> or Child Care, </a:t>
            </a:r>
            <a:r>
              <a:rPr lang="en-US" dirty="0" smtClean="0"/>
              <a:t>select </a:t>
            </a:r>
            <a:r>
              <a:rPr lang="en-US" dirty="0"/>
              <a:t>either phone or face-to-face </a:t>
            </a:r>
            <a:r>
              <a:rPr lang="en-US" dirty="0" smtClean="0"/>
              <a:t>interview.</a:t>
            </a:r>
          </a:p>
          <a:p>
            <a:pPr marL="514350" indent="-514350">
              <a:buFont typeface="+mj-lt"/>
              <a:buAutoNum type="arabicPeriod" startAt="10"/>
            </a:pPr>
            <a:r>
              <a:rPr lang="en-US" dirty="0" smtClean="0"/>
              <a:t>Sign </a:t>
            </a:r>
            <a:r>
              <a:rPr lang="en-US" dirty="0"/>
              <a:t>the application – the applicant must sign the application himself or </a:t>
            </a:r>
            <a:r>
              <a:rPr lang="en-US" dirty="0" smtClean="0"/>
              <a:t>herself.</a:t>
            </a:r>
          </a:p>
          <a:p>
            <a:pPr marL="514350" indent="-514350">
              <a:buFont typeface="+mj-lt"/>
              <a:buAutoNum type="arabicPeriod" startAt="10"/>
            </a:pPr>
            <a:r>
              <a:rPr lang="en-US" dirty="0" smtClean="0"/>
              <a:t>Submit </a:t>
            </a:r>
            <a:r>
              <a:rPr lang="en-US" dirty="0"/>
              <a:t>the application, </a:t>
            </a:r>
            <a:r>
              <a:rPr lang="en-US" dirty="0" smtClean="0"/>
              <a:t>print </a:t>
            </a:r>
            <a:r>
              <a:rPr lang="en-US" dirty="0"/>
              <a:t>the application summary (if desired</a:t>
            </a:r>
            <a:r>
              <a:rPr lang="en-US" dirty="0" smtClean="0"/>
              <a:t>), </a:t>
            </a:r>
            <a:r>
              <a:rPr lang="en-US" dirty="0"/>
              <a:t>and </a:t>
            </a:r>
            <a:r>
              <a:rPr lang="en-US" dirty="0" smtClean="0"/>
              <a:t>write </a:t>
            </a:r>
            <a:r>
              <a:rPr lang="en-US" dirty="0"/>
              <a:t>down the tracking number.</a:t>
            </a:r>
          </a:p>
          <a:p>
            <a:endParaRPr lang="en-US" dirty="0"/>
          </a:p>
        </p:txBody>
      </p:sp>
    </p:spTree>
    <p:extLst>
      <p:ext uri="{BB962C8B-B14F-4D97-AF65-F5344CB8AC3E}">
        <p14:creationId xmlns:p14="http://schemas.microsoft.com/office/powerpoint/2010/main" val="703798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Apply For </a:t>
            </a:r>
            <a:r>
              <a:rPr lang="en-US" dirty="0" smtClean="0">
                <a:solidFill>
                  <a:schemeClr val="accent2">
                    <a:lumMod val="75000"/>
                  </a:schemeClr>
                </a:solidFill>
              </a:rPr>
              <a:t>Benefits – </a:t>
            </a:r>
            <a:r>
              <a:rPr lang="en-US" dirty="0" err="1" smtClean="0">
                <a:solidFill>
                  <a:schemeClr val="accent2">
                    <a:lumMod val="75000"/>
                  </a:schemeClr>
                </a:solidFill>
              </a:rPr>
              <a:t>FoodShare</a:t>
            </a:r>
            <a:r>
              <a:rPr lang="en-US" dirty="0" smtClean="0">
                <a:solidFill>
                  <a:schemeClr val="accent2">
                    <a:lumMod val="75000"/>
                  </a:schemeClr>
                </a:solidFill>
              </a:rPr>
              <a:t> Interview</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39</a:t>
            </a:fld>
            <a:endParaRPr lang="en-US" dirty="0"/>
          </a:p>
        </p:txBody>
      </p:sp>
      <p:grpSp>
        <p:nvGrpSpPr>
          <p:cNvPr id="5" name="Group 4"/>
          <p:cNvGrpSpPr>
            <a:grpSpLocks noChangeAspect="1"/>
          </p:cNvGrpSpPr>
          <p:nvPr/>
        </p:nvGrpSpPr>
        <p:grpSpPr>
          <a:xfrm>
            <a:off x="1789373" y="1629834"/>
            <a:ext cx="5565255" cy="4830762"/>
            <a:chOff x="1395903" y="304800"/>
            <a:chExt cx="6948488" cy="6031437"/>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03" y="304800"/>
              <a:ext cx="6948488" cy="39385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17188" t="82291" r="23438" b="3127"/>
            <a:stretch>
              <a:fillRect/>
            </a:stretch>
          </p:blipFill>
          <p:spPr bwMode="auto">
            <a:xfrm>
              <a:off x="1402253" y="4170363"/>
              <a:ext cx="6935788" cy="1358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a:spLocks noChangeArrowheads="1"/>
            </p:cNvSpPr>
            <p:nvPr/>
          </p:nvSpPr>
          <p:spPr bwMode="auto">
            <a:xfrm>
              <a:off x="1555446" y="5529262"/>
              <a:ext cx="6629402" cy="8069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rgbClr val="123466"/>
                  </a:solidFill>
                  <a:latin typeface="Arial" charset="0"/>
                </a:defRPr>
              </a:lvl1pPr>
              <a:lvl2pPr marL="742950" indent="-285750">
                <a:spcBef>
                  <a:spcPct val="20000"/>
                </a:spcBef>
                <a:buClr>
                  <a:schemeClr val="tx1"/>
                </a:buClr>
                <a:buSzPct val="75000"/>
                <a:buChar char="–"/>
                <a:defRPr sz="2400">
                  <a:solidFill>
                    <a:srgbClr val="123466"/>
                  </a:solidFill>
                  <a:latin typeface="Arial" charset="0"/>
                </a:defRPr>
              </a:lvl2pPr>
              <a:lvl3pPr marL="1143000" indent="-228600">
                <a:spcBef>
                  <a:spcPct val="20000"/>
                </a:spcBef>
                <a:buClr>
                  <a:schemeClr val="tx1"/>
                </a:buClr>
                <a:buSzPct val="75000"/>
                <a:buFont typeface="Wingdings" pitchFamily="2" charset="2"/>
                <a:buChar char="l"/>
                <a:defRPr sz="2000">
                  <a:solidFill>
                    <a:srgbClr val="123466"/>
                  </a:solidFill>
                  <a:latin typeface="Arial" charset="0"/>
                </a:defRPr>
              </a:lvl3pPr>
              <a:lvl4pPr marL="1600200" indent="-228600">
                <a:spcBef>
                  <a:spcPct val="20000"/>
                </a:spcBef>
                <a:buClr>
                  <a:schemeClr val="tx1"/>
                </a:buClr>
                <a:buSzPct val="80000"/>
                <a:buChar char="–"/>
                <a:defRPr>
                  <a:solidFill>
                    <a:srgbClr val="123466"/>
                  </a:solidFill>
                  <a:latin typeface="Arial" charset="0"/>
                </a:defRPr>
              </a:lvl4pPr>
              <a:lvl5pPr marL="2057400" indent="-228600">
                <a:spcBef>
                  <a:spcPct val="20000"/>
                </a:spcBef>
                <a:buClr>
                  <a:schemeClr val="tx1"/>
                </a:buClr>
                <a:buSzPct val="65000"/>
                <a:buFont typeface="Wingdings" pitchFamily="2" charset="2"/>
                <a:buChar char="l"/>
                <a:defRPr>
                  <a:solidFill>
                    <a:srgbClr val="123466"/>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rgbClr val="123466"/>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rgbClr val="123466"/>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rgbClr val="123466"/>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rgbClr val="123466"/>
                  </a:solidFill>
                  <a:latin typeface="Arial" charset="0"/>
                </a:defRPr>
              </a:lvl9pPr>
            </a:lstStyle>
            <a:p>
              <a:pPr eaLnBrk="1" hangingPunct="1">
                <a:spcBef>
                  <a:spcPct val="0"/>
                </a:spcBef>
                <a:buClrTx/>
                <a:buSzTx/>
                <a:buFontTx/>
                <a:buNone/>
              </a:pPr>
              <a:r>
                <a:rPr lang="en-US" altLang="en-US" sz="1800" dirty="0">
                  <a:solidFill>
                    <a:srgbClr val="0070C0"/>
                  </a:solidFill>
                </a:rPr>
                <a:t>The box MUST be checked by the applicant </a:t>
              </a:r>
              <a:r>
                <a:rPr lang="en-US" altLang="en-US" sz="1800" dirty="0" smtClean="0">
                  <a:solidFill>
                    <a:srgbClr val="0070C0"/>
                  </a:solidFill>
                </a:rPr>
                <a:t>and</a:t>
              </a:r>
              <a:br>
                <a:rPr lang="en-US" altLang="en-US" sz="1800" dirty="0" smtClean="0">
                  <a:solidFill>
                    <a:srgbClr val="0070C0"/>
                  </a:solidFill>
                </a:rPr>
              </a:br>
              <a:r>
                <a:rPr lang="en-US" altLang="en-US" sz="1800" dirty="0" smtClean="0">
                  <a:solidFill>
                    <a:srgbClr val="0070C0"/>
                  </a:solidFill>
                </a:rPr>
                <a:t>the </a:t>
              </a:r>
              <a:r>
                <a:rPr lang="en-US" altLang="en-US" sz="1800" dirty="0">
                  <a:solidFill>
                    <a:srgbClr val="0070C0"/>
                  </a:solidFill>
                </a:rPr>
                <a:t>applicant MUST type in his or her own name!</a:t>
              </a:r>
            </a:p>
          </p:txBody>
        </p:sp>
      </p:grpSp>
      <p:sp>
        <p:nvSpPr>
          <p:cNvPr id="4" name="TextBox 3"/>
          <p:cNvSpPr txBox="1"/>
          <p:nvPr/>
        </p:nvSpPr>
        <p:spPr>
          <a:xfrm>
            <a:off x="1917156" y="6473683"/>
            <a:ext cx="5867400" cy="338554"/>
          </a:xfrm>
          <a:prstGeom prst="rect">
            <a:avLst/>
          </a:prstGeom>
          <a:noFill/>
        </p:spPr>
        <p:txBody>
          <a:bodyPr wrap="square" rtlCol="0">
            <a:spAutoFit/>
          </a:bodyPr>
          <a:lstStyle/>
          <a:p>
            <a:r>
              <a:rPr lang="en-US" sz="1600" b="1" dirty="0" smtClean="0"/>
              <a:t>Figure 12: “Apply for Benefits!” </a:t>
            </a:r>
            <a:r>
              <a:rPr lang="en-US" sz="1600" b="1" dirty="0" err="1" smtClean="0"/>
              <a:t>FoodShare</a:t>
            </a:r>
            <a:r>
              <a:rPr lang="en-US" sz="1600" b="1" dirty="0" smtClean="0"/>
              <a:t> Interview Page</a:t>
            </a:r>
            <a:endParaRPr lang="en-US" sz="1600" b="1" dirty="0"/>
          </a:p>
        </p:txBody>
      </p:sp>
    </p:spTree>
    <p:extLst>
      <p:ext uri="{BB962C8B-B14F-4D97-AF65-F5344CB8AC3E}">
        <p14:creationId xmlns:p14="http://schemas.microsoft.com/office/powerpoint/2010/main" val="3850611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 </a:t>
            </a:r>
            <a:br>
              <a:rPr lang="en-US" dirty="0" smtClean="0"/>
            </a:br>
            <a:r>
              <a:rPr lang="en-US" dirty="0" smtClean="0"/>
              <a:t>Welcome Screen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50698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For Benefits – Next Steps</a:t>
            </a:r>
          </a:p>
        </p:txBody>
      </p:sp>
      <p:sp>
        <p:nvSpPr>
          <p:cNvPr id="3" name="Date Placeholder 2"/>
          <p:cNvSpPr>
            <a:spLocks noGrp="1"/>
          </p:cNvSpPr>
          <p:nvPr>
            <p:ph type="dt" sz="half" idx="10"/>
          </p:nvPr>
        </p:nvSpPr>
        <p:spPr/>
        <p:txBody>
          <a:bodyPr/>
          <a:lstStyle/>
          <a:p>
            <a:fld id="{74170488-306B-4605-A62F-BD1118B5A15D}" type="slidenum">
              <a:rPr lang="en-US" smtClean="0"/>
              <a:t>40</a:t>
            </a:fld>
            <a:endParaRPr lang="en-US" dirty="0"/>
          </a:p>
        </p:txBody>
      </p:sp>
      <p:pic>
        <p:nvPicPr>
          <p:cNvPr id="5" name="Picture 6" descr="C:\Users\VanSpAP\AppData\Local\Temp\SNAGHTML1a1fafc7.PNG"/>
          <p:cNvPicPr>
            <a:picLocks noChangeAspect="1" noChangeArrowheads="1"/>
          </p:cNvPicPr>
          <p:nvPr/>
        </p:nvPicPr>
        <p:blipFill>
          <a:blip r:embed="rId2">
            <a:extLst>
              <a:ext uri="{28A0092B-C50C-407E-A947-70E740481C1C}">
                <a14:useLocalDpi xmlns:a14="http://schemas.microsoft.com/office/drawing/2010/main" val="0"/>
              </a:ext>
            </a:extLst>
          </a:blip>
          <a:srcRect t="18625" r="47141" b="55151"/>
          <a:stretch>
            <a:fillRect/>
          </a:stretch>
        </p:blipFill>
        <p:spPr bwMode="auto">
          <a:xfrm>
            <a:off x="838198" y="1676400"/>
            <a:ext cx="72532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90600" y="4495800"/>
            <a:ext cx="7010400" cy="338554"/>
          </a:xfrm>
          <a:prstGeom prst="rect">
            <a:avLst/>
          </a:prstGeom>
          <a:noFill/>
        </p:spPr>
        <p:txBody>
          <a:bodyPr wrap="square" rtlCol="0">
            <a:spAutoFit/>
          </a:bodyPr>
          <a:lstStyle/>
          <a:p>
            <a:r>
              <a:rPr lang="en-US" sz="1600" b="1" dirty="0" smtClean="0"/>
              <a:t>Figure 13: “Apply for Benefits!” Submission Confirmation</a:t>
            </a:r>
            <a:endParaRPr lang="en-US" sz="1600" b="1" dirty="0"/>
          </a:p>
        </p:txBody>
      </p:sp>
    </p:spTree>
    <p:extLst>
      <p:ext uri="{BB962C8B-B14F-4D97-AF65-F5344CB8AC3E}">
        <p14:creationId xmlns:p14="http://schemas.microsoft.com/office/powerpoint/2010/main" val="1128182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For Benefits – Next Steps</a:t>
            </a:r>
          </a:p>
        </p:txBody>
      </p:sp>
      <p:sp>
        <p:nvSpPr>
          <p:cNvPr id="3" name="Date Placeholder 2"/>
          <p:cNvSpPr>
            <a:spLocks noGrp="1"/>
          </p:cNvSpPr>
          <p:nvPr>
            <p:ph type="dt" sz="half" idx="10"/>
          </p:nvPr>
        </p:nvSpPr>
        <p:spPr/>
        <p:txBody>
          <a:bodyPr/>
          <a:lstStyle/>
          <a:p>
            <a:fld id="{74170488-306B-4605-A62F-BD1118B5A15D}" type="slidenum">
              <a:rPr lang="en-US" smtClean="0"/>
              <a:t>41</a:t>
            </a:fld>
            <a:endParaRPr lang="en-US" dirty="0"/>
          </a:p>
        </p:txBody>
      </p:sp>
      <p:pic>
        <p:nvPicPr>
          <p:cNvPr id="5" name="Picture 4"/>
          <p:cNvPicPr>
            <a:picLocks noChangeArrowheads="1"/>
          </p:cNvPicPr>
          <p:nvPr/>
        </p:nvPicPr>
        <p:blipFill rotWithShape="1">
          <a:blip r:embed="rId2">
            <a:extLst>
              <a:ext uri="{28A0092B-C50C-407E-A947-70E740481C1C}">
                <a14:useLocalDpi xmlns:a14="http://schemas.microsoft.com/office/drawing/2010/main" val="0"/>
              </a:ext>
            </a:extLst>
          </a:blip>
          <a:srcRect l="887" t="21421" r="22656" b="3483"/>
          <a:stretch/>
        </p:blipFill>
        <p:spPr>
          <a:xfrm>
            <a:off x="844952" y="1851948"/>
            <a:ext cx="7156048" cy="4201611"/>
          </a:xfrm>
          <a:prstGeom prst="rect">
            <a:avLst/>
          </a:prstGeom>
          <a:noFill/>
          <a:ln>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463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For Benefits – Next Steps</a:t>
            </a:r>
          </a:p>
        </p:txBody>
      </p:sp>
      <p:sp>
        <p:nvSpPr>
          <p:cNvPr id="3" name="Date Placeholder 2"/>
          <p:cNvSpPr>
            <a:spLocks noGrp="1"/>
          </p:cNvSpPr>
          <p:nvPr>
            <p:ph type="dt" sz="half" idx="10"/>
          </p:nvPr>
        </p:nvSpPr>
        <p:spPr/>
        <p:txBody>
          <a:bodyPr/>
          <a:lstStyle/>
          <a:p>
            <a:fld id="{74170488-306B-4605-A62F-BD1118B5A15D}" type="slidenum">
              <a:rPr lang="en-US" smtClean="0"/>
              <a:t>42</a:t>
            </a:fld>
            <a:endParaRPr lang="en-US" dirty="0"/>
          </a:p>
        </p:txBody>
      </p:sp>
      <p:pic>
        <p:nvPicPr>
          <p:cNvPr id="5" name="Picture 6" descr="C:\Users\VanSpAP\AppData\Local\Temp\SNAGHTML1a23484e.PNG"/>
          <p:cNvPicPr>
            <a:picLocks noChangeAspect="1" noChangeArrowheads="1"/>
          </p:cNvPicPr>
          <p:nvPr/>
        </p:nvPicPr>
        <p:blipFill>
          <a:blip r:embed="rId2">
            <a:extLst>
              <a:ext uri="{28A0092B-C50C-407E-A947-70E740481C1C}">
                <a14:useLocalDpi xmlns:a14="http://schemas.microsoft.com/office/drawing/2010/main" val="0"/>
              </a:ext>
            </a:extLst>
          </a:blip>
          <a:srcRect t="14227" r="46944" b="32935"/>
          <a:stretch>
            <a:fillRect/>
          </a:stretch>
        </p:blipFill>
        <p:spPr bwMode="auto">
          <a:xfrm>
            <a:off x="1066800" y="1752600"/>
            <a:ext cx="69342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272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Apply For Benefits – Next Steps</a:t>
            </a:r>
          </a:p>
        </p:txBody>
      </p:sp>
      <p:sp>
        <p:nvSpPr>
          <p:cNvPr id="3" name="Date Placeholder 2"/>
          <p:cNvSpPr>
            <a:spLocks noGrp="1"/>
          </p:cNvSpPr>
          <p:nvPr>
            <p:ph type="dt" sz="half" idx="10"/>
          </p:nvPr>
        </p:nvSpPr>
        <p:spPr/>
        <p:txBody>
          <a:bodyPr/>
          <a:lstStyle/>
          <a:p>
            <a:fld id="{74170488-306B-4605-A62F-BD1118B5A15D}" type="slidenum">
              <a:rPr lang="en-US" smtClean="0"/>
              <a:t>43</a:t>
            </a:fld>
            <a:endParaRPr lang="en-US" dirty="0"/>
          </a:p>
        </p:txBody>
      </p:sp>
      <p:pic>
        <p:nvPicPr>
          <p:cNvPr id="5" name="Picture 4"/>
          <p:cNvPicPr>
            <a:picLocks noChangeArrowheads="1"/>
          </p:cNvPicPr>
          <p:nvPr/>
        </p:nvPicPr>
        <p:blipFill rotWithShape="1">
          <a:blip r:embed="rId2">
            <a:extLst>
              <a:ext uri="{28A0092B-C50C-407E-A947-70E740481C1C}">
                <a14:useLocalDpi xmlns:a14="http://schemas.microsoft.com/office/drawing/2010/main" val="0"/>
              </a:ext>
            </a:extLst>
          </a:blip>
          <a:srcRect l="1008" t="56963" r="21831" b="8587"/>
          <a:stretch/>
        </p:blipFill>
        <p:spPr>
          <a:xfrm>
            <a:off x="937549" y="1981200"/>
            <a:ext cx="7600026" cy="2255134"/>
          </a:xfrm>
          <a:prstGeom prst="rect">
            <a:avLst/>
          </a:prstGeom>
          <a:noFill/>
          <a:ln>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285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Apply For Benefits </a:t>
            </a:r>
            <a:r>
              <a:rPr lang="en-US" dirty="0" smtClean="0">
                <a:solidFill>
                  <a:schemeClr val="accent2">
                    <a:lumMod val="75000"/>
                  </a:schemeClr>
                </a:solidFill>
              </a:rPr>
              <a:t>– </a:t>
            </a:r>
            <a:r>
              <a:rPr lang="en-US" dirty="0">
                <a:solidFill>
                  <a:schemeClr val="accent2">
                    <a:lumMod val="75000"/>
                  </a:schemeClr>
                </a:solidFill>
              </a:rPr>
              <a:t>Training</a:t>
            </a:r>
          </a:p>
        </p:txBody>
      </p:sp>
      <p:sp>
        <p:nvSpPr>
          <p:cNvPr id="3" name="Date Placeholder 2"/>
          <p:cNvSpPr>
            <a:spLocks noGrp="1"/>
          </p:cNvSpPr>
          <p:nvPr>
            <p:ph type="dt" sz="half" idx="10"/>
          </p:nvPr>
        </p:nvSpPr>
        <p:spPr/>
        <p:txBody>
          <a:bodyPr/>
          <a:lstStyle/>
          <a:p>
            <a:fld id="{74170488-306B-4605-A62F-BD1118B5A15D}" type="slidenum">
              <a:rPr lang="en-US" smtClean="0"/>
              <a:t>44</a:t>
            </a:fld>
            <a:endParaRPr lang="en-US" dirty="0"/>
          </a:p>
        </p:txBody>
      </p:sp>
      <p:sp>
        <p:nvSpPr>
          <p:cNvPr id="4" name="Content Placeholder 3"/>
          <p:cNvSpPr>
            <a:spLocks noGrp="1"/>
          </p:cNvSpPr>
          <p:nvPr>
            <p:ph sz="quarter" idx="1"/>
          </p:nvPr>
        </p:nvSpPr>
        <p:spPr/>
        <p:txBody>
          <a:bodyPr/>
          <a:lstStyle/>
          <a:p>
            <a:r>
              <a:rPr lang="en-US" altLang="en-US" dirty="0"/>
              <a:t>As you prepare to assist </a:t>
            </a:r>
            <a:r>
              <a:rPr lang="en-US" altLang="en-US" dirty="0" smtClean="0"/>
              <a:t>applicants, </a:t>
            </a:r>
            <a:r>
              <a:rPr lang="en-US" altLang="en-US" dirty="0"/>
              <a:t>practice completing </a:t>
            </a:r>
            <a:r>
              <a:rPr lang="en-US" altLang="en-US" dirty="0" smtClean="0"/>
              <a:t>an </a:t>
            </a:r>
            <a:r>
              <a:rPr lang="en-US" altLang="en-US" dirty="0"/>
              <a:t>application on the ACCESS Training </a:t>
            </a:r>
            <a:r>
              <a:rPr lang="en-US" altLang="en-US" dirty="0" smtClean="0"/>
              <a:t>Site.</a:t>
            </a:r>
            <a:endParaRPr lang="en-US" altLang="en-US" dirty="0"/>
          </a:p>
          <a:p>
            <a:r>
              <a:rPr lang="en-US" dirty="0" smtClean="0"/>
              <a:t>Visit </a:t>
            </a:r>
            <a:r>
              <a:rPr lang="en-US" u="sng" dirty="0"/>
              <a:t>https://trn.access.wisconsin.gov</a:t>
            </a:r>
            <a:r>
              <a:rPr lang="en-US" u="sng" dirty="0" smtClean="0"/>
              <a:t>/</a:t>
            </a:r>
            <a:r>
              <a:rPr lang="en-US" dirty="0" smtClean="0"/>
              <a:t>. </a:t>
            </a:r>
            <a:endParaRPr lang="en-US" dirty="0"/>
          </a:p>
          <a:p>
            <a:r>
              <a:rPr lang="en-US" dirty="0"/>
              <a:t>Make sure the yellow triangle labeled “Training!” is in the upper left-hand corner of the screen (this is the indicator that you are in the training environment).</a:t>
            </a:r>
          </a:p>
          <a:p>
            <a:endParaRPr lang="en-US" dirty="0"/>
          </a:p>
        </p:txBody>
      </p:sp>
    </p:spTree>
    <p:extLst>
      <p:ext uri="{BB962C8B-B14F-4D97-AF65-F5344CB8AC3E}">
        <p14:creationId xmlns:p14="http://schemas.microsoft.com/office/powerpoint/2010/main" val="1689847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MyACCESS</a:t>
            </a:r>
            <a:endParaRPr lang="en-US" dirty="0"/>
          </a:p>
        </p:txBody>
      </p:sp>
      <p:sp>
        <p:nvSpPr>
          <p:cNvPr id="3" name="Subtitle 2"/>
          <p:cNvSpPr>
            <a:spLocks noGrp="1"/>
          </p:cNvSpPr>
          <p:nvPr>
            <p:ph type="subTitle" idx="1"/>
          </p:nvPr>
        </p:nvSpPr>
        <p:spPr/>
        <p:txBody>
          <a:bodyPr>
            <a:normAutofit/>
          </a:bodyPr>
          <a:lstStyle/>
          <a:p>
            <a:r>
              <a:rPr lang="en-US" dirty="0" smtClean="0"/>
              <a:t>Login to Account or Create an Account</a:t>
            </a:r>
            <a:endParaRPr lang="en-US" dirty="0"/>
          </a:p>
        </p:txBody>
      </p:sp>
    </p:spTree>
    <p:extLst>
      <p:ext uri="{BB962C8B-B14F-4D97-AF65-F5344CB8AC3E}">
        <p14:creationId xmlns:p14="http://schemas.microsoft.com/office/powerpoint/2010/main" val="2869387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lumMod val="75000"/>
                  </a:schemeClr>
                </a:solidFill>
              </a:rPr>
              <a:t>MyACCESS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46</a:t>
            </a:fld>
            <a:endParaRPr lang="en-US" dirty="0"/>
          </a:p>
        </p:txBody>
      </p:sp>
      <p:sp>
        <p:nvSpPr>
          <p:cNvPr id="4" name="Content Placeholder 3"/>
          <p:cNvSpPr>
            <a:spLocks noGrp="1"/>
          </p:cNvSpPr>
          <p:nvPr>
            <p:ph sz="quarter" idx="1"/>
          </p:nvPr>
        </p:nvSpPr>
        <p:spPr/>
        <p:txBody>
          <a:bodyPr/>
          <a:lstStyle/>
          <a:p>
            <a:r>
              <a:rPr lang="en-US" dirty="0"/>
              <a:t>Before the applicant can view ongoing benefit details, complete a change report, or perform other functions, the permanent </a:t>
            </a:r>
            <a:r>
              <a:rPr lang="en-US" dirty="0" err="1"/>
              <a:t>MyACCESS</a:t>
            </a:r>
            <a:r>
              <a:rPr lang="en-US" dirty="0"/>
              <a:t> account needs to be activated.</a:t>
            </a:r>
          </a:p>
          <a:p>
            <a:r>
              <a:rPr lang="en-US" dirty="0"/>
              <a:t>After completing the ACCESS application, the applicant will get notices in the mail with his or her case number in the upper right-hand corner of each notice.</a:t>
            </a:r>
          </a:p>
          <a:p>
            <a:endParaRPr lang="en-US" dirty="0"/>
          </a:p>
        </p:txBody>
      </p:sp>
    </p:spTree>
    <p:extLst>
      <p:ext uri="{BB962C8B-B14F-4D97-AF65-F5344CB8AC3E}">
        <p14:creationId xmlns:p14="http://schemas.microsoft.com/office/powerpoint/2010/main" val="173331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lumMod val="75000"/>
                  </a:schemeClr>
                </a:solidFill>
              </a:rPr>
              <a:t>MyACCESS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47</a:t>
            </a:fld>
            <a:endParaRPr lang="en-US" dirty="0"/>
          </a:p>
        </p:txBody>
      </p:sp>
      <p:sp>
        <p:nvSpPr>
          <p:cNvPr id="4" name="Content Placeholder 3"/>
          <p:cNvSpPr>
            <a:spLocks noGrp="1"/>
          </p:cNvSpPr>
          <p:nvPr>
            <p:ph sz="quarter" idx="1"/>
          </p:nvPr>
        </p:nvSpPr>
        <p:spPr/>
        <p:txBody>
          <a:bodyPr>
            <a:normAutofit fontScale="92500"/>
          </a:bodyPr>
          <a:lstStyle/>
          <a:p>
            <a:r>
              <a:rPr lang="en-US" dirty="0"/>
              <a:t>Using the “Create an Account” or “Login to Account” buttons on the ACCESS home page, the applicant can manage his or her benefits, complete reviews, submit change reports, and request benefits statements.</a:t>
            </a:r>
          </a:p>
          <a:p>
            <a:r>
              <a:rPr lang="en-US" dirty="0" smtClean="0"/>
              <a:t>After clicking one of these buttons, the applicant must submit his or her SSN, date of birth, and case number (or </a:t>
            </a:r>
            <a:r>
              <a:rPr lang="en-US" dirty="0" err="1" smtClean="0"/>
              <a:t>ForwardHealth</a:t>
            </a:r>
            <a:r>
              <a:rPr lang="en-US" dirty="0" smtClean="0"/>
              <a:t> or QUEST card number). This will link the applicant’s ACCESS account login with his or her actual case.</a:t>
            </a:r>
          </a:p>
          <a:p>
            <a:endParaRPr lang="en-US" dirty="0"/>
          </a:p>
        </p:txBody>
      </p:sp>
    </p:spTree>
    <p:extLst>
      <p:ext uri="{BB962C8B-B14F-4D97-AF65-F5344CB8AC3E}">
        <p14:creationId xmlns:p14="http://schemas.microsoft.com/office/powerpoint/2010/main" val="3939281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lumMod val="75000"/>
                  </a:schemeClr>
                </a:solidFill>
              </a:rPr>
              <a:t>MyACCESS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48</a:t>
            </a:fld>
            <a:endParaRPr lang="en-US" dirty="0"/>
          </a:p>
        </p:txBody>
      </p:sp>
      <p:grpSp>
        <p:nvGrpSpPr>
          <p:cNvPr id="5" name="Group 1"/>
          <p:cNvGrpSpPr>
            <a:grpSpLocks noChangeAspect="1"/>
          </p:cNvGrpSpPr>
          <p:nvPr/>
        </p:nvGrpSpPr>
        <p:grpSpPr bwMode="auto">
          <a:xfrm>
            <a:off x="1447800" y="1673441"/>
            <a:ext cx="5715000" cy="4841875"/>
            <a:chOff x="2112010" y="1344930"/>
            <a:chExt cx="4919980" cy="416814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t="30966" r="54253" b="24425"/>
            <a:stretch>
              <a:fillRect/>
            </a:stretch>
          </p:blipFill>
          <p:spPr bwMode="auto">
            <a:xfrm>
              <a:off x="2112010" y="2574290"/>
              <a:ext cx="4919980" cy="293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r="54253" b="81369"/>
            <a:stretch>
              <a:fillRect/>
            </a:stretch>
          </p:blipFill>
          <p:spPr bwMode="auto">
            <a:xfrm>
              <a:off x="2112010" y="1344930"/>
              <a:ext cx="4919980" cy="12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7"/>
          <p:cNvSpPr/>
          <p:nvPr/>
        </p:nvSpPr>
        <p:spPr>
          <a:xfrm>
            <a:off x="5181600" y="3815573"/>
            <a:ext cx="1193800" cy="10223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121397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accent2">
                    <a:lumMod val="75000"/>
                  </a:schemeClr>
                </a:solidFill>
              </a:rPr>
              <a:t>MyACCESS</a:t>
            </a:r>
            <a:r>
              <a:rPr lang="en-US" dirty="0">
                <a:solidFill>
                  <a:schemeClr val="accent2">
                    <a:lumMod val="75000"/>
                  </a:schemeClr>
                </a:solidFill>
              </a:rPr>
              <a:t> </a:t>
            </a:r>
            <a:r>
              <a:rPr lang="en-US" dirty="0" smtClean="0">
                <a:solidFill>
                  <a:schemeClr val="accent2">
                    <a:lumMod val="75000"/>
                  </a:schemeClr>
                </a:solidFill>
              </a:rPr>
              <a:t>– Manage Benefits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49</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b="22610"/>
          <a:stretch>
            <a:fillRect/>
          </a:stretch>
        </p:blipFill>
        <p:spPr bwMode="auto">
          <a:xfrm>
            <a:off x="1143000" y="1752600"/>
            <a:ext cx="6400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072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Welcome Screen</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5</a:t>
            </a:fld>
            <a:endParaRPr lang="en-US" dirty="0"/>
          </a:p>
        </p:txBody>
      </p:sp>
      <p:grpSp>
        <p:nvGrpSpPr>
          <p:cNvPr id="5" name="Group 1"/>
          <p:cNvGrpSpPr>
            <a:grpSpLocks/>
          </p:cNvGrpSpPr>
          <p:nvPr/>
        </p:nvGrpSpPr>
        <p:grpSpPr bwMode="auto">
          <a:xfrm>
            <a:off x="1600200" y="1752600"/>
            <a:ext cx="5943600" cy="4432300"/>
            <a:chOff x="2112010" y="1344930"/>
            <a:chExt cx="4919980" cy="416814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t="30966" r="54253" b="24425"/>
            <a:stretch>
              <a:fillRect/>
            </a:stretch>
          </p:blipFill>
          <p:spPr bwMode="auto">
            <a:xfrm>
              <a:off x="2112010" y="2574290"/>
              <a:ext cx="4919980" cy="2938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r="54253" b="81369"/>
            <a:stretch>
              <a:fillRect/>
            </a:stretch>
          </p:blipFill>
          <p:spPr bwMode="auto">
            <a:xfrm>
              <a:off x="2112010" y="1344930"/>
              <a:ext cx="4919980" cy="1229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flipH="1">
            <a:off x="1600200" y="6324600"/>
            <a:ext cx="4038600" cy="338554"/>
          </a:xfrm>
          <a:prstGeom prst="rect">
            <a:avLst/>
          </a:prstGeom>
          <a:noFill/>
        </p:spPr>
        <p:txBody>
          <a:bodyPr wrap="square" rtlCol="0">
            <a:spAutoFit/>
          </a:bodyPr>
          <a:lstStyle/>
          <a:p>
            <a:r>
              <a:rPr lang="en-US" sz="1600" b="1" dirty="0" smtClean="0"/>
              <a:t>Figure 1: ACCESS Welcome Screen</a:t>
            </a:r>
            <a:endParaRPr lang="en-US" sz="1600" b="1" dirty="0"/>
          </a:p>
        </p:txBody>
      </p:sp>
    </p:spTree>
    <p:extLst>
      <p:ext uri="{BB962C8B-B14F-4D97-AF65-F5344CB8AC3E}">
        <p14:creationId xmlns:p14="http://schemas.microsoft.com/office/powerpoint/2010/main" val="785575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My ACCESS – Completing </a:t>
            </a:r>
            <a:r>
              <a:rPr lang="en-US" dirty="0">
                <a:solidFill>
                  <a:schemeClr val="accent2">
                    <a:lumMod val="75000"/>
                  </a:schemeClr>
                </a:solidFill>
              </a:rPr>
              <a:t>Renewals Online</a:t>
            </a:r>
          </a:p>
        </p:txBody>
      </p:sp>
      <p:sp>
        <p:nvSpPr>
          <p:cNvPr id="3" name="Date Placeholder 2"/>
          <p:cNvSpPr>
            <a:spLocks noGrp="1"/>
          </p:cNvSpPr>
          <p:nvPr>
            <p:ph type="dt" sz="half" idx="10"/>
          </p:nvPr>
        </p:nvSpPr>
        <p:spPr/>
        <p:txBody>
          <a:bodyPr/>
          <a:lstStyle/>
          <a:p>
            <a:fld id="{74170488-306B-4605-A62F-BD1118B5A15D}" type="slidenum">
              <a:rPr lang="en-US" smtClean="0"/>
              <a:t>50</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t="56146"/>
          <a:stretch>
            <a:fillRect/>
          </a:stretch>
        </p:blipFill>
        <p:spPr bwMode="auto">
          <a:xfrm>
            <a:off x="1219200" y="1752600"/>
            <a:ext cx="66294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7422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accent2">
                    <a:lumMod val="75000"/>
                  </a:schemeClr>
                </a:solidFill>
              </a:rPr>
              <a:t>MyACCESS</a:t>
            </a:r>
            <a:r>
              <a:rPr lang="en-US" dirty="0" smtClean="0">
                <a:solidFill>
                  <a:schemeClr val="accent2">
                    <a:lumMod val="75000"/>
                  </a:schemeClr>
                </a:solidFill>
              </a:rPr>
              <a:t> – Completing </a:t>
            </a:r>
            <a:r>
              <a:rPr lang="en-US" dirty="0">
                <a:solidFill>
                  <a:schemeClr val="accent2">
                    <a:lumMod val="75000"/>
                  </a:schemeClr>
                </a:solidFill>
              </a:rPr>
              <a:t>Renewals Online</a:t>
            </a:r>
          </a:p>
        </p:txBody>
      </p:sp>
      <p:sp>
        <p:nvSpPr>
          <p:cNvPr id="3" name="Date Placeholder 2"/>
          <p:cNvSpPr>
            <a:spLocks noGrp="1"/>
          </p:cNvSpPr>
          <p:nvPr>
            <p:ph type="dt" sz="half" idx="10"/>
          </p:nvPr>
        </p:nvSpPr>
        <p:spPr/>
        <p:txBody>
          <a:bodyPr/>
          <a:lstStyle/>
          <a:p>
            <a:fld id="{74170488-306B-4605-A62F-BD1118B5A15D}" type="slidenum">
              <a:rPr lang="en-US" smtClean="0"/>
              <a:t>51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63257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661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accent2">
                    <a:lumMod val="75000"/>
                  </a:schemeClr>
                </a:solidFill>
              </a:rPr>
              <a:t>MyACCESS</a:t>
            </a:r>
            <a:r>
              <a:rPr lang="en-US" dirty="0" smtClean="0">
                <a:solidFill>
                  <a:schemeClr val="accent2">
                    <a:lumMod val="75000"/>
                  </a:schemeClr>
                </a:solidFill>
              </a:rPr>
              <a:t> – Completing </a:t>
            </a:r>
            <a:r>
              <a:rPr lang="en-US" dirty="0">
                <a:solidFill>
                  <a:schemeClr val="accent2">
                    <a:lumMod val="75000"/>
                  </a:schemeClr>
                </a:solidFill>
              </a:rPr>
              <a:t>Renewals Online</a:t>
            </a:r>
          </a:p>
        </p:txBody>
      </p:sp>
      <p:sp>
        <p:nvSpPr>
          <p:cNvPr id="3" name="Date Placeholder 2"/>
          <p:cNvSpPr>
            <a:spLocks noGrp="1"/>
          </p:cNvSpPr>
          <p:nvPr>
            <p:ph type="dt" sz="half" idx="10"/>
          </p:nvPr>
        </p:nvSpPr>
        <p:spPr/>
        <p:txBody>
          <a:bodyPr/>
          <a:lstStyle/>
          <a:p>
            <a:fld id="{74170488-306B-4605-A62F-BD1118B5A15D}" type="slidenum">
              <a:rPr lang="en-US" smtClean="0"/>
              <a:t>52</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46250"/>
            <a:ext cx="7315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45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MYACCESS – Completing </a:t>
            </a:r>
            <a:r>
              <a:rPr lang="en-US" dirty="0">
                <a:solidFill>
                  <a:schemeClr val="accent2">
                    <a:lumMod val="75000"/>
                  </a:schemeClr>
                </a:solidFill>
              </a:rPr>
              <a:t>Renewals Online</a:t>
            </a:r>
          </a:p>
        </p:txBody>
      </p:sp>
      <p:sp>
        <p:nvSpPr>
          <p:cNvPr id="3" name="Date Placeholder 2"/>
          <p:cNvSpPr>
            <a:spLocks noGrp="1"/>
          </p:cNvSpPr>
          <p:nvPr>
            <p:ph type="dt" sz="half" idx="10"/>
          </p:nvPr>
        </p:nvSpPr>
        <p:spPr/>
        <p:txBody>
          <a:bodyPr/>
          <a:lstStyle/>
          <a:p>
            <a:fld id="{74170488-306B-4605-A62F-BD1118B5A15D}" type="slidenum">
              <a:rPr lang="en-US" smtClean="0"/>
              <a:t>53</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t="-2744" b="47099"/>
          <a:stretch>
            <a:fillRect/>
          </a:stretch>
        </p:blipFill>
        <p:spPr bwMode="auto">
          <a:xfrm>
            <a:off x="1143000" y="1676400"/>
            <a:ext cx="67056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657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accent2">
                    <a:lumMod val="75000"/>
                  </a:schemeClr>
                </a:solidFill>
              </a:rPr>
              <a:t>MyACCESS</a:t>
            </a:r>
            <a:r>
              <a:rPr lang="en-US" dirty="0" smtClean="0">
                <a:solidFill>
                  <a:schemeClr val="accent2">
                    <a:lumMod val="75000"/>
                  </a:schemeClr>
                </a:solidFill>
              </a:rPr>
              <a:t> – Completing </a:t>
            </a:r>
            <a:r>
              <a:rPr lang="en-US" dirty="0">
                <a:solidFill>
                  <a:schemeClr val="accent2">
                    <a:lumMod val="75000"/>
                  </a:schemeClr>
                </a:solidFill>
              </a:rPr>
              <a:t>Renewals Online</a:t>
            </a:r>
          </a:p>
        </p:txBody>
      </p:sp>
      <p:sp>
        <p:nvSpPr>
          <p:cNvPr id="3" name="Date Placeholder 2"/>
          <p:cNvSpPr>
            <a:spLocks noGrp="1"/>
          </p:cNvSpPr>
          <p:nvPr>
            <p:ph type="dt" sz="half" idx="10"/>
          </p:nvPr>
        </p:nvSpPr>
        <p:spPr/>
        <p:txBody>
          <a:bodyPr/>
          <a:lstStyle/>
          <a:p>
            <a:fld id="{74170488-306B-4605-A62F-BD1118B5A15D}" type="slidenum">
              <a:rPr lang="en-US" smtClean="0"/>
              <a:t>54</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t="52745"/>
          <a:stretch>
            <a:fillRect/>
          </a:stretch>
        </p:blipFill>
        <p:spPr bwMode="auto">
          <a:xfrm>
            <a:off x="990600" y="1752600"/>
            <a:ext cx="7316788"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991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accent2">
                    <a:lumMod val="75000"/>
                  </a:schemeClr>
                </a:solidFill>
              </a:rPr>
              <a:t>MyACCESS</a:t>
            </a:r>
            <a:r>
              <a:rPr lang="en-US" dirty="0" smtClean="0">
                <a:solidFill>
                  <a:schemeClr val="accent2">
                    <a:lumMod val="75000"/>
                  </a:schemeClr>
                </a:solidFill>
              </a:rPr>
              <a:t> – Completing </a:t>
            </a:r>
            <a:r>
              <a:rPr lang="en-US" dirty="0">
                <a:solidFill>
                  <a:schemeClr val="accent2">
                    <a:lumMod val="75000"/>
                  </a:schemeClr>
                </a:solidFill>
              </a:rPr>
              <a:t>Renewals Online</a:t>
            </a:r>
          </a:p>
        </p:txBody>
      </p:sp>
      <p:sp>
        <p:nvSpPr>
          <p:cNvPr id="3" name="Date Placeholder 2"/>
          <p:cNvSpPr>
            <a:spLocks noGrp="1"/>
          </p:cNvSpPr>
          <p:nvPr>
            <p:ph type="dt" sz="half" idx="10"/>
          </p:nvPr>
        </p:nvSpPr>
        <p:spPr/>
        <p:txBody>
          <a:bodyPr/>
          <a:lstStyle/>
          <a:p>
            <a:fld id="{74170488-306B-4605-A62F-BD1118B5A15D}" type="slidenum">
              <a:rPr lang="en-US" smtClean="0"/>
              <a:t>55</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0104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584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Completing Renewals </a:t>
            </a:r>
            <a:r>
              <a:rPr lang="en-US" dirty="0" smtClean="0">
                <a:solidFill>
                  <a:schemeClr val="accent2">
                    <a:lumMod val="75000"/>
                  </a:schemeClr>
                </a:solidFill>
              </a:rPr>
              <a:t>Online –</a:t>
            </a:r>
            <a:br>
              <a:rPr lang="en-US" dirty="0" smtClean="0">
                <a:solidFill>
                  <a:schemeClr val="accent2">
                    <a:lumMod val="75000"/>
                  </a:schemeClr>
                </a:solidFill>
              </a:rPr>
            </a:br>
            <a:r>
              <a:rPr lang="en-US" dirty="0" smtClean="0">
                <a:solidFill>
                  <a:schemeClr val="accent2">
                    <a:lumMod val="75000"/>
                  </a:schemeClr>
                </a:solidFill>
              </a:rPr>
              <a:t>Other Benefits</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56</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781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903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2">
                    <a:lumMod val="75000"/>
                  </a:schemeClr>
                </a:solidFill>
              </a:rPr>
              <a:t>Completing Renewals Online</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57</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4008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579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Completing Renewals Online</a:t>
            </a:r>
          </a:p>
        </p:txBody>
      </p:sp>
      <p:sp>
        <p:nvSpPr>
          <p:cNvPr id="3" name="Date Placeholder 2"/>
          <p:cNvSpPr>
            <a:spLocks noGrp="1"/>
          </p:cNvSpPr>
          <p:nvPr>
            <p:ph type="dt" sz="half" idx="10"/>
          </p:nvPr>
        </p:nvSpPr>
        <p:spPr/>
        <p:txBody>
          <a:bodyPr/>
          <a:lstStyle/>
          <a:p>
            <a:fld id="{74170488-306B-4605-A62F-BD1118B5A15D}" type="slidenum">
              <a:rPr lang="en-US" smtClean="0"/>
              <a:t>58</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b="52914"/>
          <a:stretch>
            <a:fillRect/>
          </a:stretch>
        </p:blipFill>
        <p:spPr bwMode="auto">
          <a:xfrm>
            <a:off x="1295400" y="1981200"/>
            <a:ext cx="68199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101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Completing Renewals Online</a:t>
            </a:r>
          </a:p>
        </p:txBody>
      </p:sp>
      <p:sp>
        <p:nvSpPr>
          <p:cNvPr id="3" name="Date Placeholder 2"/>
          <p:cNvSpPr>
            <a:spLocks noGrp="1"/>
          </p:cNvSpPr>
          <p:nvPr>
            <p:ph type="dt" sz="half" idx="10"/>
          </p:nvPr>
        </p:nvSpPr>
        <p:spPr/>
        <p:txBody>
          <a:bodyPr/>
          <a:lstStyle/>
          <a:p>
            <a:fld id="{74170488-306B-4605-A62F-BD1118B5A15D}" type="slidenum">
              <a:rPr lang="en-US" smtClean="0"/>
              <a:t>59</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t="47424"/>
          <a:stretch>
            <a:fillRect/>
          </a:stretch>
        </p:blipFill>
        <p:spPr bwMode="auto">
          <a:xfrm>
            <a:off x="1447800" y="1981200"/>
            <a:ext cx="67056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264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ACCESS Welcome </a:t>
            </a:r>
            <a:r>
              <a:rPr lang="en-US" dirty="0" smtClean="0">
                <a:solidFill>
                  <a:schemeClr val="accent2">
                    <a:lumMod val="75000"/>
                  </a:schemeClr>
                </a:solidFill>
              </a:rPr>
              <a:t>Screen</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6</a:t>
            </a:fld>
            <a:endParaRPr lang="en-US" dirty="0"/>
          </a:p>
        </p:txBody>
      </p:sp>
      <p:sp>
        <p:nvSpPr>
          <p:cNvPr id="4" name="Content Placeholder 3"/>
          <p:cNvSpPr>
            <a:spLocks noGrp="1"/>
          </p:cNvSpPr>
          <p:nvPr>
            <p:ph sz="quarter" idx="1"/>
          </p:nvPr>
        </p:nvSpPr>
        <p:spPr/>
        <p:txBody>
          <a:bodyPr/>
          <a:lstStyle/>
          <a:p>
            <a:r>
              <a:rPr lang="en-US" dirty="0" smtClean="0"/>
              <a:t>Each ACCESS page is available </a:t>
            </a:r>
            <a:r>
              <a:rPr lang="en-US" dirty="0"/>
              <a:t>in Spanish by clicking the “</a:t>
            </a:r>
            <a:r>
              <a:rPr lang="en-US" dirty="0" err="1"/>
              <a:t>Español</a:t>
            </a:r>
            <a:r>
              <a:rPr lang="en-US" dirty="0"/>
              <a:t>” link at the top of </a:t>
            </a:r>
            <a:r>
              <a:rPr lang="en-US" dirty="0" smtClean="0"/>
              <a:t>the </a:t>
            </a:r>
            <a:r>
              <a:rPr lang="en-US" dirty="0"/>
              <a:t>page.</a:t>
            </a:r>
          </a:p>
          <a:p>
            <a:r>
              <a:rPr lang="en-US" dirty="0" smtClean="0"/>
              <a:t>When </a:t>
            </a:r>
            <a:r>
              <a:rPr lang="en-US" dirty="0"/>
              <a:t>using ACCESS, </a:t>
            </a:r>
            <a:r>
              <a:rPr lang="en-US" dirty="0" smtClean="0"/>
              <a:t>an applicant </a:t>
            </a:r>
            <a:r>
              <a:rPr lang="en-US" dirty="0"/>
              <a:t>can get help by clicking on the “Help” button in the upper </a:t>
            </a:r>
            <a:r>
              <a:rPr lang="en-US" dirty="0" smtClean="0"/>
              <a:t>right-hand corner </a:t>
            </a:r>
            <a:r>
              <a:rPr lang="en-US" dirty="0"/>
              <a:t>of the screen. </a:t>
            </a:r>
            <a:r>
              <a:rPr lang="en-US" dirty="0" smtClean="0"/>
              <a:t>This explains more </a:t>
            </a:r>
            <a:r>
              <a:rPr lang="en-US" dirty="0"/>
              <a:t>about what a question is asking and what information </a:t>
            </a:r>
            <a:r>
              <a:rPr lang="en-US" dirty="0" smtClean="0"/>
              <a:t>the applicant should provide</a:t>
            </a:r>
            <a:r>
              <a:rPr lang="en-US" dirty="0"/>
              <a:t>.</a:t>
            </a:r>
          </a:p>
          <a:p>
            <a:endParaRPr lang="en-US" dirty="0"/>
          </a:p>
        </p:txBody>
      </p:sp>
    </p:spTree>
    <p:extLst>
      <p:ext uri="{BB962C8B-B14F-4D97-AF65-F5344CB8AC3E}">
        <p14:creationId xmlns:p14="http://schemas.microsoft.com/office/powerpoint/2010/main" val="2627499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Completing Renewals Online</a:t>
            </a:r>
          </a:p>
        </p:txBody>
      </p:sp>
      <p:sp>
        <p:nvSpPr>
          <p:cNvPr id="3" name="Date Placeholder 2"/>
          <p:cNvSpPr>
            <a:spLocks noGrp="1"/>
          </p:cNvSpPr>
          <p:nvPr>
            <p:ph type="dt" sz="half" idx="10"/>
          </p:nvPr>
        </p:nvSpPr>
        <p:spPr/>
        <p:txBody>
          <a:bodyPr/>
          <a:lstStyle/>
          <a:p>
            <a:fld id="{74170488-306B-4605-A62F-BD1118B5A15D}" type="slidenum">
              <a:rPr lang="en-US" smtClean="0"/>
              <a:t>60</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5532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4782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Completing Renewals Online</a:t>
            </a:r>
          </a:p>
        </p:txBody>
      </p:sp>
      <p:sp>
        <p:nvSpPr>
          <p:cNvPr id="3" name="Date Placeholder 2"/>
          <p:cNvSpPr>
            <a:spLocks noGrp="1"/>
          </p:cNvSpPr>
          <p:nvPr>
            <p:ph type="dt" sz="half" idx="10"/>
          </p:nvPr>
        </p:nvSpPr>
        <p:spPr/>
        <p:txBody>
          <a:bodyPr/>
          <a:lstStyle/>
          <a:p>
            <a:fld id="{74170488-306B-4605-A62F-BD1118B5A15D}" type="slidenum">
              <a:rPr lang="en-US" smtClean="0"/>
              <a:t>61</a:t>
            </a:fld>
            <a:endParaRPr lang="en-US"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7056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4420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Completing Renewals Online</a:t>
            </a:r>
          </a:p>
        </p:txBody>
      </p:sp>
      <p:sp>
        <p:nvSpPr>
          <p:cNvPr id="3" name="Date Placeholder 2"/>
          <p:cNvSpPr>
            <a:spLocks noGrp="1"/>
          </p:cNvSpPr>
          <p:nvPr>
            <p:ph type="dt" sz="half" idx="10"/>
          </p:nvPr>
        </p:nvSpPr>
        <p:spPr/>
        <p:txBody>
          <a:bodyPr/>
          <a:lstStyle/>
          <a:p>
            <a:fld id="{74170488-306B-4605-A62F-BD1118B5A15D}" type="slidenum">
              <a:rPr lang="en-US" smtClean="0"/>
              <a:t>62</a:t>
            </a:fld>
            <a:endParaRPr 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74838"/>
            <a:ext cx="60960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5667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Renewal Summary Page</a:t>
            </a:r>
          </a:p>
        </p:txBody>
      </p:sp>
      <p:sp>
        <p:nvSpPr>
          <p:cNvPr id="3" name="Date Placeholder 2"/>
          <p:cNvSpPr>
            <a:spLocks noGrp="1"/>
          </p:cNvSpPr>
          <p:nvPr>
            <p:ph type="dt" sz="half" idx="10"/>
          </p:nvPr>
        </p:nvSpPr>
        <p:spPr/>
        <p:txBody>
          <a:bodyPr/>
          <a:lstStyle/>
          <a:p>
            <a:fld id="{74170488-306B-4605-A62F-BD1118B5A15D}" type="slidenum">
              <a:rPr lang="en-US" smtClean="0"/>
              <a:t>63</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b="21658"/>
          <a:stretch>
            <a:fillRect/>
          </a:stretch>
        </p:blipFill>
        <p:spPr bwMode="auto">
          <a:xfrm>
            <a:off x="1524000" y="1752600"/>
            <a:ext cx="57912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598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64</a:t>
            </a:fld>
            <a:endParaRPr lang="en-US" dirty="0"/>
          </a:p>
        </p:txBody>
      </p:sp>
      <p:sp>
        <p:nvSpPr>
          <p:cNvPr id="4" name="Content Placeholder 3"/>
          <p:cNvSpPr>
            <a:spLocks noGrp="1"/>
          </p:cNvSpPr>
          <p:nvPr>
            <p:ph sz="quarter" idx="1"/>
          </p:nvPr>
        </p:nvSpPr>
        <p:spPr/>
        <p:txBody>
          <a:bodyPr>
            <a:normAutofit/>
          </a:bodyPr>
          <a:lstStyle/>
          <a:p>
            <a:r>
              <a:rPr lang="en-US" dirty="0"/>
              <a:t>People who cannot remember the user ID or password for their </a:t>
            </a:r>
            <a:r>
              <a:rPr lang="en-US" dirty="0" err="1"/>
              <a:t>MyACCESS</a:t>
            </a:r>
            <a:r>
              <a:rPr lang="en-US" dirty="0"/>
              <a:t> account should click the click here link at the bottom of the ACCESS login page.</a:t>
            </a:r>
          </a:p>
          <a:p>
            <a:pPr marL="0" indent="0">
              <a:buNone/>
            </a:pPr>
            <a:endParaRPr lang="en-US" dirty="0"/>
          </a:p>
        </p:txBody>
      </p:sp>
      <p:pic>
        <p:nvPicPr>
          <p:cNvPr id="5" name="Picture 4" descr="http://www.emhandbooks.wisconsin.gov/ah/1-4-login.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962400"/>
            <a:ext cx="5943600" cy="1751330"/>
          </a:xfrm>
          <a:prstGeom prst="rect">
            <a:avLst/>
          </a:prstGeom>
          <a:noFill/>
          <a:ln>
            <a:noFill/>
          </a:ln>
        </p:spPr>
      </p:pic>
    </p:spTree>
    <p:extLst>
      <p:ext uri="{BB962C8B-B14F-4D97-AF65-F5344CB8AC3E}">
        <p14:creationId xmlns:p14="http://schemas.microsoft.com/office/powerpoint/2010/main" val="723037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65</a:t>
            </a:fld>
            <a:endParaRPr lang="en-US" dirty="0"/>
          </a:p>
        </p:txBody>
      </p:sp>
      <p:sp>
        <p:nvSpPr>
          <p:cNvPr id="4" name="Content Placeholder 3"/>
          <p:cNvSpPr>
            <a:spLocks noGrp="1"/>
          </p:cNvSpPr>
          <p:nvPr>
            <p:ph sz="quarter" idx="1"/>
          </p:nvPr>
        </p:nvSpPr>
        <p:spPr/>
        <p:txBody>
          <a:bodyPr/>
          <a:lstStyle/>
          <a:p>
            <a:r>
              <a:rPr lang="en-US" dirty="0"/>
              <a:t>The Access Account Recovery Setup page will be displayed. People should enter their user ID to recover their password or their ACCESS tracking number to recover their user ID and click Continue.</a:t>
            </a:r>
          </a:p>
        </p:txBody>
      </p:sp>
    </p:spTree>
    <p:extLst>
      <p:ext uri="{BB962C8B-B14F-4D97-AF65-F5344CB8AC3E}">
        <p14:creationId xmlns:p14="http://schemas.microsoft.com/office/powerpoint/2010/main" val="36607168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66</a:t>
            </a:fld>
            <a:endParaRPr lang="en-US" dirty="0"/>
          </a:p>
        </p:txBody>
      </p:sp>
      <p:pic>
        <p:nvPicPr>
          <p:cNvPr id="5" name="Content Placeholder 4" descr="http://www.emhandbooks.wisconsin.gov/ah/1-4-recover.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31727" y="2259192"/>
            <a:ext cx="5715496" cy="3177816"/>
          </a:xfrm>
          <a:prstGeom prst="rect">
            <a:avLst/>
          </a:prstGeom>
          <a:noFill/>
          <a:ln>
            <a:noFill/>
          </a:ln>
        </p:spPr>
      </p:pic>
    </p:spTree>
    <p:extLst>
      <p:ext uri="{BB962C8B-B14F-4D97-AF65-F5344CB8AC3E}">
        <p14:creationId xmlns:p14="http://schemas.microsoft.com/office/powerpoint/2010/main" val="1363428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67</a:t>
            </a:fld>
            <a:endParaRPr lang="en-US" dirty="0"/>
          </a:p>
        </p:txBody>
      </p:sp>
      <p:sp>
        <p:nvSpPr>
          <p:cNvPr id="4" name="Content Placeholder 3"/>
          <p:cNvSpPr>
            <a:spLocks noGrp="1"/>
          </p:cNvSpPr>
          <p:nvPr>
            <p:ph sz="quarter" idx="1"/>
          </p:nvPr>
        </p:nvSpPr>
        <p:spPr/>
        <p:txBody>
          <a:bodyPr/>
          <a:lstStyle/>
          <a:p>
            <a:r>
              <a:rPr lang="en-US" dirty="0"/>
              <a:t>The ACCESS Account Recovery page will be displayed if an email address was not provided when people created their </a:t>
            </a:r>
            <a:r>
              <a:rPr lang="en-US" dirty="0" err="1"/>
              <a:t>MyACCESS</a:t>
            </a:r>
            <a:r>
              <a:rPr lang="en-US" dirty="0"/>
              <a:t> account. For privacy and security, all three sections need to be completed before an account can be recovered. Click Continue after completing all three sections.</a:t>
            </a:r>
          </a:p>
        </p:txBody>
      </p:sp>
    </p:spTree>
    <p:extLst>
      <p:ext uri="{BB962C8B-B14F-4D97-AF65-F5344CB8AC3E}">
        <p14:creationId xmlns:p14="http://schemas.microsoft.com/office/powerpoint/2010/main" val="3840633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68</a:t>
            </a:fld>
            <a:endParaRPr lang="en-US" dirty="0"/>
          </a:p>
        </p:txBody>
      </p:sp>
      <p:pic>
        <p:nvPicPr>
          <p:cNvPr id="5" name="Content Placeholder 4" descr="http://www.emhandbooks.wisconsin.gov/ah/1-4-1-personal.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04857" y="1600200"/>
            <a:ext cx="4769236" cy="4495800"/>
          </a:xfrm>
          <a:prstGeom prst="rect">
            <a:avLst/>
          </a:prstGeom>
          <a:noFill/>
          <a:ln>
            <a:noFill/>
          </a:ln>
        </p:spPr>
      </p:pic>
    </p:spTree>
    <p:extLst>
      <p:ext uri="{BB962C8B-B14F-4D97-AF65-F5344CB8AC3E}">
        <p14:creationId xmlns:p14="http://schemas.microsoft.com/office/powerpoint/2010/main" val="15353768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69</a:t>
            </a:fld>
            <a:endParaRPr lang="en-US" dirty="0"/>
          </a:p>
        </p:txBody>
      </p:sp>
      <p:sp>
        <p:nvSpPr>
          <p:cNvPr id="4" name="Content Placeholder 3"/>
          <p:cNvSpPr>
            <a:spLocks noGrp="1"/>
          </p:cNvSpPr>
          <p:nvPr>
            <p:ph sz="quarter" idx="1"/>
          </p:nvPr>
        </p:nvSpPr>
        <p:spPr/>
        <p:txBody>
          <a:bodyPr/>
          <a:lstStyle/>
          <a:p>
            <a:r>
              <a:rPr lang="en-US" dirty="0"/>
              <a:t>If the recovery is successful, the Congratulations page will be displayed. Click the </a:t>
            </a:r>
            <a:r>
              <a:rPr lang="en-US" dirty="0" smtClean="0"/>
              <a:t>link </a:t>
            </a:r>
            <a:r>
              <a:rPr lang="en-US" dirty="0"/>
              <a:t>here </a:t>
            </a:r>
            <a:r>
              <a:rPr lang="en-US" dirty="0" smtClean="0"/>
              <a:t>to </a:t>
            </a:r>
            <a:r>
              <a:rPr lang="en-US" dirty="0"/>
              <a:t>go to the ACCESS login page.</a:t>
            </a:r>
          </a:p>
        </p:txBody>
      </p:sp>
      <p:pic>
        <p:nvPicPr>
          <p:cNvPr id="5" name="Picture 4" descr="http://www.emhandbooks.wisconsin.gov/ah/1-4-1-congrat.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267200"/>
            <a:ext cx="5943600" cy="1275715"/>
          </a:xfrm>
          <a:prstGeom prst="rect">
            <a:avLst/>
          </a:prstGeom>
          <a:noFill/>
          <a:ln>
            <a:noFill/>
          </a:ln>
        </p:spPr>
      </p:pic>
    </p:spTree>
    <p:extLst>
      <p:ext uri="{BB962C8B-B14F-4D97-AF65-F5344CB8AC3E}">
        <p14:creationId xmlns:p14="http://schemas.microsoft.com/office/powerpoint/2010/main" val="343729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ACCESS Welcome </a:t>
            </a:r>
            <a:r>
              <a:rPr lang="en-US" dirty="0" smtClean="0">
                <a:solidFill>
                  <a:schemeClr val="accent2">
                    <a:lumMod val="75000"/>
                  </a:schemeClr>
                </a:solidFill>
              </a:rPr>
              <a:t>Screen</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7</a:t>
            </a:fld>
            <a:endParaRPr lang="en-US" dirty="0"/>
          </a:p>
        </p:txBody>
      </p:sp>
      <p:sp>
        <p:nvSpPr>
          <p:cNvPr id="4" name="Content Placeholder 3"/>
          <p:cNvSpPr>
            <a:spLocks noGrp="1"/>
          </p:cNvSpPr>
          <p:nvPr>
            <p:ph sz="quarter" idx="1"/>
          </p:nvPr>
        </p:nvSpPr>
        <p:spPr/>
        <p:txBody>
          <a:bodyPr>
            <a:normAutofit lnSpcReduction="10000"/>
          </a:bodyPr>
          <a:lstStyle/>
          <a:p>
            <a:r>
              <a:rPr lang="en-US" dirty="0"/>
              <a:t>The ACCESS home page contains four buttons </a:t>
            </a:r>
            <a:r>
              <a:rPr lang="en-US" dirty="0" smtClean="0"/>
              <a:t>to select from to go to different parts of  </a:t>
            </a:r>
            <a:r>
              <a:rPr lang="en-US" dirty="0"/>
              <a:t>ACCESS:</a:t>
            </a:r>
          </a:p>
          <a:p>
            <a:pPr lvl="1"/>
            <a:r>
              <a:rPr lang="en-US" b="1" dirty="0"/>
              <a:t>Am I Eligible?</a:t>
            </a:r>
            <a:r>
              <a:rPr lang="en-US" dirty="0"/>
              <a:t> – by selecting this button, the applicant can find out what benefits he or she might be able to get (no login needed).</a:t>
            </a:r>
          </a:p>
          <a:p>
            <a:pPr lvl="1"/>
            <a:r>
              <a:rPr lang="en-US" b="1" dirty="0"/>
              <a:t>Apply for Benefits </a:t>
            </a:r>
            <a:r>
              <a:rPr lang="en-US" dirty="0"/>
              <a:t>– by selecting this button, the applicant can apply for Child Care, </a:t>
            </a:r>
            <a:r>
              <a:rPr lang="en-US" dirty="0" err="1"/>
              <a:t>FoodShare</a:t>
            </a:r>
            <a:r>
              <a:rPr lang="en-US" dirty="0"/>
              <a:t>, Health Care, or Family Planning Only Services </a:t>
            </a:r>
            <a:r>
              <a:rPr lang="en-US" dirty="0" smtClean="0"/>
              <a:t>(</a:t>
            </a:r>
            <a:r>
              <a:rPr lang="en-US" dirty="0"/>
              <a:t>login needed).</a:t>
            </a:r>
          </a:p>
          <a:p>
            <a:endParaRPr lang="en-US" dirty="0"/>
          </a:p>
        </p:txBody>
      </p:sp>
    </p:spTree>
    <p:extLst>
      <p:ext uri="{BB962C8B-B14F-4D97-AF65-F5344CB8AC3E}">
        <p14:creationId xmlns:p14="http://schemas.microsoft.com/office/powerpoint/2010/main" val="33632211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70</a:t>
            </a:fld>
            <a:endParaRPr lang="en-US" dirty="0"/>
          </a:p>
        </p:txBody>
      </p:sp>
      <p:sp>
        <p:nvSpPr>
          <p:cNvPr id="4" name="Content Placeholder 3"/>
          <p:cNvSpPr>
            <a:spLocks noGrp="1"/>
          </p:cNvSpPr>
          <p:nvPr>
            <p:ph sz="quarter" idx="1"/>
          </p:nvPr>
        </p:nvSpPr>
        <p:spPr/>
        <p:txBody>
          <a:bodyPr/>
          <a:lstStyle/>
          <a:p>
            <a:r>
              <a:rPr lang="en-US" dirty="0"/>
              <a:t>If an email address was provided as part of creating a person's </a:t>
            </a:r>
            <a:r>
              <a:rPr lang="en-US" dirty="0" err="1"/>
              <a:t>MyACCESS</a:t>
            </a:r>
            <a:r>
              <a:rPr lang="en-US" dirty="0"/>
              <a:t> account, the account recovery process occurs through the Web Access Management System (WAMS) instead of ACCESS. The following page will be displayed after people click Continue on the Access Account Recovery Setup page. Follow the steps on the page to recover the account.</a:t>
            </a:r>
          </a:p>
        </p:txBody>
      </p:sp>
    </p:spTree>
    <p:extLst>
      <p:ext uri="{BB962C8B-B14F-4D97-AF65-F5344CB8AC3E}">
        <p14:creationId xmlns:p14="http://schemas.microsoft.com/office/powerpoint/2010/main" val="35680300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Recovery</a:t>
            </a:r>
            <a:endParaRPr lang="en-US" dirty="0"/>
          </a:p>
        </p:txBody>
      </p:sp>
      <p:sp>
        <p:nvSpPr>
          <p:cNvPr id="3" name="Date Placeholder 2"/>
          <p:cNvSpPr>
            <a:spLocks noGrp="1"/>
          </p:cNvSpPr>
          <p:nvPr>
            <p:ph type="dt" sz="half" idx="10"/>
          </p:nvPr>
        </p:nvSpPr>
        <p:spPr/>
        <p:txBody>
          <a:bodyPr/>
          <a:lstStyle/>
          <a:p>
            <a:fld id="{74170488-306B-4605-A62F-BD1118B5A15D}" type="slidenum">
              <a:rPr lang="en-US" smtClean="0"/>
              <a:t>71</a:t>
            </a:fld>
            <a:endParaRPr lang="en-US" dirty="0"/>
          </a:p>
        </p:txBody>
      </p:sp>
      <p:pic>
        <p:nvPicPr>
          <p:cNvPr id="5" name="Content Placeholder 4" descr="http://www.emhandbooks.wisconsin.gov/ah/1-4-2-wams_home.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87739" y="1600200"/>
            <a:ext cx="5203472" cy="4495800"/>
          </a:xfrm>
          <a:prstGeom prst="rect">
            <a:avLst/>
          </a:prstGeom>
          <a:noFill/>
          <a:ln>
            <a:noFill/>
          </a:ln>
        </p:spPr>
      </p:pic>
    </p:spTree>
    <p:extLst>
      <p:ext uri="{BB962C8B-B14F-4D97-AF65-F5344CB8AC3E}">
        <p14:creationId xmlns:p14="http://schemas.microsoft.com/office/powerpoint/2010/main" val="26037717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 Best Practices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237220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ACCESS Best Practices</a:t>
            </a:r>
          </a:p>
        </p:txBody>
      </p:sp>
      <p:sp>
        <p:nvSpPr>
          <p:cNvPr id="3" name="Date Placeholder 2"/>
          <p:cNvSpPr>
            <a:spLocks noGrp="1"/>
          </p:cNvSpPr>
          <p:nvPr>
            <p:ph type="dt" sz="half" idx="10"/>
          </p:nvPr>
        </p:nvSpPr>
        <p:spPr/>
        <p:txBody>
          <a:bodyPr/>
          <a:lstStyle/>
          <a:p>
            <a:fld id="{74170488-306B-4605-A62F-BD1118B5A15D}" type="slidenum">
              <a:rPr lang="en-US" smtClean="0"/>
              <a:t>73</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Help applicants write down and remember their login name and password.</a:t>
            </a:r>
          </a:p>
          <a:p>
            <a:r>
              <a:rPr lang="en-US" dirty="0"/>
              <a:t>Always make note of the application tracking number (upper right-hand corner of the screen).</a:t>
            </a:r>
          </a:p>
          <a:p>
            <a:r>
              <a:rPr lang="en-US" dirty="0"/>
              <a:t>Assist applicants with submitting their verifications whenever possible, preferably at time of application submission.</a:t>
            </a:r>
          </a:p>
          <a:p>
            <a:r>
              <a:rPr lang="en-US" dirty="0"/>
              <a:t>For detailed screenshots and explanations for each ACCESS screen, go to: </a:t>
            </a:r>
            <a:r>
              <a:rPr lang="en-US" u="sng" dirty="0"/>
              <a:t>www.emhandbooks.wi.gov/ah/</a:t>
            </a:r>
            <a:r>
              <a:rPr lang="en-US" dirty="0"/>
              <a:t>.</a:t>
            </a:r>
          </a:p>
          <a:p>
            <a:endParaRPr lang="en-US" dirty="0"/>
          </a:p>
        </p:txBody>
      </p:sp>
    </p:spTree>
    <p:extLst>
      <p:ext uri="{BB962C8B-B14F-4D97-AF65-F5344CB8AC3E}">
        <p14:creationId xmlns:p14="http://schemas.microsoft.com/office/powerpoint/2010/main" val="12968148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7104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Resources</a:t>
            </a:r>
          </a:p>
        </p:txBody>
      </p:sp>
      <p:sp>
        <p:nvSpPr>
          <p:cNvPr id="3" name="Date Placeholder 2"/>
          <p:cNvSpPr>
            <a:spLocks noGrp="1"/>
          </p:cNvSpPr>
          <p:nvPr>
            <p:ph type="dt" sz="half" idx="10"/>
          </p:nvPr>
        </p:nvSpPr>
        <p:spPr/>
        <p:txBody>
          <a:bodyPr/>
          <a:lstStyle/>
          <a:p>
            <a:fld id="{74170488-306B-4605-A62F-BD1118B5A15D}" type="slidenum">
              <a:rPr lang="en-US" smtClean="0"/>
              <a:t>75</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ACCESS Handbook</a:t>
            </a:r>
          </a:p>
          <a:p>
            <a:pPr marL="320040" lvl="1" indent="0">
              <a:buNone/>
            </a:pPr>
            <a:r>
              <a:rPr lang="en-US" u="sng" dirty="0"/>
              <a:t>http://www.emhandbooks.wi.gov/ah</a:t>
            </a:r>
          </a:p>
          <a:p>
            <a:r>
              <a:rPr lang="en-US" dirty="0" err="1"/>
              <a:t>ForwardHealth</a:t>
            </a:r>
            <a:r>
              <a:rPr lang="en-US" dirty="0"/>
              <a:t> Portal </a:t>
            </a:r>
          </a:p>
          <a:p>
            <a:pPr marL="320040" lvl="1" indent="0">
              <a:buNone/>
            </a:pPr>
            <a:r>
              <a:rPr lang="en-US" u="sng" dirty="0"/>
              <a:t>dhs.wisconsin.gov/</a:t>
            </a:r>
            <a:r>
              <a:rPr lang="en-US" u="sng" dirty="0" err="1"/>
              <a:t>forwardhealth</a:t>
            </a:r>
            <a:endParaRPr lang="en-US" u="sng" dirty="0"/>
          </a:p>
          <a:p>
            <a:r>
              <a:rPr lang="en-US" dirty="0" err="1"/>
              <a:t>BadgerCare</a:t>
            </a:r>
            <a:r>
              <a:rPr lang="en-US" dirty="0"/>
              <a:t> Plus website</a:t>
            </a:r>
          </a:p>
          <a:p>
            <a:pPr marL="320040" lvl="1" indent="0">
              <a:buNone/>
            </a:pPr>
            <a:r>
              <a:rPr lang="en-US" u="sng" dirty="0">
                <a:hlinkClick r:id="rId2"/>
              </a:rPr>
              <a:t>https://</a:t>
            </a:r>
            <a:r>
              <a:rPr lang="en-US" u="sng" dirty="0" smtClean="0">
                <a:hlinkClick r:id="rId2"/>
              </a:rPr>
              <a:t>www.dhs.wisconsin.gov/badgercareplus/member-info.htm</a:t>
            </a:r>
            <a:endParaRPr lang="en-US" u="sng" dirty="0" smtClean="0"/>
          </a:p>
          <a:p>
            <a:pPr marL="320040" lvl="1" indent="0">
              <a:buNone/>
            </a:pPr>
            <a:r>
              <a:rPr lang="en-US" dirty="0" smtClean="0"/>
              <a:t>Enrollment </a:t>
            </a:r>
            <a:r>
              <a:rPr lang="en-US" dirty="0"/>
              <a:t>and Benefits Handbook</a:t>
            </a:r>
          </a:p>
          <a:p>
            <a:pPr marL="320040" lvl="1" indent="0">
              <a:buNone/>
            </a:pPr>
            <a:r>
              <a:rPr lang="en-US" u="sng" dirty="0"/>
              <a:t>dhs.wisconsin.gov/</a:t>
            </a:r>
            <a:r>
              <a:rPr lang="en-US" u="sng" dirty="0" err="1"/>
              <a:t>em</a:t>
            </a:r>
            <a:r>
              <a:rPr lang="en-US" u="sng" dirty="0"/>
              <a:t>/</a:t>
            </a:r>
            <a:r>
              <a:rPr lang="en-US" u="sng" dirty="0" err="1"/>
              <a:t>impubs</a:t>
            </a:r>
            <a:r>
              <a:rPr lang="en-US" u="sng" dirty="0"/>
              <a:t>/pubs/p-00079.pdf</a:t>
            </a:r>
          </a:p>
          <a:p>
            <a:r>
              <a:rPr lang="en-US" dirty="0"/>
              <a:t>ACCESS - Training website</a:t>
            </a:r>
          </a:p>
          <a:p>
            <a:pPr marL="320040" lvl="1" indent="0">
              <a:buNone/>
            </a:pPr>
            <a:r>
              <a:rPr lang="en-US" u="sng" dirty="0"/>
              <a:t>https://trn.access.wisconsin.gov/</a:t>
            </a:r>
          </a:p>
          <a:p>
            <a:endParaRPr lang="en-US" dirty="0"/>
          </a:p>
        </p:txBody>
      </p:sp>
    </p:spTree>
    <p:extLst>
      <p:ext uri="{BB962C8B-B14F-4D97-AF65-F5344CB8AC3E}">
        <p14:creationId xmlns:p14="http://schemas.microsoft.com/office/powerpoint/2010/main" val="177795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ACCESS Welcome </a:t>
            </a:r>
            <a:r>
              <a:rPr lang="en-US" dirty="0" smtClean="0">
                <a:solidFill>
                  <a:schemeClr val="accent2">
                    <a:lumMod val="75000"/>
                  </a:schemeClr>
                </a:solidFill>
              </a:rPr>
              <a:t>Screen</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fld id="{74170488-306B-4605-A62F-BD1118B5A15D}" type="slidenum">
              <a:rPr lang="en-US" smtClean="0"/>
              <a:t>8</a:t>
            </a:fld>
            <a:endParaRPr lang="en-US" dirty="0"/>
          </a:p>
        </p:txBody>
      </p:sp>
      <p:sp>
        <p:nvSpPr>
          <p:cNvPr id="4" name="Content Placeholder 3"/>
          <p:cNvSpPr>
            <a:spLocks noGrp="1"/>
          </p:cNvSpPr>
          <p:nvPr>
            <p:ph sz="quarter" idx="1"/>
          </p:nvPr>
        </p:nvSpPr>
        <p:spPr>
          <a:xfrm>
            <a:off x="612648" y="1600200"/>
            <a:ext cx="8153400" cy="4648200"/>
          </a:xfrm>
        </p:spPr>
        <p:txBody>
          <a:bodyPr>
            <a:normAutofit fontScale="92500" lnSpcReduction="20000"/>
          </a:bodyPr>
          <a:lstStyle/>
          <a:p>
            <a:pPr lvl="1"/>
            <a:r>
              <a:rPr lang="en-US" sz="3000" b="1" dirty="0" smtClean="0"/>
              <a:t>Login </a:t>
            </a:r>
            <a:r>
              <a:rPr lang="en-US" sz="3000" b="1" dirty="0"/>
              <a:t>to Account </a:t>
            </a:r>
            <a:r>
              <a:rPr lang="en-US" sz="3000" dirty="0"/>
              <a:t>– by selecting this button, the applicant can check benefits, renew benefits, report changes, and perform other functions.</a:t>
            </a:r>
          </a:p>
          <a:p>
            <a:pPr lvl="1"/>
            <a:r>
              <a:rPr lang="en-US" sz="3000" b="1" dirty="0"/>
              <a:t>Create an Account </a:t>
            </a:r>
            <a:r>
              <a:rPr lang="en-US" sz="3000" dirty="0"/>
              <a:t>– by selecting this button, the applicant can link an existing case by creating a new ACCESS account</a:t>
            </a:r>
            <a:r>
              <a:rPr lang="en-US" sz="3000" dirty="0" smtClean="0"/>
              <a:t>.</a:t>
            </a:r>
          </a:p>
          <a:p>
            <a:r>
              <a:rPr lang="en-US" sz="3200" dirty="0"/>
              <a:t>To avoid errors when using ACCESS, applicants should not use the Forward, Back, or Stop buttons on their browser. Instead, they should click on the ACCESS icons and links to move from page to page.</a:t>
            </a:r>
          </a:p>
          <a:p>
            <a:endParaRPr lang="en-US" dirty="0"/>
          </a:p>
          <a:p>
            <a:endParaRPr lang="en-US" dirty="0"/>
          </a:p>
        </p:txBody>
      </p:sp>
    </p:spTree>
    <p:extLst>
      <p:ext uri="{BB962C8B-B14F-4D97-AF65-F5344CB8AC3E}">
        <p14:creationId xmlns:p14="http://schemas.microsoft.com/office/powerpoint/2010/main" val="1765355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ACCESS Welcome Screen</a:t>
            </a:r>
          </a:p>
        </p:txBody>
      </p:sp>
      <p:sp>
        <p:nvSpPr>
          <p:cNvPr id="3" name="Date Placeholder 2"/>
          <p:cNvSpPr>
            <a:spLocks noGrp="1"/>
          </p:cNvSpPr>
          <p:nvPr>
            <p:ph type="dt" sz="half" idx="10"/>
          </p:nvPr>
        </p:nvSpPr>
        <p:spPr/>
        <p:txBody>
          <a:bodyPr/>
          <a:lstStyle/>
          <a:p>
            <a:fld id="{74170488-306B-4605-A62F-BD1118B5A15D}" type="slidenum">
              <a:rPr lang="en-US" smtClean="0"/>
              <a:t>9</a:t>
            </a:fld>
            <a:endParaRPr lang="en-US" dirty="0"/>
          </a:p>
        </p:txBody>
      </p:sp>
      <p:sp>
        <p:nvSpPr>
          <p:cNvPr id="4" name="Content Placeholder 3"/>
          <p:cNvSpPr>
            <a:spLocks noGrp="1"/>
          </p:cNvSpPr>
          <p:nvPr>
            <p:ph sz="quarter" idx="1"/>
          </p:nvPr>
        </p:nvSpPr>
        <p:spPr/>
        <p:txBody>
          <a:bodyPr>
            <a:normAutofit lnSpcReduction="10000"/>
          </a:bodyPr>
          <a:lstStyle/>
          <a:p>
            <a:r>
              <a:rPr lang="en-US" dirty="0"/>
              <a:t>Red asterisks indicate that the information being requested is required from the applicant. </a:t>
            </a:r>
            <a:endParaRPr lang="en-US" dirty="0" smtClean="0"/>
          </a:p>
          <a:p>
            <a:pPr lvl="1"/>
            <a:r>
              <a:rPr lang="en-US" dirty="0" smtClean="0"/>
              <a:t>ACCESS </a:t>
            </a:r>
            <a:r>
              <a:rPr lang="en-US" dirty="0"/>
              <a:t>will not let the applicant move beyond the current page until all fields with a red asterisk are completed. </a:t>
            </a:r>
            <a:endParaRPr lang="en-US" dirty="0" smtClean="0"/>
          </a:p>
          <a:p>
            <a:pPr lvl="1"/>
            <a:r>
              <a:rPr lang="en-US" dirty="0" smtClean="0"/>
              <a:t>If </a:t>
            </a:r>
            <a:r>
              <a:rPr lang="en-US" dirty="0"/>
              <a:t>the applicant clicks Next without answering all of the required questions, ACCESS will display an error message directing the applicant to answer the missed </a:t>
            </a:r>
            <a:r>
              <a:rPr lang="en-US" dirty="0" smtClean="0"/>
              <a:t>questions.</a:t>
            </a:r>
            <a:endParaRPr lang="en-US" dirty="0"/>
          </a:p>
          <a:p>
            <a:endParaRPr lang="en-US" dirty="0"/>
          </a:p>
        </p:txBody>
      </p:sp>
    </p:spTree>
    <p:extLst>
      <p:ext uri="{BB962C8B-B14F-4D97-AF65-F5344CB8AC3E}">
        <p14:creationId xmlns:p14="http://schemas.microsoft.com/office/powerpoint/2010/main" val="1636795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DHS Theme 2">
      <a:dk1>
        <a:srgbClr val="72AEB6"/>
      </a:dk1>
      <a:lt1>
        <a:srgbClr val="FFFFFF"/>
      </a:lt1>
      <a:dk2>
        <a:srgbClr val="003D78"/>
      </a:dk2>
      <a:lt2>
        <a:srgbClr val="FFFFFF"/>
      </a:lt2>
      <a:accent1>
        <a:srgbClr val="003D78"/>
      </a:accent1>
      <a:accent2>
        <a:srgbClr val="D8D8D8"/>
      </a:accent2>
      <a:accent3>
        <a:srgbClr val="4B8992"/>
      </a:accent3>
      <a:accent4>
        <a:srgbClr val="EFF6F7"/>
      </a:accent4>
      <a:accent5>
        <a:srgbClr val="002D5A"/>
      </a:accent5>
      <a:accent6>
        <a:srgbClr val="4F4F4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1655</TotalTime>
  <Words>2332</Words>
  <Application>Microsoft Office PowerPoint</Application>
  <PresentationFormat>On-screen Show (4:3)</PresentationFormat>
  <Paragraphs>267</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Segoe UI</vt:lpstr>
      <vt:lpstr>Wingdings</vt:lpstr>
      <vt:lpstr>Wingdings 2</vt:lpstr>
      <vt:lpstr>Median</vt:lpstr>
      <vt:lpstr>ACCESS 101</vt:lpstr>
      <vt:lpstr>Agenda</vt:lpstr>
      <vt:lpstr>What is ACCESS?</vt:lpstr>
      <vt:lpstr>ACCESS  Welcome Screen</vt:lpstr>
      <vt:lpstr>ACCESS Welcome Screen</vt:lpstr>
      <vt:lpstr>ACCESS Welcome Screen</vt:lpstr>
      <vt:lpstr>ACCESS Welcome Screen</vt:lpstr>
      <vt:lpstr>ACCESS Welcome Screen</vt:lpstr>
      <vt:lpstr>ACCESS Welcome Screen</vt:lpstr>
      <vt:lpstr>Am I Eligible?</vt:lpstr>
      <vt:lpstr>Am I Eligible?</vt:lpstr>
      <vt:lpstr>Am I Eligible?</vt:lpstr>
      <vt:lpstr>Am I Eligible?</vt:lpstr>
      <vt:lpstr>Am I Eligible?</vt:lpstr>
      <vt:lpstr>Am I Eligible?</vt:lpstr>
      <vt:lpstr>Am I Eligible?</vt:lpstr>
      <vt:lpstr>Am I Eligible? – Next Steps Page</vt:lpstr>
      <vt:lpstr>Apply for Benefits!</vt:lpstr>
      <vt:lpstr>Apply for Benefits!</vt:lpstr>
      <vt:lpstr>Apply for Benefits!</vt:lpstr>
      <vt:lpstr>Apply for Benefits – Add a Program for an Existing Member</vt:lpstr>
      <vt:lpstr>Apply for Benefits – Add a Program for an Existing Member</vt:lpstr>
      <vt:lpstr>Apply for Benefits – Add a Program for an Existing Member</vt:lpstr>
      <vt:lpstr>Apply For Benefits – Create an Account for a New Applicant </vt:lpstr>
      <vt:lpstr>Apply For Benefits – Log in to Activate Account</vt:lpstr>
      <vt:lpstr>Apply For Benefits – Navigation</vt:lpstr>
      <vt:lpstr>Apply for Benefits –  Real-Time Eligibility</vt:lpstr>
      <vt:lpstr>Apply for Benefits –  Real-Time Eligibility</vt:lpstr>
      <vt:lpstr>Apply for Benefits –  Real-Time Eligibility</vt:lpstr>
      <vt:lpstr>Apply for Benefits –  Real-Time Eligibility</vt:lpstr>
      <vt:lpstr>Apply for Benefits –  Real-Time Eligibility</vt:lpstr>
      <vt:lpstr>Apply for Benefits –  Real-Time Eligibility</vt:lpstr>
      <vt:lpstr>Apply For Benefits – Help Text</vt:lpstr>
      <vt:lpstr> Apply For Benefits – Completing the Application </vt:lpstr>
      <vt:lpstr> Apply For Benefits – Completing the Application </vt:lpstr>
      <vt:lpstr> Apply For Benefits – Completing the Application </vt:lpstr>
      <vt:lpstr> Apply For Benefits – Completing the Application </vt:lpstr>
      <vt:lpstr> Apply For Benefits – Completing the Application </vt:lpstr>
      <vt:lpstr>Apply For Benefits – FoodShare Interview</vt:lpstr>
      <vt:lpstr>Apply For Benefits – Next Steps</vt:lpstr>
      <vt:lpstr>Apply For Benefits – Next Steps</vt:lpstr>
      <vt:lpstr>Apply For Benefits – Next Steps</vt:lpstr>
      <vt:lpstr>Apply For Benefits – Next Steps</vt:lpstr>
      <vt:lpstr>Apply For Benefits – Training</vt:lpstr>
      <vt:lpstr>MyACCESS</vt:lpstr>
      <vt:lpstr>MyACCESS</vt:lpstr>
      <vt:lpstr>MyACCESS</vt:lpstr>
      <vt:lpstr>MyACCESS</vt:lpstr>
      <vt:lpstr>MyACCESS – Manage Benefits</vt:lpstr>
      <vt:lpstr>My ACCESS – Completing Renewals Online</vt:lpstr>
      <vt:lpstr>MyACCESS – Completing Renewals Online</vt:lpstr>
      <vt:lpstr>MyACCESS – Completing Renewals Online</vt:lpstr>
      <vt:lpstr>MYACCESS – Completing Renewals Online</vt:lpstr>
      <vt:lpstr>MyACCESS – Completing Renewals Online</vt:lpstr>
      <vt:lpstr>MyACCESS – Completing Renewals Online</vt:lpstr>
      <vt:lpstr>Completing Renewals Online – Other Benefits</vt:lpstr>
      <vt:lpstr>Completing Renewals Online</vt:lpstr>
      <vt:lpstr>Completing Renewals Online</vt:lpstr>
      <vt:lpstr>Completing Renewals Online</vt:lpstr>
      <vt:lpstr>Completing Renewals Online</vt:lpstr>
      <vt:lpstr>Completing Renewals Online</vt:lpstr>
      <vt:lpstr>Completing Renewals Online</vt:lpstr>
      <vt:lpstr>Renewal Summary Page</vt:lpstr>
      <vt:lpstr>ACCOUNT RECOVERY</vt:lpstr>
      <vt:lpstr>Account Recovery</vt:lpstr>
      <vt:lpstr>Account Recovery</vt:lpstr>
      <vt:lpstr>Account Recovery</vt:lpstr>
      <vt:lpstr>Account recovery</vt:lpstr>
      <vt:lpstr>Account Recovery</vt:lpstr>
      <vt:lpstr>Account Recovery</vt:lpstr>
      <vt:lpstr>Account Recovery</vt:lpstr>
      <vt:lpstr>ACCESS Best Practices</vt:lpstr>
      <vt:lpstr>ACCESS Best Practices</vt:lpstr>
      <vt:lpstr>Resources</vt:lpstr>
      <vt:lpstr>Resources</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dc:creator>
  <cp:lastModifiedBy>Cook, Jeremiah</cp:lastModifiedBy>
  <cp:revision>93</cp:revision>
  <dcterms:created xsi:type="dcterms:W3CDTF">2016-02-16T20:52:29Z</dcterms:created>
  <dcterms:modified xsi:type="dcterms:W3CDTF">2020-01-02T15:03:41Z</dcterms:modified>
</cp:coreProperties>
</file>