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298" r:id="rId3"/>
    <p:sldId id="257" r:id="rId4"/>
    <p:sldId id="258" r:id="rId5"/>
    <p:sldId id="259" r:id="rId6"/>
    <p:sldId id="261" r:id="rId7"/>
    <p:sldId id="262" r:id="rId8"/>
    <p:sldId id="264" r:id="rId9"/>
    <p:sldId id="265" r:id="rId10"/>
    <p:sldId id="267" r:id="rId11"/>
    <p:sldId id="266" r:id="rId12"/>
    <p:sldId id="268" r:id="rId13"/>
    <p:sldId id="296" r:id="rId14"/>
    <p:sldId id="279" r:id="rId15"/>
    <p:sldId id="269" r:id="rId16"/>
    <p:sldId id="270" r:id="rId17"/>
    <p:sldId id="280" r:id="rId18"/>
    <p:sldId id="271" r:id="rId19"/>
    <p:sldId id="273" r:id="rId20"/>
    <p:sldId id="276" r:id="rId21"/>
    <p:sldId id="281" r:id="rId22"/>
    <p:sldId id="275" r:id="rId23"/>
    <p:sldId id="277" r:id="rId24"/>
    <p:sldId id="278" r:id="rId25"/>
    <p:sldId id="300" r:id="rId26"/>
    <p:sldId id="302" r:id="rId27"/>
    <p:sldId id="303" r:id="rId28"/>
    <p:sldId id="285" r:id="rId29"/>
    <p:sldId id="286" r:id="rId30"/>
    <p:sldId id="283" r:id="rId31"/>
    <p:sldId id="284" r:id="rId32"/>
    <p:sldId id="287" r:id="rId33"/>
    <p:sldId id="288" r:id="rId34"/>
    <p:sldId id="289" r:id="rId35"/>
    <p:sldId id="290" r:id="rId36"/>
    <p:sldId id="291" r:id="rId37"/>
    <p:sldId id="292" r:id="rId38"/>
    <p:sldId id="293" r:id="rId39"/>
    <p:sldId id="294" r:id="rId40"/>
    <p:sldId id="295" r:id="rId41"/>
    <p:sldId id="297"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6F280B6D-164A-4061-8714-8A71682A5784}" type="datetimeFigureOut">
              <a:rPr lang="en-US" smtClean="0"/>
              <a:t>10/6/2020</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C02CF61D-B631-4D56-8D1C-37550F39930D}" type="slidenum">
              <a:rPr lang="en-US" smtClean="0"/>
              <a:t>‹#›</a:t>
            </a:fld>
            <a:endParaRPr lang="en-US"/>
          </a:p>
        </p:txBody>
      </p:sp>
    </p:spTree>
    <p:extLst>
      <p:ext uri="{BB962C8B-B14F-4D97-AF65-F5344CB8AC3E}">
        <p14:creationId xmlns:p14="http://schemas.microsoft.com/office/powerpoint/2010/main" val="1725720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22054AD3-AEF2-4E4B-AAB6-040B4287A4B4}" type="datetimeFigureOut">
              <a:rPr lang="en-US" smtClean="0"/>
              <a:t>10/6/2020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87CA94E7-15BC-40D6-B2DE-AFF0A072F12B}" type="slidenum">
              <a:rPr lang="en-US" smtClean="0"/>
              <a:t>‹#›</a:t>
            </a:fld>
            <a:endParaRPr lang="en-US"/>
          </a:p>
        </p:txBody>
      </p:sp>
    </p:spTree>
    <p:extLst>
      <p:ext uri="{BB962C8B-B14F-4D97-AF65-F5344CB8AC3E}">
        <p14:creationId xmlns:p14="http://schemas.microsoft.com/office/powerpoint/2010/main" val="340025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javascript:TextPopup(thi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a:t>
            </a:fld>
            <a:endParaRPr lang="en-US"/>
          </a:p>
        </p:txBody>
      </p:sp>
    </p:spTree>
    <p:extLst>
      <p:ext uri="{BB962C8B-B14F-4D97-AF65-F5344CB8AC3E}">
        <p14:creationId xmlns:p14="http://schemas.microsoft.com/office/powerpoint/2010/main" val="218775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11</a:t>
            </a:fld>
            <a:endParaRPr lang="en-US"/>
          </a:p>
        </p:txBody>
      </p:sp>
    </p:spTree>
    <p:extLst>
      <p:ext uri="{BB962C8B-B14F-4D97-AF65-F5344CB8AC3E}">
        <p14:creationId xmlns:p14="http://schemas.microsoft.com/office/powerpoint/2010/main" val="152629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12</a:t>
            </a:fld>
            <a:endParaRPr lang="en-US"/>
          </a:p>
        </p:txBody>
      </p:sp>
    </p:spTree>
    <p:extLst>
      <p:ext uri="{BB962C8B-B14F-4D97-AF65-F5344CB8AC3E}">
        <p14:creationId xmlns:p14="http://schemas.microsoft.com/office/powerpoint/2010/main" val="4876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13</a:t>
            </a:fld>
            <a:endParaRPr lang="en-US"/>
          </a:p>
        </p:txBody>
      </p:sp>
    </p:spTree>
    <p:extLst>
      <p:ext uri="{BB962C8B-B14F-4D97-AF65-F5344CB8AC3E}">
        <p14:creationId xmlns:p14="http://schemas.microsoft.com/office/powerpoint/2010/main" val="4876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14</a:t>
            </a:fld>
            <a:endParaRPr lang="en-US"/>
          </a:p>
        </p:txBody>
      </p:sp>
    </p:spTree>
    <p:extLst>
      <p:ext uri="{BB962C8B-B14F-4D97-AF65-F5344CB8AC3E}">
        <p14:creationId xmlns:p14="http://schemas.microsoft.com/office/powerpoint/2010/main" val="1164706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15</a:t>
            </a:fld>
            <a:endParaRPr lang="en-US"/>
          </a:p>
        </p:txBody>
      </p:sp>
    </p:spTree>
    <p:extLst>
      <p:ext uri="{BB962C8B-B14F-4D97-AF65-F5344CB8AC3E}">
        <p14:creationId xmlns:p14="http://schemas.microsoft.com/office/powerpoint/2010/main" val="2532712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16</a:t>
            </a:fld>
            <a:endParaRPr lang="en-US"/>
          </a:p>
        </p:txBody>
      </p:sp>
    </p:spTree>
    <p:extLst>
      <p:ext uri="{BB962C8B-B14F-4D97-AF65-F5344CB8AC3E}">
        <p14:creationId xmlns:p14="http://schemas.microsoft.com/office/powerpoint/2010/main" val="401728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17</a:t>
            </a:fld>
            <a:endParaRPr lang="en-US"/>
          </a:p>
        </p:txBody>
      </p:sp>
    </p:spTree>
    <p:extLst>
      <p:ext uri="{BB962C8B-B14F-4D97-AF65-F5344CB8AC3E}">
        <p14:creationId xmlns:p14="http://schemas.microsoft.com/office/powerpoint/2010/main" val="81547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18</a:t>
            </a:fld>
            <a:endParaRPr lang="en-US"/>
          </a:p>
        </p:txBody>
      </p:sp>
    </p:spTree>
    <p:extLst>
      <p:ext uri="{BB962C8B-B14F-4D97-AF65-F5344CB8AC3E}">
        <p14:creationId xmlns:p14="http://schemas.microsoft.com/office/powerpoint/2010/main" val="314032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19</a:t>
            </a:fld>
            <a:endParaRPr lang="en-US"/>
          </a:p>
        </p:txBody>
      </p:sp>
    </p:spTree>
    <p:extLst>
      <p:ext uri="{BB962C8B-B14F-4D97-AF65-F5344CB8AC3E}">
        <p14:creationId xmlns:p14="http://schemas.microsoft.com/office/powerpoint/2010/main" val="199206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20</a:t>
            </a:fld>
            <a:endParaRPr lang="en-US"/>
          </a:p>
        </p:txBody>
      </p:sp>
    </p:spTree>
    <p:extLst>
      <p:ext uri="{BB962C8B-B14F-4D97-AF65-F5344CB8AC3E}">
        <p14:creationId xmlns:p14="http://schemas.microsoft.com/office/powerpoint/2010/main" val="220937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a:t>
            </a:fld>
            <a:endParaRPr lang="en-US"/>
          </a:p>
        </p:txBody>
      </p:sp>
    </p:spTree>
    <p:extLst>
      <p:ext uri="{BB962C8B-B14F-4D97-AF65-F5344CB8AC3E}">
        <p14:creationId xmlns:p14="http://schemas.microsoft.com/office/powerpoint/2010/main" val="3469808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21</a:t>
            </a:fld>
            <a:endParaRPr lang="en-US"/>
          </a:p>
        </p:txBody>
      </p:sp>
    </p:spTree>
    <p:extLst>
      <p:ext uri="{BB962C8B-B14F-4D97-AF65-F5344CB8AC3E}">
        <p14:creationId xmlns:p14="http://schemas.microsoft.com/office/powerpoint/2010/main" val="194891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22</a:t>
            </a:fld>
            <a:endParaRPr lang="en-US"/>
          </a:p>
        </p:txBody>
      </p:sp>
    </p:spTree>
    <p:extLst>
      <p:ext uri="{BB962C8B-B14F-4D97-AF65-F5344CB8AC3E}">
        <p14:creationId xmlns:p14="http://schemas.microsoft.com/office/powerpoint/2010/main" val="4011169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23</a:t>
            </a:fld>
            <a:endParaRPr lang="en-US"/>
          </a:p>
        </p:txBody>
      </p:sp>
    </p:spTree>
    <p:extLst>
      <p:ext uri="{BB962C8B-B14F-4D97-AF65-F5344CB8AC3E}">
        <p14:creationId xmlns:p14="http://schemas.microsoft.com/office/powerpoint/2010/main" val="2596616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24</a:t>
            </a:fld>
            <a:endParaRPr lang="en-US"/>
          </a:p>
        </p:txBody>
      </p:sp>
    </p:spTree>
    <p:extLst>
      <p:ext uri="{BB962C8B-B14F-4D97-AF65-F5344CB8AC3E}">
        <p14:creationId xmlns:p14="http://schemas.microsoft.com/office/powerpoint/2010/main" val="1456282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25</a:t>
            </a:fld>
            <a:endParaRPr lang="en-US"/>
          </a:p>
        </p:txBody>
      </p:sp>
    </p:spTree>
    <p:extLst>
      <p:ext uri="{BB962C8B-B14F-4D97-AF65-F5344CB8AC3E}">
        <p14:creationId xmlns:p14="http://schemas.microsoft.com/office/powerpoint/2010/main" val="184082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28</a:t>
            </a:fld>
            <a:endParaRPr lang="en-US"/>
          </a:p>
        </p:txBody>
      </p:sp>
    </p:spTree>
    <p:extLst>
      <p:ext uri="{BB962C8B-B14F-4D97-AF65-F5344CB8AC3E}">
        <p14:creationId xmlns:p14="http://schemas.microsoft.com/office/powerpoint/2010/main" val="1387209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29</a:t>
            </a:fld>
            <a:endParaRPr lang="en-US"/>
          </a:p>
        </p:txBody>
      </p:sp>
    </p:spTree>
    <p:extLst>
      <p:ext uri="{BB962C8B-B14F-4D97-AF65-F5344CB8AC3E}">
        <p14:creationId xmlns:p14="http://schemas.microsoft.com/office/powerpoint/2010/main" val="3167579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30</a:t>
            </a:fld>
            <a:endParaRPr lang="en-US"/>
          </a:p>
        </p:txBody>
      </p:sp>
    </p:spTree>
    <p:extLst>
      <p:ext uri="{BB962C8B-B14F-4D97-AF65-F5344CB8AC3E}">
        <p14:creationId xmlns:p14="http://schemas.microsoft.com/office/powerpoint/2010/main" val="3004947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CA94E7-15BC-40D6-B2DE-AFF0A072F12B}" type="slidenum">
              <a:rPr lang="en-US" smtClean="0"/>
              <a:t>31</a:t>
            </a:fld>
            <a:endParaRPr lang="en-US"/>
          </a:p>
        </p:txBody>
      </p:sp>
    </p:spTree>
    <p:extLst>
      <p:ext uri="{BB962C8B-B14F-4D97-AF65-F5344CB8AC3E}">
        <p14:creationId xmlns:p14="http://schemas.microsoft.com/office/powerpoint/2010/main" val="969322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32</a:t>
            </a:fld>
            <a:endParaRPr lang="en-US"/>
          </a:p>
        </p:txBody>
      </p:sp>
    </p:spTree>
    <p:extLst>
      <p:ext uri="{BB962C8B-B14F-4D97-AF65-F5344CB8AC3E}">
        <p14:creationId xmlns:p14="http://schemas.microsoft.com/office/powerpoint/2010/main" val="2874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4</a:t>
            </a:fld>
            <a:endParaRPr lang="en-US"/>
          </a:p>
        </p:txBody>
      </p:sp>
    </p:spTree>
    <p:extLst>
      <p:ext uri="{BB962C8B-B14F-4D97-AF65-F5344CB8AC3E}">
        <p14:creationId xmlns:p14="http://schemas.microsoft.com/office/powerpoint/2010/main" val="3081257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33</a:t>
            </a:fld>
            <a:endParaRPr lang="en-US"/>
          </a:p>
        </p:txBody>
      </p:sp>
    </p:spTree>
    <p:extLst>
      <p:ext uri="{BB962C8B-B14F-4D97-AF65-F5344CB8AC3E}">
        <p14:creationId xmlns:p14="http://schemas.microsoft.com/office/powerpoint/2010/main" val="3252430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34</a:t>
            </a:fld>
            <a:endParaRPr lang="en-US"/>
          </a:p>
        </p:txBody>
      </p:sp>
    </p:spTree>
    <p:extLst>
      <p:ext uri="{BB962C8B-B14F-4D97-AF65-F5344CB8AC3E}">
        <p14:creationId xmlns:p14="http://schemas.microsoft.com/office/powerpoint/2010/main" val="3842404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35</a:t>
            </a:fld>
            <a:endParaRPr lang="en-US"/>
          </a:p>
        </p:txBody>
      </p:sp>
    </p:spTree>
    <p:extLst>
      <p:ext uri="{BB962C8B-B14F-4D97-AF65-F5344CB8AC3E}">
        <p14:creationId xmlns:p14="http://schemas.microsoft.com/office/powerpoint/2010/main" val="1965563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36</a:t>
            </a:fld>
            <a:endParaRPr lang="en-US"/>
          </a:p>
        </p:txBody>
      </p:sp>
    </p:spTree>
    <p:extLst>
      <p:ext uri="{BB962C8B-B14F-4D97-AF65-F5344CB8AC3E}">
        <p14:creationId xmlns:p14="http://schemas.microsoft.com/office/powerpoint/2010/main" val="3802380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37</a:t>
            </a:fld>
            <a:endParaRPr lang="en-US"/>
          </a:p>
        </p:txBody>
      </p:sp>
    </p:spTree>
    <p:extLst>
      <p:ext uri="{BB962C8B-B14F-4D97-AF65-F5344CB8AC3E}">
        <p14:creationId xmlns:p14="http://schemas.microsoft.com/office/powerpoint/2010/main" val="2888184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38</a:t>
            </a:fld>
            <a:endParaRPr lang="en-US"/>
          </a:p>
        </p:txBody>
      </p:sp>
    </p:spTree>
    <p:extLst>
      <p:ext uri="{BB962C8B-B14F-4D97-AF65-F5344CB8AC3E}">
        <p14:creationId xmlns:p14="http://schemas.microsoft.com/office/powerpoint/2010/main" val="310773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39</a:t>
            </a:fld>
            <a:endParaRPr lang="en-US"/>
          </a:p>
        </p:txBody>
      </p:sp>
    </p:spTree>
    <p:extLst>
      <p:ext uri="{BB962C8B-B14F-4D97-AF65-F5344CB8AC3E}">
        <p14:creationId xmlns:p14="http://schemas.microsoft.com/office/powerpoint/2010/main" val="1036046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40</a:t>
            </a:fld>
            <a:endParaRPr lang="en-US"/>
          </a:p>
        </p:txBody>
      </p:sp>
    </p:spTree>
    <p:extLst>
      <p:ext uri="{BB962C8B-B14F-4D97-AF65-F5344CB8AC3E}">
        <p14:creationId xmlns:p14="http://schemas.microsoft.com/office/powerpoint/2010/main" val="2391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5</a:t>
            </a:fld>
            <a:endParaRPr lang="en-US"/>
          </a:p>
        </p:txBody>
      </p:sp>
    </p:spTree>
    <p:extLst>
      <p:ext uri="{BB962C8B-B14F-4D97-AF65-F5344CB8AC3E}">
        <p14:creationId xmlns:p14="http://schemas.microsoft.com/office/powerpoint/2010/main" val="398541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6</a:t>
            </a:fld>
            <a:endParaRPr lang="en-US"/>
          </a:p>
        </p:txBody>
      </p:sp>
    </p:spTree>
    <p:extLst>
      <p:ext uri="{BB962C8B-B14F-4D97-AF65-F5344CB8AC3E}">
        <p14:creationId xmlns:p14="http://schemas.microsoft.com/office/powerpoint/2010/main" val="2851038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7</a:t>
            </a:fld>
            <a:endParaRPr lang="en-US"/>
          </a:p>
        </p:txBody>
      </p:sp>
    </p:spTree>
    <p:extLst>
      <p:ext uri="{BB962C8B-B14F-4D97-AF65-F5344CB8AC3E}">
        <p14:creationId xmlns:p14="http://schemas.microsoft.com/office/powerpoint/2010/main" val="87902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income limits under MAGI rules listed above include the following income disregards.</a:t>
            </a:r>
          </a:p>
          <a:p>
            <a:r>
              <a:rPr lang="en-US" dirty="0"/>
              <a:t>Children, pregnant women and individuals eligible under Family Planning Only Services will be allowed an income disregard equal to 5% of the FPL in addition to a conversion factor adjustment equal to 1% of the FPL. While the income limit remains 300% FPL, CWW will actually test against an income limit of 306% FPL once the income disregard and conversion factor are included.</a:t>
            </a:r>
          </a:p>
          <a:p>
            <a:r>
              <a:rPr lang="en-US" dirty="0"/>
              <a:t>Parents, caretakers and childless adults already have the income disregard included in the income limit of 100% FPL. CWW will test against an income limit of 100% FPL.</a:t>
            </a:r>
          </a:p>
          <a:p>
            <a:r>
              <a:rPr lang="en-US" dirty="0"/>
              <a:t>Note: Other effective income limits for children under </a:t>
            </a:r>
            <a:r>
              <a:rPr lang="en-US" u="sng" dirty="0">
                <a:hlinkClick r:id="rId3"/>
              </a:rPr>
              <a:t>MAGI</a:t>
            </a:r>
            <a:r>
              <a:rPr lang="en-US" dirty="0">
                <a:hlinkClick r:id="rId3"/>
              </a:rPr>
              <a:t> Modified Adjusted Gross Income. MAGI rules are used to determine BC+ eligibility for new applicants beginning in 2014 and for existing members as of March 31, 2014 or their next regularly scheduled renewal, whichever is later. MAGI rules are based on tax relationships and family relationships, and they consider taxable income and whether children and tax dependents are required to file. rules will also reflect the addition of the 6% disregard with the exception that the income thresholds for children’s premiums will only be increased by 1%.</a:t>
            </a:r>
          </a:p>
          <a:p>
            <a:endParaRPr lang="en-US" dirty="0"/>
          </a:p>
        </p:txBody>
      </p:sp>
      <p:sp>
        <p:nvSpPr>
          <p:cNvPr id="4" name="Slide Number Placeholder 3"/>
          <p:cNvSpPr>
            <a:spLocks noGrp="1"/>
          </p:cNvSpPr>
          <p:nvPr>
            <p:ph type="sldNum" sz="quarter" idx="10"/>
          </p:nvPr>
        </p:nvSpPr>
        <p:spPr/>
        <p:txBody>
          <a:bodyPr/>
          <a:lstStyle/>
          <a:p>
            <a:fld id="{87CA94E7-15BC-40D6-B2DE-AFF0A072F12B}" type="slidenum">
              <a:rPr lang="en-US" smtClean="0"/>
              <a:t>8</a:t>
            </a:fld>
            <a:endParaRPr lang="en-US"/>
          </a:p>
        </p:txBody>
      </p:sp>
    </p:spTree>
    <p:extLst>
      <p:ext uri="{BB962C8B-B14F-4D97-AF65-F5344CB8AC3E}">
        <p14:creationId xmlns:p14="http://schemas.microsoft.com/office/powerpoint/2010/main" val="3266234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9</a:t>
            </a:fld>
            <a:endParaRPr lang="en-US"/>
          </a:p>
        </p:txBody>
      </p:sp>
    </p:spTree>
    <p:extLst>
      <p:ext uri="{BB962C8B-B14F-4D97-AF65-F5344CB8AC3E}">
        <p14:creationId xmlns:p14="http://schemas.microsoft.com/office/powerpoint/2010/main" val="175869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CA94E7-15BC-40D6-B2DE-AFF0A072F12B}" type="slidenum">
              <a:rPr lang="en-US" smtClean="0"/>
              <a:t>10</a:t>
            </a:fld>
            <a:endParaRPr lang="en-US"/>
          </a:p>
        </p:txBody>
      </p:sp>
    </p:spTree>
    <p:extLst>
      <p:ext uri="{BB962C8B-B14F-4D97-AF65-F5344CB8AC3E}">
        <p14:creationId xmlns:p14="http://schemas.microsoft.com/office/powerpoint/2010/main" val="97889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2BCEC626-DCD0-40AF-B2EB-AEB6383B5F36}"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0CF18C06-C309-4C8A-8AFB-6D3FD44B7ECE}"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EC626-DCD0-40AF-B2EB-AEB6383B5F36}"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18C06-C309-4C8A-8AFB-6D3FD44B7E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EC626-DCD0-40AF-B2EB-AEB6383B5F36}"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18C06-C309-4C8A-8AFB-6D3FD44B7E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2BCEC626-DCD0-40AF-B2EB-AEB6383B5F36}"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18C06-C309-4C8A-8AFB-6D3FD44B7ECE}"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2BCEC626-DCD0-40AF-B2EB-AEB6383B5F36}"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18C06-C309-4C8A-8AFB-6D3FD44B7ECE}"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BCEC626-DCD0-40AF-B2EB-AEB6383B5F36}"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18C06-C309-4C8A-8AFB-6D3FD44B7ECE}"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BCEC626-DCD0-40AF-B2EB-AEB6383B5F36}"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18C06-C309-4C8A-8AFB-6D3FD44B7ECE}"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2BCEC626-DCD0-40AF-B2EB-AEB6383B5F36}"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18C06-C309-4C8A-8AFB-6D3FD44B7ECE}"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EC626-DCD0-40AF-B2EB-AEB6383B5F36}"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18C06-C309-4C8A-8AFB-6D3FD44B7E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2BCEC626-DCD0-40AF-B2EB-AEB6383B5F36}"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18C06-C309-4C8A-8AFB-6D3FD44B7ECE}"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2BCEC626-DCD0-40AF-B2EB-AEB6383B5F36}"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18C06-C309-4C8A-8AFB-6D3FD44B7ECE}"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2BCEC626-DCD0-40AF-B2EB-AEB6383B5F36}" type="datetimeFigureOut">
              <a:rPr lang="en-US" smtClean="0"/>
              <a:t>10/6/2020</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0CF18C06-C309-4C8A-8AFB-6D3FD44B7E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hyperlink" Target="https://capital-im.com/DeskAids/Multiple_Programs/requests_for_verification.pdf" TargetMode="External"/><Relationship Id="rId3" Type="http://schemas.openxmlformats.org/officeDocument/2006/relationships/slideLayout" Target="../slideLayouts/slideLayout2.xml"/><Relationship Id="rId7" Type="http://schemas.openxmlformats.org/officeDocument/2006/relationships/hyperlink" Target="https://capital-im.com/DeskAids/EBD_MA_and_BadgerCare_Plus/tax_deductions_and_tax_forms.pdf"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capital-im.com/DeskAids/Multiple_Programs/type_of_income.pdf" TargetMode="External"/><Relationship Id="rId5" Type="http://schemas.openxmlformats.org/officeDocument/2006/relationships/hyperlink" Target="https://capital-im.com/DeskAids/EBD_MA_and_BadgerCare_Plus/BadgerCare%20Chart.pdf" TargetMode="External"/><Relationship Id="rId4" Type="http://schemas.openxmlformats.org/officeDocument/2006/relationships/hyperlink" Target="http://www.emhandbooks.wisconsin.gov/bcplus/bcplus.htm" TargetMode="Externa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October, 2020</a:t>
            </a:r>
            <a:endParaRPr lang="en-US" dirty="0"/>
          </a:p>
        </p:txBody>
      </p:sp>
      <p:sp>
        <p:nvSpPr>
          <p:cNvPr id="2" name="Title 1"/>
          <p:cNvSpPr>
            <a:spLocks noGrp="1"/>
          </p:cNvSpPr>
          <p:nvPr>
            <p:ph type="title"/>
          </p:nvPr>
        </p:nvSpPr>
        <p:spPr/>
        <p:txBody>
          <a:bodyPr/>
          <a:lstStyle/>
          <a:p>
            <a:r>
              <a:rPr lang="en-US" dirty="0" smtClean="0"/>
              <a:t>BadgerCare Plus Overview</a:t>
            </a:r>
            <a:endParaRPr lang="en-US"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1228347"/>
      </p:ext>
    </p:extLst>
  </p:cSld>
  <p:clrMapOvr>
    <a:masterClrMapping/>
  </p:clrMapOvr>
  <mc:AlternateContent xmlns:mc="http://schemas.openxmlformats.org/markup-compatibility/2006">
    <mc:Choice xmlns:p14="http://schemas.microsoft.com/office/powerpoint/2010/main" Requires="p14">
      <p:transition spd="slow" p14:dur="2000" advTm="20039"/>
    </mc:Choice>
    <mc:Fallback>
      <p:transition spd="slow" advTm="2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Income</a:t>
            </a:r>
            <a:endParaRPr lang="en-US" dirty="0"/>
          </a:p>
        </p:txBody>
      </p:sp>
      <p:sp>
        <p:nvSpPr>
          <p:cNvPr id="6" name="Content Placeholder 5"/>
          <p:cNvSpPr>
            <a:spLocks noGrp="1"/>
          </p:cNvSpPr>
          <p:nvPr>
            <p:ph sz="quarter" idx="13"/>
          </p:nvPr>
        </p:nvSpPr>
        <p:spPr/>
        <p:txBody>
          <a:bodyPr>
            <a:normAutofit/>
          </a:bodyPr>
          <a:lstStyle/>
          <a:p>
            <a:r>
              <a:rPr lang="en-US" dirty="0" smtClean="0"/>
              <a:t>Earned income, cash tips</a:t>
            </a:r>
          </a:p>
          <a:p>
            <a:r>
              <a:rPr lang="en-US" dirty="0" smtClean="0"/>
              <a:t>Disability pay</a:t>
            </a:r>
          </a:p>
          <a:p>
            <a:r>
              <a:rPr lang="en-US" dirty="0" smtClean="0"/>
              <a:t>Educational aid </a:t>
            </a:r>
          </a:p>
          <a:p>
            <a:r>
              <a:rPr lang="en-US" dirty="0" smtClean="0"/>
              <a:t>Unemployment Compensation</a:t>
            </a:r>
          </a:p>
          <a:p>
            <a:r>
              <a:rPr lang="en-US" dirty="0" smtClean="0"/>
              <a:t>Work study</a:t>
            </a:r>
          </a:p>
          <a:p>
            <a:r>
              <a:rPr lang="en-US" dirty="0"/>
              <a:t>Capital gains / losses</a:t>
            </a:r>
          </a:p>
          <a:p>
            <a:endParaRPr lang="en-US" dirty="0"/>
          </a:p>
        </p:txBody>
      </p:sp>
      <p:sp>
        <p:nvSpPr>
          <p:cNvPr id="8" name="Content Placeholder 7"/>
          <p:cNvSpPr>
            <a:spLocks noGrp="1"/>
          </p:cNvSpPr>
          <p:nvPr>
            <p:ph sz="quarter" idx="14"/>
          </p:nvPr>
        </p:nvSpPr>
        <p:spPr/>
        <p:txBody>
          <a:bodyPr>
            <a:normAutofit/>
          </a:bodyPr>
          <a:lstStyle/>
          <a:p>
            <a:r>
              <a:rPr lang="en-US" dirty="0" smtClean="0"/>
              <a:t>Adoption assistance</a:t>
            </a:r>
          </a:p>
          <a:p>
            <a:r>
              <a:rPr lang="en-US" dirty="0" smtClean="0"/>
              <a:t>AmeriCorps Vista</a:t>
            </a:r>
          </a:p>
          <a:p>
            <a:r>
              <a:rPr lang="en-US" dirty="0" smtClean="0"/>
              <a:t>Child / Family support</a:t>
            </a:r>
          </a:p>
          <a:p>
            <a:r>
              <a:rPr lang="en-US" dirty="0" smtClean="0"/>
              <a:t>Earned income of a minor</a:t>
            </a:r>
          </a:p>
          <a:p>
            <a:r>
              <a:rPr lang="en-US" dirty="0" smtClean="0"/>
              <a:t>Foster Care</a:t>
            </a:r>
            <a:r>
              <a:rPr lang="en-US" dirty="0"/>
              <a:t> </a:t>
            </a:r>
            <a:r>
              <a:rPr lang="en-US" dirty="0" smtClean="0"/>
              <a:t>/ Kinship Care</a:t>
            </a:r>
          </a:p>
          <a:p>
            <a:r>
              <a:rPr lang="en-US" dirty="0" smtClean="0"/>
              <a:t>SSI</a:t>
            </a:r>
          </a:p>
          <a:p>
            <a:r>
              <a:rPr lang="en-US" dirty="0" smtClean="0"/>
              <a:t>Veteran’s benefits</a:t>
            </a:r>
          </a:p>
          <a:p>
            <a:r>
              <a:rPr lang="en-US" dirty="0" smtClean="0"/>
              <a:t>W-2</a:t>
            </a:r>
          </a:p>
          <a:p>
            <a:r>
              <a:rPr lang="en-US" dirty="0" smtClean="0"/>
              <a:t>Worker’s Comp</a:t>
            </a:r>
          </a:p>
        </p:txBody>
      </p:sp>
      <p:sp>
        <p:nvSpPr>
          <p:cNvPr id="5" name="Text Placeholder 4"/>
          <p:cNvSpPr>
            <a:spLocks noGrp="1"/>
          </p:cNvSpPr>
          <p:nvPr>
            <p:ph type="body" sz="half" idx="2"/>
          </p:nvPr>
        </p:nvSpPr>
        <p:spPr/>
        <p:txBody>
          <a:bodyPr>
            <a:noAutofit/>
          </a:bodyPr>
          <a:lstStyle/>
          <a:p>
            <a:r>
              <a:rPr lang="en-US" sz="2800" dirty="0" smtClean="0"/>
              <a:t>Counted Income</a:t>
            </a:r>
            <a:endParaRPr lang="en-US" sz="2800" dirty="0"/>
          </a:p>
        </p:txBody>
      </p:sp>
      <p:sp>
        <p:nvSpPr>
          <p:cNvPr id="7" name="Text Placeholder 6"/>
          <p:cNvSpPr>
            <a:spLocks noGrp="1"/>
          </p:cNvSpPr>
          <p:nvPr>
            <p:ph type="body" sz="half" idx="15"/>
          </p:nvPr>
        </p:nvSpPr>
        <p:spPr/>
        <p:txBody>
          <a:bodyPr>
            <a:noAutofit/>
          </a:bodyPr>
          <a:lstStyle/>
          <a:p>
            <a:r>
              <a:rPr lang="en-US" sz="2800" dirty="0" smtClean="0"/>
              <a:t>Disregarded Income</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9419786"/>
      </p:ext>
    </p:extLst>
  </p:cSld>
  <p:clrMapOvr>
    <a:masterClrMapping/>
  </p:clrMapOvr>
  <mc:AlternateContent xmlns:mc="http://schemas.openxmlformats.org/markup-compatibility/2006" xmlns:p14="http://schemas.microsoft.com/office/powerpoint/2010/main">
    <mc:Choice Requires="p14">
      <p:transition spd="slow" p14:dur="2000" advTm="80980"/>
    </mc:Choice>
    <mc:Fallback xmlns="">
      <p:transition spd="slow" advTm="8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27923" t="21937" r="28373" b="6296"/>
          <a:stretch/>
        </p:blipFill>
        <p:spPr bwMode="auto">
          <a:xfrm>
            <a:off x="1219200" y="120672"/>
            <a:ext cx="5486400" cy="673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62600" y="6368336"/>
            <a:ext cx="3581400" cy="307777"/>
          </a:xfrm>
          <a:prstGeom prst="rect">
            <a:avLst/>
          </a:prstGeom>
          <a:solidFill>
            <a:schemeClr val="accent5">
              <a:lumMod val="40000"/>
              <a:lumOff val="60000"/>
            </a:schemeClr>
          </a:solidFill>
        </p:spPr>
        <p:txBody>
          <a:bodyPr wrap="square" rtlCol="0">
            <a:spAutoFit/>
          </a:bodyPr>
          <a:lstStyle/>
          <a:p>
            <a:r>
              <a:rPr lang="en-US" sz="1400" dirty="0" smtClean="0"/>
              <a:t>Available on the capital consortium website</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5023249"/>
      </p:ext>
    </p:extLst>
  </p:cSld>
  <p:clrMapOvr>
    <a:masterClrMapping/>
  </p:clrMapOvr>
  <mc:AlternateContent xmlns:mc="http://schemas.openxmlformats.org/markup-compatibility/2006" xmlns:p14="http://schemas.microsoft.com/office/powerpoint/2010/main">
    <mc:Choice Requires="p14">
      <p:transition spd="slow" p14:dur="2000" advTm="16592"/>
    </mc:Choice>
    <mc:Fallback xmlns="">
      <p:transition spd="slow" advTm="1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 Deductions</a:t>
            </a:r>
            <a:endParaRPr lang="en-US" dirty="0"/>
          </a:p>
        </p:txBody>
      </p:sp>
      <p:sp>
        <p:nvSpPr>
          <p:cNvPr id="5" name="Content Placeholder 4"/>
          <p:cNvSpPr>
            <a:spLocks noGrp="1"/>
          </p:cNvSpPr>
          <p:nvPr>
            <p:ph sz="quarter" idx="13"/>
          </p:nvPr>
        </p:nvSpPr>
        <p:spPr/>
        <p:txBody>
          <a:bodyPr>
            <a:normAutofit/>
          </a:bodyPr>
          <a:lstStyle/>
          <a:p>
            <a:r>
              <a:rPr lang="en-US" sz="2400" dirty="0" smtClean="0"/>
              <a:t>Taken out of paycheck, pre-tax</a:t>
            </a:r>
          </a:p>
          <a:p>
            <a:pPr lvl="1"/>
            <a:r>
              <a:rPr lang="en-US" sz="2000" dirty="0" smtClean="0"/>
              <a:t>Health insurance premiums</a:t>
            </a:r>
          </a:p>
          <a:p>
            <a:pPr lvl="1"/>
            <a:r>
              <a:rPr lang="en-US" sz="2000" dirty="0" smtClean="0"/>
              <a:t>Health savings account</a:t>
            </a:r>
          </a:p>
          <a:p>
            <a:pPr lvl="1"/>
            <a:r>
              <a:rPr lang="en-US" sz="2000" dirty="0" smtClean="0"/>
              <a:t>Retirement contributions</a:t>
            </a:r>
          </a:p>
          <a:p>
            <a:pPr lvl="1"/>
            <a:r>
              <a:rPr lang="en-US" sz="2000" dirty="0" smtClean="0"/>
              <a:t>Parking and transit costs</a:t>
            </a:r>
          </a:p>
          <a:p>
            <a:pPr lvl="1"/>
            <a:r>
              <a:rPr lang="en-US" sz="2000" dirty="0" smtClean="0"/>
              <a:t>Child care savings account contributions</a:t>
            </a:r>
          </a:p>
          <a:p>
            <a:pPr lvl="1"/>
            <a:r>
              <a:rPr lang="en-US" sz="2000" dirty="0" smtClean="0"/>
              <a:t>Group life insurance premiums</a:t>
            </a:r>
            <a:endParaRPr lang="en-US" sz="2000" dirty="0"/>
          </a:p>
        </p:txBody>
      </p:sp>
      <p:pic>
        <p:nvPicPr>
          <p:cNvPr id="1026" name="Picture 2"/>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4460145" y="2362200"/>
            <a:ext cx="4523479" cy="259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p:txBody>
          <a:bodyPr/>
          <a:lstStyle/>
          <a:p>
            <a:r>
              <a:rPr lang="en-US" dirty="0" smtClean="0"/>
              <a:t>Pre-Tax Deductions</a:t>
            </a:r>
            <a:endParaRPr lang="en-US" dirty="0"/>
          </a:p>
        </p:txBody>
      </p:sp>
      <p:sp>
        <p:nvSpPr>
          <p:cNvPr id="8" name="Text Placeholder 7"/>
          <p:cNvSpPr>
            <a:spLocks noGrp="1"/>
          </p:cNvSpPr>
          <p:nvPr>
            <p:ph type="body" sz="half" idx="15"/>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203730"/>
      </p:ext>
    </p:extLst>
  </p:cSld>
  <p:clrMapOvr>
    <a:masterClrMapping/>
  </p:clrMapOvr>
  <mc:AlternateContent xmlns:mc="http://schemas.openxmlformats.org/markup-compatibility/2006" xmlns:p14="http://schemas.microsoft.com/office/powerpoint/2010/main">
    <mc:Choice Requires="p14">
      <p:transition spd="slow" p14:dur="2000" advTm="62628"/>
    </mc:Choice>
    <mc:Fallback xmlns="">
      <p:transition spd="slow" advTm="6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 Deductions</a:t>
            </a:r>
            <a:endParaRPr lang="en-US" dirty="0"/>
          </a:p>
        </p:txBody>
      </p:sp>
      <p:sp>
        <p:nvSpPr>
          <p:cNvPr id="7" name="Content Placeholder 6"/>
          <p:cNvSpPr>
            <a:spLocks noGrp="1"/>
          </p:cNvSpPr>
          <p:nvPr>
            <p:ph sz="quarter" idx="14"/>
          </p:nvPr>
        </p:nvSpPr>
        <p:spPr>
          <a:xfrm>
            <a:off x="5029200" y="2209800"/>
            <a:ext cx="4041775" cy="4454525"/>
          </a:xfrm>
        </p:spPr>
        <p:txBody>
          <a:bodyPr>
            <a:normAutofit/>
          </a:bodyPr>
          <a:lstStyle/>
          <a:p>
            <a:r>
              <a:rPr lang="en-US" dirty="0" smtClean="0"/>
              <a:t>Schedule 1, 1040 of taxes</a:t>
            </a:r>
          </a:p>
          <a:p>
            <a:pPr lvl="1"/>
            <a:r>
              <a:rPr lang="en-US" dirty="0" smtClean="0"/>
              <a:t>Student loan interest</a:t>
            </a:r>
          </a:p>
          <a:p>
            <a:pPr lvl="1"/>
            <a:r>
              <a:rPr lang="en-US" dirty="0" smtClean="0"/>
              <a:t>Higher education expenses</a:t>
            </a:r>
          </a:p>
          <a:p>
            <a:pPr lvl="1"/>
            <a:r>
              <a:rPr lang="en-US" dirty="0" smtClean="0"/>
              <a:t>Self-employment tax deduction</a:t>
            </a:r>
          </a:p>
          <a:p>
            <a:pPr lvl="1"/>
            <a:r>
              <a:rPr lang="en-US" dirty="0" smtClean="0"/>
              <a:t>Spousal support, alimony or maintenance</a:t>
            </a:r>
          </a:p>
          <a:p>
            <a:pPr lvl="1"/>
            <a:r>
              <a:rPr lang="en-US" dirty="0" smtClean="0"/>
              <a:t>Teachers’ tax-deductible expenses</a:t>
            </a:r>
          </a:p>
          <a:p>
            <a:pPr lvl="1"/>
            <a:r>
              <a:rPr lang="en-US" dirty="0" smtClean="0"/>
              <a:t>Self-employed SEP, Simple or Qualified Plan contributions</a:t>
            </a:r>
          </a:p>
          <a:p>
            <a:pPr lvl="1"/>
            <a:r>
              <a:rPr lang="en-US" dirty="0" smtClean="0"/>
              <a:t>Others</a:t>
            </a:r>
            <a:endParaRPr lang="en-US" dirty="0"/>
          </a:p>
        </p:txBody>
      </p:sp>
      <p:sp>
        <p:nvSpPr>
          <p:cNvPr id="6" name="Text Placeholder 5"/>
          <p:cNvSpPr>
            <a:spLocks noGrp="1"/>
          </p:cNvSpPr>
          <p:nvPr>
            <p:ph type="body" sz="half" idx="15"/>
          </p:nvPr>
        </p:nvSpPr>
        <p:spPr>
          <a:xfrm>
            <a:off x="4923559" y="1295400"/>
            <a:ext cx="4248150" cy="509587"/>
          </a:xfrm>
        </p:spPr>
        <p:txBody>
          <a:bodyPr>
            <a:noAutofit/>
          </a:bodyPr>
          <a:lstStyle/>
          <a:p>
            <a:r>
              <a:rPr lang="en-US" sz="2800" dirty="0" smtClean="0"/>
              <a:t>Deductions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Content Placeholder 4"/>
          <p:cNvSpPr>
            <a:spLocks noGrp="1"/>
          </p:cNvSpPr>
          <p:nvPr>
            <p:ph sz="quarter" idx="13"/>
          </p:nvPr>
        </p:nvSpPr>
        <p:spPr/>
        <p:txBody>
          <a:bodyPr/>
          <a:lstStyle/>
          <a:p>
            <a:endParaRPr lang="en-US" dirty="0"/>
          </a:p>
        </p:txBody>
      </p:sp>
      <p:pic>
        <p:nvPicPr>
          <p:cNvPr id="8" name="Picture 7"/>
          <p:cNvPicPr>
            <a:picLocks noChangeAspect="1"/>
          </p:cNvPicPr>
          <p:nvPr/>
        </p:nvPicPr>
        <p:blipFill>
          <a:blip r:embed="rId6"/>
          <a:stretch>
            <a:fillRect/>
          </a:stretch>
        </p:blipFill>
        <p:spPr>
          <a:xfrm>
            <a:off x="276224" y="2168526"/>
            <a:ext cx="4981575" cy="4067682"/>
          </a:xfrm>
          <a:prstGeom prst="rect">
            <a:avLst/>
          </a:prstGeom>
        </p:spPr>
      </p:pic>
    </p:spTree>
    <p:extLst>
      <p:ext uri="{BB962C8B-B14F-4D97-AF65-F5344CB8AC3E}">
        <p14:creationId xmlns:p14="http://schemas.microsoft.com/office/powerpoint/2010/main" val="3615466875"/>
      </p:ext>
    </p:extLst>
  </p:cSld>
  <p:clrMapOvr>
    <a:masterClrMapping/>
  </p:clrMapOvr>
  <mc:AlternateContent xmlns:mc="http://schemas.openxmlformats.org/markup-compatibility/2006" xmlns:p14="http://schemas.microsoft.com/office/powerpoint/2010/main">
    <mc:Choice Requires="p14">
      <p:transition spd="slow" p14:dur="2000" advTm="50353"/>
    </mc:Choice>
    <mc:Fallback xmlns="">
      <p:transition spd="slow" advTm="5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Desk Aid to Help</a:t>
            </a:r>
            <a:endParaRPr lang="en-US" dirty="0"/>
          </a:p>
        </p:txBody>
      </p:sp>
      <p:sp>
        <p:nvSpPr>
          <p:cNvPr id="9" name="TextBox 8"/>
          <p:cNvSpPr txBox="1"/>
          <p:nvPr/>
        </p:nvSpPr>
        <p:spPr>
          <a:xfrm>
            <a:off x="4756334" y="6460836"/>
            <a:ext cx="4267200" cy="369332"/>
          </a:xfrm>
          <a:prstGeom prst="rect">
            <a:avLst/>
          </a:prstGeom>
          <a:solidFill>
            <a:schemeClr val="accent3">
              <a:lumMod val="60000"/>
              <a:lumOff val="40000"/>
            </a:schemeClr>
          </a:solidFill>
        </p:spPr>
        <p:txBody>
          <a:bodyPr wrap="square" rtlCol="0">
            <a:spAutoFit/>
          </a:bodyPr>
          <a:lstStyle/>
          <a:p>
            <a:r>
              <a:rPr lang="en-US" dirty="0" smtClean="0"/>
              <a:t>Available on the consortium website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12" name="Content Placeholder 11"/>
          <p:cNvSpPr>
            <a:spLocks noGrp="1"/>
          </p:cNvSpPr>
          <p:nvPr>
            <p:ph sz="quarter" idx="13"/>
          </p:nvPr>
        </p:nvSpPr>
        <p:spPr/>
        <p:txBody>
          <a:bodyPr/>
          <a:lstStyle/>
          <a:p>
            <a:endParaRPr lang="en-US" dirty="0"/>
          </a:p>
        </p:txBody>
      </p:sp>
      <p:pic>
        <p:nvPicPr>
          <p:cNvPr id="13" name="Picture 12"/>
          <p:cNvPicPr>
            <a:picLocks noChangeAspect="1"/>
          </p:cNvPicPr>
          <p:nvPr/>
        </p:nvPicPr>
        <p:blipFill>
          <a:blip r:embed="rId6"/>
          <a:stretch>
            <a:fillRect/>
          </a:stretch>
        </p:blipFill>
        <p:spPr>
          <a:xfrm>
            <a:off x="3657600" y="225553"/>
            <a:ext cx="5334000" cy="6010655"/>
          </a:xfrm>
          <a:prstGeom prst="rect">
            <a:avLst/>
          </a:prstGeom>
        </p:spPr>
      </p:pic>
    </p:spTree>
    <p:extLst>
      <p:ext uri="{BB962C8B-B14F-4D97-AF65-F5344CB8AC3E}">
        <p14:creationId xmlns:p14="http://schemas.microsoft.com/office/powerpoint/2010/main" val="585615422"/>
      </p:ext>
    </p:extLst>
  </p:cSld>
  <p:clrMapOvr>
    <a:masterClrMapping/>
  </p:clrMapOvr>
  <mc:AlternateContent xmlns:mc="http://schemas.openxmlformats.org/markup-compatibility/2006" xmlns:p14="http://schemas.microsoft.com/office/powerpoint/2010/main">
    <mc:Choice Requires="p14">
      <p:transition spd="slow" p14:dur="2000" advTm="43107"/>
    </mc:Choice>
    <mc:Fallback xmlns="">
      <p:transition spd="slow" advTm="4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Premiums</a:t>
            </a:r>
            <a:endParaRPr lang="en-US" dirty="0"/>
          </a:p>
        </p:txBody>
      </p:sp>
      <p:sp>
        <p:nvSpPr>
          <p:cNvPr id="7" name="Content Placeholder 6"/>
          <p:cNvSpPr>
            <a:spLocks noGrp="1"/>
          </p:cNvSpPr>
          <p:nvPr>
            <p:ph sz="quarter" idx="13"/>
          </p:nvPr>
        </p:nvSpPr>
        <p:spPr>
          <a:xfrm>
            <a:off x="457200" y="1295401"/>
            <a:ext cx="8458200" cy="5257799"/>
          </a:xfrm>
        </p:spPr>
        <p:txBody>
          <a:bodyPr>
            <a:normAutofit/>
          </a:bodyPr>
          <a:lstStyle/>
          <a:p>
            <a:r>
              <a:rPr lang="en-US" sz="2400" b="1" dirty="0" smtClean="0"/>
              <a:t>19.2.1 </a:t>
            </a:r>
            <a:r>
              <a:rPr lang="en-US" sz="2400" b="1" dirty="0"/>
              <a:t>Children's Premiums using MAGI Rules</a:t>
            </a:r>
            <a:endParaRPr lang="en-US" sz="2400" dirty="0"/>
          </a:p>
          <a:p>
            <a:pPr lvl="0"/>
            <a:r>
              <a:rPr lang="en-US" sz="2400" dirty="0"/>
              <a:t>The minimum monthly premium amount for children is $10 per </a:t>
            </a:r>
            <a:r>
              <a:rPr lang="en-US" sz="2400" dirty="0" smtClean="0"/>
              <a:t>person</a:t>
            </a:r>
            <a:endParaRPr lang="en-US" sz="2400" dirty="0"/>
          </a:p>
          <a:p>
            <a:pPr lvl="0"/>
            <a:r>
              <a:rPr lang="en-US" sz="2400" dirty="0"/>
              <a:t>The maximum monthly premium for a child </a:t>
            </a:r>
            <a:r>
              <a:rPr lang="en-US" sz="2400" dirty="0" smtClean="0"/>
              <a:t>is </a:t>
            </a:r>
            <a:r>
              <a:rPr lang="en-US" sz="2400" dirty="0"/>
              <a:t>$</a:t>
            </a:r>
            <a:r>
              <a:rPr lang="en-US" sz="2400" dirty="0" smtClean="0"/>
              <a:t>97.53</a:t>
            </a:r>
          </a:p>
          <a:p>
            <a:pPr lvl="0"/>
            <a:endParaRPr lang="en-US" sz="2400" dirty="0" smtClean="0"/>
          </a:p>
          <a:p>
            <a:pPr lvl="0"/>
            <a:r>
              <a:rPr lang="en-US" sz="2400" b="1" dirty="0" smtClean="0"/>
              <a:t>44.2 </a:t>
            </a:r>
            <a:r>
              <a:rPr lang="en-US" sz="2400" b="1" dirty="0"/>
              <a:t>Premiums for Childless </a:t>
            </a:r>
            <a:r>
              <a:rPr lang="en-US" sz="2400" b="1" dirty="0" smtClean="0"/>
              <a:t>Adults</a:t>
            </a:r>
          </a:p>
          <a:p>
            <a:pPr lvl="0"/>
            <a:endParaRPr lang="en-US" sz="2400" dirty="0" smtClean="0"/>
          </a:p>
          <a:p>
            <a:pPr lvl="0"/>
            <a:endParaRPr lang="en-US" sz="2400" dirty="0" smtClean="0"/>
          </a:p>
          <a:p>
            <a:pPr lvl="0"/>
            <a:endParaRPr lang="en-US" sz="2400" dirty="0"/>
          </a:p>
          <a:p>
            <a:pPr lvl="0"/>
            <a:endParaRPr lang="en-US" sz="2400" dirty="0" smtClean="0"/>
          </a:p>
          <a:p>
            <a:pPr lvl="0"/>
            <a:r>
              <a:rPr lang="en-US" sz="1900" b="1" dirty="0"/>
              <a:t>44.3 Treatment Needs Question for Childless </a:t>
            </a:r>
            <a:r>
              <a:rPr lang="en-US" sz="1900" b="1" dirty="0" smtClean="0"/>
              <a:t>Adults-**Required**</a:t>
            </a:r>
          </a:p>
          <a:p>
            <a:pPr lvl="0"/>
            <a:r>
              <a:rPr lang="en-US" sz="1900" b="1" dirty="0"/>
              <a:t>44.4 </a:t>
            </a:r>
            <a:r>
              <a:rPr lang="en-US" sz="1900" b="1" dirty="0" err="1"/>
              <a:t>BadgerCare</a:t>
            </a:r>
            <a:r>
              <a:rPr lang="en-US" sz="1900" b="1" dirty="0"/>
              <a:t> Plus Health Survey for Childless </a:t>
            </a:r>
            <a:r>
              <a:rPr lang="en-US" sz="1900" b="1" dirty="0" smtClean="0"/>
              <a:t>Adults-**Optional**</a:t>
            </a:r>
            <a:endParaRPr lang="en-US" sz="1900" dirty="0"/>
          </a:p>
          <a:p>
            <a:pPr lvl="0"/>
            <a:endParaRPr lang="en-US" sz="2400" dirty="0"/>
          </a:p>
        </p:txBody>
      </p:sp>
      <p:pic>
        <p:nvPicPr>
          <p:cNvPr id="4" name="Picture 3"/>
          <p:cNvPicPr>
            <a:picLocks noChangeAspect="1"/>
          </p:cNvPicPr>
          <p:nvPr/>
        </p:nvPicPr>
        <p:blipFill>
          <a:blip r:embed="rId5"/>
          <a:stretch>
            <a:fillRect/>
          </a:stretch>
        </p:blipFill>
        <p:spPr>
          <a:xfrm>
            <a:off x="685800" y="3962400"/>
            <a:ext cx="7219950" cy="160020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0162343"/>
      </p:ext>
    </p:extLst>
  </p:cSld>
  <p:clrMapOvr>
    <a:masterClrMapping/>
  </p:clrMapOvr>
  <mc:AlternateContent xmlns:mc="http://schemas.openxmlformats.org/markup-compatibility/2006">
    <mc:Choice xmlns:p14="http://schemas.microsoft.com/office/powerpoint/2010/main" Requires="p14">
      <p:transition spd="slow" p14:dur="2000" advTm="77000"/>
    </mc:Choice>
    <mc:Fallback>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Backdating</a:t>
            </a:r>
            <a:endParaRPr lang="en-US" dirty="0"/>
          </a:p>
        </p:txBody>
      </p:sp>
      <p:pic>
        <p:nvPicPr>
          <p:cNvPr id="2050"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6282" t="9259" r="47451" b="43984"/>
          <a:stretch/>
        </p:blipFill>
        <p:spPr bwMode="auto">
          <a:xfrm>
            <a:off x="304800" y="1981200"/>
            <a:ext cx="3962400" cy="364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14"/>
          </p:nvPr>
        </p:nvSpPr>
        <p:spPr/>
        <p:txBody>
          <a:bodyPr>
            <a:normAutofit/>
          </a:bodyPr>
          <a:lstStyle/>
          <a:p>
            <a:r>
              <a:rPr lang="en-US" dirty="0" smtClean="0"/>
              <a:t>HC can be backdated up to 3 months prior to filing date</a:t>
            </a:r>
          </a:p>
          <a:p>
            <a:r>
              <a:rPr lang="en-US" dirty="0" smtClean="0"/>
              <a:t>Tell CWW how far back to look on the HC Request page</a:t>
            </a:r>
          </a:p>
          <a:p>
            <a:r>
              <a:rPr lang="en-US" dirty="0" smtClean="0"/>
              <a:t>Make sure all pages contain eligibility information for those backdated months, </a:t>
            </a:r>
            <a:r>
              <a:rPr lang="en-US" b="1" dirty="0" smtClean="0"/>
              <a:t>if backdate request to 03/2015, ALL begin months in CWW need to be entered as 03/2015</a:t>
            </a:r>
            <a:endParaRPr lang="en-US" b="1" dirty="0"/>
          </a:p>
        </p:txBody>
      </p:sp>
      <p:sp>
        <p:nvSpPr>
          <p:cNvPr id="9" name="TextBox 8"/>
          <p:cNvSpPr txBox="1"/>
          <p:nvPr/>
        </p:nvSpPr>
        <p:spPr>
          <a:xfrm flipV="1">
            <a:off x="435591" y="4782272"/>
            <a:ext cx="1752600" cy="138499"/>
          </a:xfrm>
          <a:prstGeom prst="rect">
            <a:avLst/>
          </a:prstGeom>
          <a:solidFill>
            <a:schemeClr val="accent6">
              <a:lumMod val="20000"/>
              <a:lumOff val="80000"/>
            </a:schemeClr>
          </a:solidFill>
        </p:spPr>
        <p:txBody>
          <a:bodyPr wrap="square" rtlCol="0">
            <a:spAutoFit/>
          </a:bodyPr>
          <a:lstStyle/>
          <a:p>
            <a:r>
              <a:rPr lang="en-US" sz="300" dirty="0" smtClean="0"/>
              <a:t>.</a:t>
            </a:r>
            <a:endParaRPr lang="en-US" sz="3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8254123"/>
      </p:ext>
    </p:extLst>
  </p:cSld>
  <p:clrMapOvr>
    <a:masterClrMapping/>
  </p:clrMapOvr>
  <mc:AlternateContent xmlns:mc="http://schemas.openxmlformats.org/markup-compatibility/2006" xmlns:p14="http://schemas.microsoft.com/office/powerpoint/2010/main">
    <mc:Choice Requires="p14">
      <p:transition spd="slow" p14:dur="2000" advTm="55066"/>
    </mc:Choice>
    <mc:Fallback xmlns="">
      <p:transition spd="slow" advTm="5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sz="quarter" idx="13"/>
          </p:nvPr>
        </p:nvSpPr>
        <p:spPr/>
        <p:txBody>
          <a:bodyPr/>
          <a:lstStyle/>
          <a:p>
            <a:r>
              <a:rPr lang="en-US" dirty="0" smtClean="0"/>
              <a:t>Actual income must be verified for each backdated month</a:t>
            </a:r>
          </a:p>
          <a:p>
            <a:r>
              <a:rPr lang="en-US" dirty="0" smtClean="0"/>
              <a:t>Make sure you enter the correct begin month for each application</a:t>
            </a:r>
            <a:endParaRPr lang="en-US" dirty="0"/>
          </a:p>
        </p:txBody>
      </p:sp>
      <p:pic>
        <p:nvPicPr>
          <p:cNvPr id="3075" name="Picture 3"/>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l="17375" t="58491" r="2535" b="3638"/>
          <a:stretch/>
        </p:blipFill>
        <p:spPr bwMode="auto">
          <a:xfrm>
            <a:off x="304800" y="4724400"/>
            <a:ext cx="5438037" cy="183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3886200" y="3886200"/>
            <a:ext cx="76200" cy="2209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117" t="13297" r="41442" b="43434"/>
          <a:stretch/>
        </p:blipFill>
        <p:spPr bwMode="auto">
          <a:xfrm>
            <a:off x="4953000" y="1371600"/>
            <a:ext cx="4042012" cy="301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943600" y="4648200"/>
            <a:ext cx="2895600" cy="1631216"/>
          </a:xfrm>
          <a:prstGeom prst="rect">
            <a:avLst/>
          </a:prstGeom>
          <a:noFill/>
        </p:spPr>
        <p:txBody>
          <a:bodyPr wrap="square" rtlCol="0">
            <a:spAutoFit/>
          </a:bodyPr>
          <a:lstStyle/>
          <a:p>
            <a:pPr>
              <a:spcBef>
                <a:spcPct val="20000"/>
              </a:spcBef>
            </a:pPr>
            <a:r>
              <a:rPr lang="en-US" sz="2000" dirty="0"/>
              <a:t>And, if the backdate request is due to a pregnancy, put the pregnancy begin date in the begin month field</a:t>
            </a:r>
          </a:p>
        </p:txBody>
      </p:sp>
      <p:cxnSp>
        <p:nvCxnSpPr>
          <p:cNvPr id="14" name="Straight Arrow Connector 13"/>
          <p:cNvCxnSpPr/>
          <p:nvPr/>
        </p:nvCxnSpPr>
        <p:spPr>
          <a:xfrm flipH="1" flipV="1">
            <a:off x="6172200" y="2286000"/>
            <a:ext cx="457200" cy="2286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417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Renewals</a:t>
            </a:r>
            <a:endParaRPr lang="en-US" dirty="0"/>
          </a:p>
        </p:txBody>
      </p:sp>
      <p:sp>
        <p:nvSpPr>
          <p:cNvPr id="7" name="Content Placeholder 6"/>
          <p:cNvSpPr>
            <a:spLocks noGrp="1"/>
          </p:cNvSpPr>
          <p:nvPr>
            <p:ph sz="quarter" idx="13"/>
          </p:nvPr>
        </p:nvSpPr>
        <p:spPr>
          <a:xfrm>
            <a:off x="457200" y="1295400"/>
            <a:ext cx="8229600" cy="5181600"/>
          </a:xfrm>
        </p:spPr>
        <p:style>
          <a:lnRef idx="1">
            <a:schemeClr val="accent2"/>
          </a:lnRef>
          <a:fillRef idx="2">
            <a:schemeClr val="accent2"/>
          </a:fillRef>
          <a:effectRef idx="1">
            <a:schemeClr val="accent2"/>
          </a:effectRef>
          <a:fontRef idx="minor">
            <a:schemeClr val="dk1"/>
          </a:fontRef>
        </p:style>
        <p:txBody>
          <a:bodyPr>
            <a:normAutofit/>
          </a:bodyPr>
          <a:lstStyle/>
          <a:p>
            <a:r>
              <a:rPr lang="en-US" i="1" dirty="0" smtClean="0"/>
              <a:t>ACCESS Renewals</a:t>
            </a:r>
          </a:p>
          <a:p>
            <a:pPr lvl="1"/>
            <a:r>
              <a:rPr lang="en-US" dirty="0" smtClean="0"/>
              <a:t>Customer completes renewal on ACCESS</a:t>
            </a:r>
          </a:p>
          <a:p>
            <a:r>
              <a:rPr lang="en-US" i="1" dirty="0" smtClean="0"/>
              <a:t>Phone Renewals</a:t>
            </a:r>
          </a:p>
          <a:p>
            <a:pPr lvl="1"/>
            <a:r>
              <a:rPr lang="en-US" dirty="0" smtClean="0"/>
              <a:t>Customer calls in and completes renewal on the phone – telephonic signature required</a:t>
            </a:r>
          </a:p>
          <a:p>
            <a:r>
              <a:rPr lang="en-US" i="1" dirty="0" smtClean="0"/>
              <a:t>Administrative Renewals	</a:t>
            </a:r>
          </a:p>
          <a:p>
            <a:pPr lvl="1"/>
            <a:r>
              <a:rPr lang="en-US" i="1" dirty="0" smtClean="0"/>
              <a:t>An automatic renewal for cases that meet certain criteria listed in 26.1.3</a:t>
            </a:r>
          </a:p>
          <a:p>
            <a:r>
              <a:rPr lang="en-US" i="1" dirty="0" smtClean="0"/>
              <a:t>PPRF</a:t>
            </a:r>
          </a:p>
          <a:p>
            <a:pPr lvl="1"/>
            <a:r>
              <a:rPr lang="en-US" dirty="0" smtClean="0"/>
              <a:t>Agency sends out Pre-Printed Review Form to customer ahead of time for their review</a:t>
            </a:r>
          </a:p>
          <a:p>
            <a:pPr lvl="1"/>
            <a:r>
              <a:rPr lang="en-US" dirty="0" smtClean="0"/>
              <a:t>Customer returns PPRF with any necessary changes</a:t>
            </a:r>
          </a:p>
          <a:p>
            <a:r>
              <a:rPr lang="en-US" i="1" dirty="0" smtClean="0"/>
              <a:t>In Person</a:t>
            </a:r>
          </a:p>
          <a:p>
            <a:pPr lvl="1"/>
            <a:r>
              <a:rPr lang="en-US" dirty="0" smtClean="0"/>
              <a:t>Customer may choose to have in person appointment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2183527"/>
      </p:ext>
    </p:extLst>
  </p:cSld>
  <p:clrMapOvr>
    <a:masterClrMapping/>
  </p:clrMapOvr>
  <mc:AlternateContent xmlns:mc="http://schemas.openxmlformats.org/markup-compatibility/2006" xmlns:p14="http://schemas.microsoft.com/office/powerpoint/2010/main">
    <mc:Choice Requires="p14">
      <p:transition spd="slow" p14:dur="2000" advTm="55666"/>
    </mc:Choice>
    <mc:Fallback xmlns="">
      <p:transition spd="slow" advTm="5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098"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7209" t="30682" r="10830" b="12930"/>
          <a:stretch/>
        </p:blipFill>
        <p:spPr bwMode="auto">
          <a:xfrm>
            <a:off x="211337" y="149538"/>
            <a:ext cx="8932663" cy="670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638800" y="6096000"/>
            <a:ext cx="3505200" cy="307777"/>
          </a:xfrm>
          <a:prstGeom prst="rect">
            <a:avLst/>
          </a:prstGeom>
          <a:solidFill>
            <a:schemeClr val="accent5">
              <a:lumMod val="40000"/>
              <a:lumOff val="60000"/>
            </a:schemeClr>
          </a:solidFill>
        </p:spPr>
        <p:txBody>
          <a:bodyPr wrap="square" rtlCol="0">
            <a:spAutoFit/>
          </a:bodyPr>
          <a:lstStyle/>
          <a:p>
            <a:r>
              <a:rPr lang="en-US" sz="1400" dirty="0" smtClean="0"/>
              <a:t>Available on the capital consortium website</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4251797"/>
      </p:ext>
    </p:extLst>
  </p:cSld>
  <p:clrMapOvr>
    <a:masterClrMapping/>
  </p:clrMapOvr>
  <mc:AlternateContent xmlns:mc="http://schemas.openxmlformats.org/markup-compatibility/2006" xmlns:p14="http://schemas.microsoft.com/office/powerpoint/2010/main">
    <mc:Choice Requires="p14">
      <p:transition spd="slow" p14:dur="2000" advTm="61264"/>
    </mc:Choice>
    <mc:Fallback xmlns="">
      <p:transition spd="slow" advTm="6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Desk Aids</a:t>
            </a:r>
            <a:endParaRPr lang="en-US" dirty="0"/>
          </a:p>
        </p:txBody>
      </p:sp>
      <p:sp>
        <p:nvSpPr>
          <p:cNvPr id="3" name="Content Placeholder 2"/>
          <p:cNvSpPr>
            <a:spLocks noGrp="1"/>
          </p:cNvSpPr>
          <p:nvPr>
            <p:ph sz="quarter" idx="13"/>
          </p:nvPr>
        </p:nvSpPr>
        <p:spPr>
          <a:solidFill>
            <a:schemeClr val="tx1">
              <a:lumMod val="50000"/>
              <a:lumOff val="50000"/>
            </a:schemeClr>
          </a:solidFill>
        </p:spPr>
        <p:txBody>
          <a:bodyPr/>
          <a:lstStyle/>
          <a:p>
            <a:r>
              <a:rPr lang="en-US" dirty="0" smtClean="0"/>
              <a:t>Your </a:t>
            </a:r>
            <a:r>
              <a:rPr lang="en-US" dirty="0" smtClean="0"/>
              <a:t>trainer should </a:t>
            </a:r>
            <a:r>
              <a:rPr lang="en-US" dirty="0" smtClean="0"/>
              <a:t>have printed copies of </a:t>
            </a:r>
            <a:r>
              <a:rPr lang="en-US" dirty="0" smtClean="0"/>
              <a:t>these desk aids from this </a:t>
            </a:r>
            <a:r>
              <a:rPr lang="en-US" dirty="0" smtClean="0"/>
              <a:t>Power Point for you.</a:t>
            </a:r>
          </a:p>
          <a:p>
            <a:r>
              <a:rPr lang="en-US" dirty="0" smtClean="0"/>
              <a:t>Desk aids referenced within this Power Point:</a:t>
            </a:r>
          </a:p>
          <a:p>
            <a:pPr lvl="1"/>
            <a:r>
              <a:rPr lang="en-US" dirty="0" smtClean="0"/>
              <a:t>Flow chart in </a:t>
            </a:r>
            <a:r>
              <a:rPr lang="en-US" dirty="0" smtClean="0">
                <a:solidFill>
                  <a:schemeClr val="accent6">
                    <a:lumMod val="50000"/>
                  </a:schemeClr>
                </a:solidFill>
                <a:hlinkClick r:id="rId4"/>
              </a:rPr>
              <a:t>BCPH 2.3.3</a:t>
            </a:r>
            <a:endParaRPr lang="en-US" dirty="0" smtClean="0">
              <a:solidFill>
                <a:schemeClr val="accent6">
                  <a:lumMod val="50000"/>
                </a:schemeClr>
              </a:solidFill>
            </a:endParaRPr>
          </a:p>
          <a:p>
            <a:pPr lvl="1"/>
            <a:r>
              <a:rPr lang="en-US" dirty="0" smtClean="0">
                <a:solidFill>
                  <a:schemeClr val="accent6">
                    <a:lumMod val="50000"/>
                  </a:schemeClr>
                </a:solidFill>
                <a:hlinkClick r:id="rId5"/>
              </a:rPr>
              <a:t>BC+ Chart </a:t>
            </a:r>
            <a:r>
              <a:rPr lang="en-US" dirty="0" smtClean="0">
                <a:solidFill>
                  <a:schemeClr val="accent6">
                    <a:lumMod val="50000"/>
                  </a:schemeClr>
                </a:solidFill>
              </a:rPr>
              <a:t>on capital-im.com website, under Desk Aids</a:t>
            </a:r>
          </a:p>
          <a:p>
            <a:pPr lvl="1"/>
            <a:r>
              <a:rPr lang="en-US" dirty="0" smtClean="0">
                <a:solidFill>
                  <a:schemeClr val="accent6">
                    <a:lumMod val="50000"/>
                  </a:schemeClr>
                </a:solidFill>
                <a:hlinkClick r:id="rId6"/>
              </a:rPr>
              <a:t>Type of Income </a:t>
            </a:r>
            <a:r>
              <a:rPr lang="en-US" dirty="0" smtClean="0">
                <a:solidFill>
                  <a:schemeClr val="accent6">
                    <a:lumMod val="50000"/>
                  </a:schemeClr>
                </a:solidFill>
              </a:rPr>
              <a:t>chart on website</a:t>
            </a:r>
          </a:p>
          <a:p>
            <a:pPr lvl="1"/>
            <a:r>
              <a:rPr lang="en-US" dirty="0" smtClean="0">
                <a:solidFill>
                  <a:schemeClr val="accent6">
                    <a:lumMod val="50000"/>
                  </a:schemeClr>
                </a:solidFill>
                <a:hlinkClick r:id="rId7"/>
              </a:rPr>
              <a:t>Tax Deductions </a:t>
            </a:r>
            <a:r>
              <a:rPr lang="en-US" dirty="0" smtClean="0">
                <a:solidFill>
                  <a:schemeClr val="accent6">
                    <a:lumMod val="50000"/>
                  </a:schemeClr>
                </a:solidFill>
              </a:rPr>
              <a:t>desk aid on website</a:t>
            </a:r>
          </a:p>
          <a:p>
            <a:pPr lvl="1"/>
            <a:r>
              <a:rPr lang="en-US" dirty="0" smtClean="0">
                <a:solidFill>
                  <a:schemeClr val="accent6">
                    <a:lumMod val="50000"/>
                  </a:schemeClr>
                </a:solidFill>
                <a:hlinkClick r:id="rId8"/>
              </a:rPr>
              <a:t>Late Verifications </a:t>
            </a:r>
            <a:r>
              <a:rPr lang="en-US" dirty="0" smtClean="0">
                <a:solidFill>
                  <a:schemeClr val="accent6">
                    <a:lumMod val="50000"/>
                  </a:schemeClr>
                </a:solidFill>
              </a:rPr>
              <a:t>desk aid on website</a:t>
            </a:r>
          </a:p>
          <a:p>
            <a:pPr lvl="1"/>
            <a:endParaRPr lang="en-US" dirty="0">
              <a:solidFill>
                <a:schemeClr val="accent6">
                  <a:lumMod val="50000"/>
                </a:schemeClr>
              </a:solidFill>
            </a:endParaRPr>
          </a:p>
          <a:p>
            <a:pPr lvl="1"/>
            <a:r>
              <a:rPr lang="en-US" dirty="0" smtClean="0">
                <a:solidFill>
                  <a:schemeClr val="accent6">
                    <a:lumMod val="50000"/>
                  </a:schemeClr>
                </a:solidFill>
              </a:rPr>
              <a:t>You may wish to print these desk aids out.  You may wish to save paper and just know where to find them when you need them.  Both ways work.  </a:t>
            </a:r>
            <a:r>
              <a:rPr lang="en-US" dirty="0" smtClean="0">
                <a:solidFill>
                  <a:schemeClr val="accent6">
                    <a:lumMod val="50000"/>
                  </a:schemeClr>
                </a:solidFill>
                <a:sym typeface="Wingdings" panose="05000000000000000000" pitchFamily="2" charset="2"/>
              </a:rPr>
              <a:t></a:t>
            </a:r>
            <a:endParaRPr lang="en-US" dirty="0" smtClean="0">
              <a:solidFill>
                <a:schemeClr val="accent6">
                  <a:lumMod val="50000"/>
                </a:schemeClr>
              </a:solidFill>
            </a:endParaRPr>
          </a:p>
          <a:p>
            <a:pPr lvl="1"/>
            <a:endParaRPr lang="en-US" dirty="0" smtClean="0">
              <a:solidFill>
                <a:schemeClr val="accent6">
                  <a:lumMod val="50000"/>
                </a:schemeClr>
              </a:solidFill>
            </a:endParaRPr>
          </a:p>
          <a:p>
            <a:pPr lvl="1"/>
            <a:endParaRPr lang="en-US" dirty="0" smtClean="0">
              <a:solidFill>
                <a:schemeClr val="accent6">
                  <a:lumMod val="50000"/>
                </a:schemeClr>
              </a:solidFill>
            </a:endParaRPr>
          </a:p>
          <a:p>
            <a:pPr lvl="1"/>
            <a:endParaRPr lang="en-US" dirty="0" smtClean="0">
              <a:solidFill>
                <a:schemeClr val="accent6">
                  <a:lumMod val="50000"/>
                </a:schemeClr>
              </a:solidFill>
            </a:endParaRPr>
          </a:p>
          <a:p>
            <a:pPr lvl="1"/>
            <a:endParaRPr lang="en-US" dirty="0" smtClean="0">
              <a:solidFill>
                <a:schemeClr val="accent6">
                  <a:lumMod val="50000"/>
                </a:schemeClr>
              </a:solidFill>
            </a:endParaRPr>
          </a:p>
          <a:p>
            <a:pPr lvl="1"/>
            <a:endParaRPr lang="en-US" dirty="0" smtClean="0">
              <a:solidFill>
                <a:schemeClr val="accent6">
                  <a:lumMod val="50000"/>
                </a:schemeClr>
              </a:solidFill>
            </a:endParaRPr>
          </a:p>
          <a:p>
            <a:pPr lvl="1"/>
            <a:endParaRPr lang="en-US" dirty="0">
              <a:solidFill>
                <a:schemeClr val="accent6">
                  <a:lumMod val="50000"/>
                </a:schemeClr>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993660"/>
      </p:ext>
    </p:extLst>
  </p:cSld>
  <p:clrMapOvr>
    <a:masterClrMapping/>
  </p:clrMapOvr>
  <mc:AlternateContent xmlns:mc="http://schemas.openxmlformats.org/markup-compatibility/2006">
    <mc:Choice xmlns:p14="http://schemas.microsoft.com/office/powerpoint/2010/main" Requires="p14">
      <p:transition spd="slow" p14:dur="2000" advTm="37551"/>
    </mc:Choice>
    <mc:Fallback>
      <p:transition spd="slow" advTm="3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 Compatibility</a:t>
            </a:r>
            <a:endParaRPr lang="en-US" dirty="0"/>
          </a:p>
        </p:txBody>
      </p:sp>
      <p:sp>
        <p:nvSpPr>
          <p:cNvPr id="5" name="Content Placeholder 4"/>
          <p:cNvSpPr>
            <a:spLocks noGrp="1"/>
          </p:cNvSpPr>
          <p:nvPr>
            <p:ph sz="quarter" idx="13"/>
          </p:nvPr>
        </p:nvSpPr>
        <p:spPr>
          <a:xfrm>
            <a:off x="304800" y="2819400"/>
            <a:ext cx="8610600" cy="5029200"/>
          </a:xfrm>
        </p:spPr>
        <p:txBody>
          <a:bodyPr>
            <a:normAutofit/>
          </a:bodyPr>
          <a:lstStyle/>
          <a:p>
            <a:r>
              <a:rPr lang="en-US" dirty="0" smtClean="0"/>
              <a:t>In some situations, applicants are not required to verify their income.  </a:t>
            </a:r>
          </a:p>
          <a:p>
            <a:pPr lvl="1"/>
            <a:r>
              <a:rPr lang="en-US" dirty="0" smtClean="0"/>
              <a:t>This is because what they reported to us AND the income that is available in data exchanges both are under the income limit</a:t>
            </a:r>
          </a:p>
          <a:p>
            <a:endParaRPr lang="en-US" sz="2800" dirty="0" smtClean="0"/>
          </a:p>
          <a:p>
            <a:r>
              <a:rPr lang="en-US" dirty="0" smtClean="0"/>
              <a:t>If member reports income over the income limit, that income will be used, regardless of what the outcome would be if DE was used</a:t>
            </a:r>
          </a:p>
        </p:txBody>
      </p:sp>
      <p:sp>
        <p:nvSpPr>
          <p:cNvPr id="4" name="Rectangle 3"/>
          <p:cNvSpPr/>
          <p:nvPr/>
        </p:nvSpPr>
        <p:spPr>
          <a:xfrm>
            <a:off x="1600200" y="1558497"/>
            <a:ext cx="6019800" cy="830997"/>
          </a:xfrm>
          <a:prstGeom prst="rect">
            <a:avLst/>
          </a:prstGeom>
          <a:noFill/>
        </p:spPr>
        <p:txBody>
          <a:bodyPr wrap="square" lIns="91440" tIns="45720" rIns="91440" bIns="45720">
            <a:spAutoFit/>
          </a:bodyPr>
          <a:lstStyle/>
          <a:p>
            <a:pPr algn="ctr"/>
            <a:r>
              <a:rPr lang="en-US" sz="4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Health Care Only</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4055366"/>
      </p:ext>
    </p:extLst>
  </p:cSld>
  <p:clrMapOvr>
    <a:masterClrMapping/>
  </p:clrMapOvr>
  <mc:AlternateContent xmlns:mc="http://schemas.openxmlformats.org/markup-compatibility/2006" xmlns:p14="http://schemas.microsoft.com/office/powerpoint/2010/main">
    <mc:Choice Requires="p14">
      <p:transition spd="slow" p14:dur="2000" advTm="66428"/>
    </mc:Choice>
    <mc:Fallback xmlns="">
      <p:transition spd="slow" advTm="6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Which FDSH to use?</a:t>
            </a:r>
            <a:endParaRPr lang="en-US" dirty="0"/>
          </a:p>
        </p:txBody>
      </p:sp>
      <p:pic>
        <p:nvPicPr>
          <p:cNvPr id="4099" name="Picture 3"/>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845" t="13036" r="84630" b="32955"/>
          <a:stretch/>
        </p:blipFill>
        <p:spPr bwMode="auto">
          <a:xfrm>
            <a:off x="723900" y="2133600"/>
            <a:ext cx="1562100" cy="414637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 Placeholder 4"/>
          <p:cNvSpPr>
            <a:spLocks noGrp="1"/>
          </p:cNvSpPr>
          <p:nvPr>
            <p:ph type="body" sz="half" idx="2"/>
          </p:nvPr>
        </p:nvSpPr>
        <p:spPr/>
        <p:txBody>
          <a:bodyPr/>
          <a:lstStyle/>
          <a:p>
            <a:r>
              <a:rPr lang="en-US" dirty="0" smtClean="0"/>
              <a:t>Don’t use this one</a:t>
            </a:r>
            <a:endParaRPr lang="en-US" dirty="0"/>
          </a:p>
        </p:txBody>
      </p:sp>
      <p:sp>
        <p:nvSpPr>
          <p:cNvPr id="7" name="Text Placeholder 6"/>
          <p:cNvSpPr>
            <a:spLocks noGrp="1"/>
          </p:cNvSpPr>
          <p:nvPr>
            <p:ph type="body" sz="half" idx="15"/>
          </p:nvPr>
        </p:nvSpPr>
        <p:spPr/>
        <p:txBody>
          <a:bodyPr/>
          <a:lstStyle/>
          <a:p>
            <a:pPr algn="ctr"/>
            <a:r>
              <a:rPr lang="en-US" dirty="0" smtClean="0"/>
              <a:t>Use this one</a:t>
            </a:r>
            <a:endParaRPr lang="en-US" dirty="0"/>
          </a:p>
        </p:txBody>
      </p:sp>
      <p:cxnSp>
        <p:nvCxnSpPr>
          <p:cNvPr id="10" name="Straight Arrow Connector 9"/>
          <p:cNvCxnSpPr/>
          <p:nvPr/>
        </p:nvCxnSpPr>
        <p:spPr>
          <a:xfrm>
            <a:off x="0" y="4191000"/>
            <a:ext cx="9906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3399" r="59915" b="27945"/>
          <a:stretch/>
        </p:blipFill>
        <p:spPr bwMode="auto">
          <a:xfrm>
            <a:off x="4724400" y="2438400"/>
            <a:ext cx="3115460" cy="329138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3886200" y="5638800"/>
            <a:ext cx="9906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58644"/>
      </p:ext>
    </p:extLst>
  </p:cSld>
  <p:clrMapOvr>
    <a:masterClrMapping/>
  </p:clrMapOvr>
  <mc:AlternateContent xmlns:mc="http://schemas.openxmlformats.org/markup-compatibility/2006" xmlns:p14="http://schemas.microsoft.com/office/powerpoint/2010/main">
    <mc:Choice Requires="p14">
      <p:transition spd="slow" p14:dur="2000" advTm="75499"/>
    </mc:Choice>
    <mc:Fallback xmlns="">
      <p:transition spd="slow" advTm="7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Employment</a:t>
            </a:r>
            <a:endParaRPr lang="en-US" dirty="0"/>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293027284"/>
              </p:ext>
            </p:extLst>
          </p:nvPr>
        </p:nvGraphicFramePr>
        <p:xfrm>
          <a:off x="274638" y="1298575"/>
          <a:ext cx="8594724" cy="2225040"/>
        </p:xfrm>
        <a:graphic>
          <a:graphicData uri="http://schemas.openxmlformats.org/drawingml/2006/table">
            <a:tbl>
              <a:tblPr firstRow="1" bandRow="1">
                <a:tableStyleId>{5C22544A-7EE6-4342-B048-85BDC9FD1C3A}</a:tableStyleId>
              </a:tblPr>
              <a:tblGrid>
                <a:gridCol w="2148681">
                  <a:extLst>
                    <a:ext uri="{9D8B030D-6E8A-4147-A177-3AD203B41FA5}">
                      <a16:colId xmlns:a16="http://schemas.microsoft.com/office/drawing/2014/main" val="20000"/>
                    </a:ext>
                  </a:extLst>
                </a:gridCol>
                <a:gridCol w="2148681">
                  <a:extLst>
                    <a:ext uri="{9D8B030D-6E8A-4147-A177-3AD203B41FA5}">
                      <a16:colId xmlns:a16="http://schemas.microsoft.com/office/drawing/2014/main" val="20001"/>
                    </a:ext>
                  </a:extLst>
                </a:gridCol>
                <a:gridCol w="2148681">
                  <a:extLst>
                    <a:ext uri="{9D8B030D-6E8A-4147-A177-3AD203B41FA5}">
                      <a16:colId xmlns:a16="http://schemas.microsoft.com/office/drawing/2014/main" val="20002"/>
                    </a:ext>
                  </a:extLst>
                </a:gridCol>
                <a:gridCol w="2148681">
                  <a:extLst>
                    <a:ext uri="{9D8B030D-6E8A-4147-A177-3AD203B41FA5}">
                      <a16:colId xmlns:a16="http://schemas.microsoft.com/office/drawing/2014/main" val="20003"/>
                    </a:ext>
                  </a:extLst>
                </a:gridCol>
              </a:tblGrid>
              <a:tr h="370840">
                <a:tc>
                  <a:txBody>
                    <a:bodyPr/>
                    <a:lstStyle/>
                    <a:p>
                      <a:r>
                        <a:rPr lang="en-US" dirty="0" smtClean="0"/>
                        <a:t>Business Type</a:t>
                      </a:r>
                      <a:endParaRPr lang="en-US" dirty="0"/>
                    </a:p>
                  </a:txBody>
                  <a:tcPr marL="95497" marR="95497"/>
                </a:tc>
                <a:tc>
                  <a:txBody>
                    <a:bodyPr/>
                    <a:lstStyle/>
                    <a:p>
                      <a:r>
                        <a:rPr lang="en-US" dirty="0" smtClean="0"/>
                        <a:t>Federal Forms </a:t>
                      </a:r>
                      <a:endParaRPr lang="en-US" dirty="0"/>
                    </a:p>
                  </a:txBody>
                  <a:tcPr marL="95497" marR="95497"/>
                </a:tc>
                <a:tc>
                  <a:txBody>
                    <a:bodyPr/>
                    <a:lstStyle/>
                    <a:p>
                      <a:endParaRPr lang="en-US"/>
                    </a:p>
                  </a:txBody>
                  <a:tcPr marL="95497" marR="95497"/>
                </a:tc>
                <a:tc>
                  <a:txBody>
                    <a:bodyPr/>
                    <a:lstStyle/>
                    <a:p>
                      <a:endParaRPr lang="en-US"/>
                    </a:p>
                  </a:txBody>
                  <a:tcPr marL="95497" marR="95497"/>
                </a:tc>
                <a:extLst>
                  <a:ext uri="{0D108BD9-81ED-4DB2-BD59-A6C34878D82A}">
                    <a16:rowId xmlns:a16="http://schemas.microsoft.com/office/drawing/2014/main" val="10000"/>
                  </a:ext>
                </a:extLst>
              </a:tr>
              <a:tr h="370840">
                <a:tc>
                  <a:txBody>
                    <a:bodyPr/>
                    <a:lstStyle/>
                    <a:p>
                      <a:r>
                        <a:rPr lang="en-US" dirty="0" smtClean="0"/>
                        <a:t>Sole Proprietor</a:t>
                      </a:r>
                      <a:endParaRPr lang="en-US" dirty="0"/>
                    </a:p>
                  </a:txBody>
                  <a:tcPr marL="95497" marR="95497"/>
                </a:tc>
                <a:tc>
                  <a:txBody>
                    <a:bodyPr/>
                    <a:lstStyle/>
                    <a:p>
                      <a:r>
                        <a:rPr lang="en-US" dirty="0" smtClean="0"/>
                        <a:t>1040</a:t>
                      </a:r>
                      <a:endParaRPr lang="en-US" dirty="0"/>
                    </a:p>
                  </a:txBody>
                  <a:tcPr marL="95497" marR="95497"/>
                </a:tc>
                <a:tc>
                  <a:txBody>
                    <a:bodyPr/>
                    <a:lstStyle/>
                    <a:p>
                      <a:r>
                        <a:rPr lang="en-US" dirty="0" smtClean="0"/>
                        <a:t>Schedule (C, E, or F)</a:t>
                      </a:r>
                      <a:endParaRPr lang="en-US" dirty="0"/>
                    </a:p>
                  </a:txBody>
                  <a:tcPr marL="95497" marR="95497"/>
                </a:tc>
                <a:tc>
                  <a:txBody>
                    <a:bodyPr/>
                    <a:lstStyle/>
                    <a:p>
                      <a:endParaRPr lang="en-US"/>
                    </a:p>
                  </a:txBody>
                  <a:tcPr marL="95497" marR="95497"/>
                </a:tc>
                <a:extLst>
                  <a:ext uri="{0D108BD9-81ED-4DB2-BD59-A6C34878D82A}">
                    <a16:rowId xmlns:a16="http://schemas.microsoft.com/office/drawing/2014/main" val="10001"/>
                  </a:ext>
                </a:extLst>
              </a:tr>
              <a:tr h="370840">
                <a:tc>
                  <a:txBody>
                    <a:bodyPr/>
                    <a:lstStyle/>
                    <a:p>
                      <a:r>
                        <a:rPr lang="en-US" dirty="0" smtClean="0"/>
                        <a:t>Partnership</a:t>
                      </a:r>
                      <a:endParaRPr lang="en-US" dirty="0"/>
                    </a:p>
                  </a:txBody>
                  <a:tcPr marL="95497" marR="95497"/>
                </a:tc>
                <a:tc>
                  <a:txBody>
                    <a:bodyPr/>
                    <a:lstStyle/>
                    <a:p>
                      <a:r>
                        <a:rPr lang="en-US" dirty="0" smtClean="0"/>
                        <a:t>1040 and 1065</a:t>
                      </a:r>
                      <a:endParaRPr lang="en-US" dirty="0"/>
                    </a:p>
                  </a:txBody>
                  <a:tcPr marL="95497" marR="95497"/>
                </a:tc>
                <a:tc>
                  <a:txBody>
                    <a:bodyPr/>
                    <a:lstStyle/>
                    <a:p>
                      <a:r>
                        <a:rPr lang="en-US" dirty="0" smtClean="0"/>
                        <a:t>Schedule (C,</a:t>
                      </a:r>
                      <a:r>
                        <a:rPr lang="en-US" baseline="0" dirty="0" smtClean="0"/>
                        <a:t> E, or F)</a:t>
                      </a:r>
                      <a:endParaRPr lang="en-US" dirty="0"/>
                    </a:p>
                  </a:txBody>
                  <a:tcPr marL="95497" marR="95497"/>
                </a:tc>
                <a:tc>
                  <a:txBody>
                    <a:bodyPr/>
                    <a:lstStyle/>
                    <a:p>
                      <a:r>
                        <a:rPr lang="en-US" dirty="0" smtClean="0"/>
                        <a:t>K-1</a:t>
                      </a:r>
                      <a:endParaRPr lang="en-US" dirty="0"/>
                    </a:p>
                  </a:txBody>
                  <a:tcPr marL="95497" marR="95497"/>
                </a:tc>
                <a:extLst>
                  <a:ext uri="{0D108BD9-81ED-4DB2-BD59-A6C34878D82A}">
                    <a16:rowId xmlns:a16="http://schemas.microsoft.com/office/drawing/2014/main" val="10002"/>
                  </a:ext>
                </a:extLst>
              </a:tr>
              <a:tr h="370840">
                <a:tc>
                  <a:txBody>
                    <a:bodyPr/>
                    <a:lstStyle/>
                    <a:p>
                      <a:r>
                        <a:rPr lang="en-US" dirty="0" smtClean="0"/>
                        <a:t>Corporation</a:t>
                      </a:r>
                      <a:endParaRPr lang="en-US" dirty="0"/>
                    </a:p>
                  </a:txBody>
                  <a:tcPr marL="95497" marR="95497"/>
                </a:tc>
                <a:tc>
                  <a:txBody>
                    <a:bodyPr/>
                    <a:lstStyle/>
                    <a:p>
                      <a:r>
                        <a:rPr lang="en-US" dirty="0" smtClean="0"/>
                        <a:t>1040 and 1120</a:t>
                      </a:r>
                      <a:endParaRPr lang="en-US" dirty="0"/>
                    </a:p>
                  </a:txBody>
                  <a:tcPr marL="95497" marR="95497"/>
                </a:tc>
                <a:tc>
                  <a:txBody>
                    <a:bodyPr/>
                    <a:lstStyle/>
                    <a:p>
                      <a:endParaRPr lang="en-US" dirty="0"/>
                    </a:p>
                  </a:txBody>
                  <a:tcPr marL="95497" marR="95497"/>
                </a:tc>
                <a:tc>
                  <a:txBody>
                    <a:bodyPr/>
                    <a:lstStyle/>
                    <a:p>
                      <a:r>
                        <a:rPr lang="en-US" dirty="0" smtClean="0"/>
                        <a:t>K-1</a:t>
                      </a:r>
                      <a:endParaRPr lang="en-US" dirty="0"/>
                    </a:p>
                  </a:txBody>
                  <a:tcPr marL="95497" marR="95497"/>
                </a:tc>
                <a:extLst>
                  <a:ext uri="{0D108BD9-81ED-4DB2-BD59-A6C34878D82A}">
                    <a16:rowId xmlns:a16="http://schemas.microsoft.com/office/drawing/2014/main" val="10003"/>
                  </a:ext>
                </a:extLst>
              </a:tr>
              <a:tr h="370840">
                <a:tc>
                  <a:txBody>
                    <a:bodyPr/>
                    <a:lstStyle/>
                    <a:p>
                      <a:r>
                        <a:rPr lang="en-US" dirty="0" smtClean="0"/>
                        <a:t>S Corporation</a:t>
                      </a:r>
                      <a:endParaRPr lang="en-US" dirty="0"/>
                    </a:p>
                  </a:txBody>
                  <a:tcPr marL="95497" marR="95497"/>
                </a:tc>
                <a:tc>
                  <a:txBody>
                    <a:bodyPr/>
                    <a:lstStyle/>
                    <a:p>
                      <a:r>
                        <a:rPr lang="en-US" dirty="0" smtClean="0"/>
                        <a:t>1040 and 1120S</a:t>
                      </a:r>
                      <a:endParaRPr lang="en-US" dirty="0"/>
                    </a:p>
                  </a:txBody>
                  <a:tcPr marL="95497" marR="95497"/>
                </a:tc>
                <a:tc>
                  <a:txBody>
                    <a:bodyPr/>
                    <a:lstStyle/>
                    <a:p>
                      <a:endParaRPr lang="en-US"/>
                    </a:p>
                  </a:txBody>
                  <a:tcPr marL="95497" marR="95497"/>
                </a:tc>
                <a:tc>
                  <a:txBody>
                    <a:bodyPr/>
                    <a:lstStyle/>
                    <a:p>
                      <a:r>
                        <a:rPr lang="en-US" dirty="0" smtClean="0"/>
                        <a:t>K-1</a:t>
                      </a:r>
                      <a:endParaRPr lang="en-US" dirty="0"/>
                    </a:p>
                  </a:txBody>
                  <a:tcPr marL="95497" marR="95497"/>
                </a:tc>
                <a:extLst>
                  <a:ext uri="{0D108BD9-81ED-4DB2-BD59-A6C34878D82A}">
                    <a16:rowId xmlns:a16="http://schemas.microsoft.com/office/drawing/2014/main" val="10004"/>
                  </a:ext>
                </a:extLst>
              </a:tr>
              <a:tr h="370840">
                <a:tc>
                  <a:txBody>
                    <a:bodyPr/>
                    <a:lstStyle/>
                    <a:p>
                      <a:endParaRPr lang="en-US" dirty="0"/>
                    </a:p>
                  </a:txBody>
                  <a:tcPr marL="95497" marR="95497"/>
                </a:tc>
                <a:tc>
                  <a:txBody>
                    <a:bodyPr/>
                    <a:lstStyle/>
                    <a:p>
                      <a:endParaRPr lang="en-US" dirty="0"/>
                    </a:p>
                  </a:txBody>
                  <a:tcPr marL="95497" marR="95497"/>
                </a:tc>
                <a:tc>
                  <a:txBody>
                    <a:bodyPr/>
                    <a:lstStyle/>
                    <a:p>
                      <a:endParaRPr lang="en-US"/>
                    </a:p>
                  </a:txBody>
                  <a:tcPr marL="95497" marR="95497"/>
                </a:tc>
                <a:tc>
                  <a:txBody>
                    <a:bodyPr/>
                    <a:lstStyle/>
                    <a:p>
                      <a:endParaRPr lang="en-US" dirty="0"/>
                    </a:p>
                  </a:txBody>
                  <a:tcPr marL="95497" marR="95497"/>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80615869"/>
              </p:ext>
            </p:extLst>
          </p:nvPr>
        </p:nvGraphicFramePr>
        <p:xfrm>
          <a:off x="533400" y="4876800"/>
          <a:ext cx="8153400" cy="128524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r>
                        <a:rPr lang="en-US" dirty="0" smtClean="0"/>
                        <a:t>SEIRF (Self Employment Income Report Form)</a:t>
                      </a:r>
                      <a:endParaRPr lang="en-US" dirty="0"/>
                    </a:p>
                  </a:txBody>
                  <a:tcPr/>
                </a:tc>
                <a:tc>
                  <a:txBody>
                    <a:bodyPr/>
                    <a:lstStyle/>
                    <a:p>
                      <a:r>
                        <a:rPr lang="en-US" dirty="0" smtClean="0"/>
                        <a:t>For anyone self</a:t>
                      </a:r>
                      <a:r>
                        <a:rPr lang="en-US" baseline="0" dirty="0" smtClean="0"/>
                        <a:t> employed, who has a new business or who has reported a </a:t>
                      </a:r>
                      <a:r>
                        <a:rPr lang="en-US" b="1" i="1" baseline="0" dirty="0" smtClean="0"/>
                        <a:t>valid</a:t>
                      </a:r>
                      <a:r>
                        <a:rPr lang="en-US" baseline="0" dirty="0" smtClean="0"/>
                        <a:t> significant change in their business</a:t>
                      </a:r>
                      <a:endParaRPr lang="en-US" dirty="0"/>
                    </a:p>
                  </a:txBody>
                  <a:tcPr/>
                </a:tc>
                <a:extLst>
                  <a:ext uri="{0D108BD9-81ED-4DB2-BD59-A6C34878D82A}">
                    <a16:rowId xmlns:a16="http://schemas.microsoft.com/office/drawing/2014/main" val="10001"/>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1117575"/>
      </p:ext>
    </p:extLst>
  </p:cSld>
  <p:clrMapOvr>
    <a:masterClrMapping/>
  </p:clrMapOvr>
  <mc:AlternateContent xmlns:mc="http://schemas.openxmlformats.org/markup-compatibility/2006" xmlns:p14="http://schemas.microsoft.com/office/powerpoint/2010/main">
    <mc:Choice Requires="p14">
      <p:transition spd="slow" p14:dur="2000" advTm="30315"/>
    </mc:Choice>
    <mc:Fallback xmlns="">
      <p:transition spd="slow" advTm="3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Deductibles</a:t>
            </a:r>
            <a:br>
              <a:rPr lang="en-US" dirty="0"/>
            </a:br>
            <a:r>
              <a:rPr lang="en-US" sz="2200" dirty="0"/>
              <a:t>Chapter </a:t>
            </a:r>
            <a:r>
              <a:rPr lang="en-US" sz="2200" dirty="0" smtClean="0"/>
              <a:t>17</a:t>
            </a:r>
            <a:endParaRPr lang="en-US" dirty="0"/>
          </a:p>
        </p:txBody>
      </p:sp>
      <p:sp>
        <p:nvSpPr>
          <p:cNvPr id="3" name="Content Placeholder 2"/>
          <p:cNvSpPr>
            <a:spLocks noGrp="1"/>
          </p:cNvSpPr>
          <p:nvPr>
            <p:ph sz="quarter" idx="13"/>
          </p:nvPr>
        </p:nvSpPr>
        <p:spPr/>
        <p:txBody>
          <a:bodyPr/>
          <a:lstStyle/>
          <a:p>
            <a:r>
              <a:rPr lang="en-US" dirty="0" smtClean="0"/>
              <a:t>Children under 19 with income over 306% FPL</a:t>
            </a:r>
          </a:p>
          <a:p>
            <a:r>
              <a:rPr lang="en-US" dirty="0" smtClean="0"/>
              <a:t>Children with income over 156%FPL denied due to access to health insurance</a:t>
            </a:r>
          </a:p>
          <a:p>
            <a:r>
              <a:rPr lang="en-US" dirty="0" smtClean="0"/>
              <a:t>Pregnant women with income over 306% FPL</a:t>
            </a:r>
            <a:endParaRPr lang="en-US" dirty="0"/>
          </a:p>
        </p:txBody>
      </p:sp>
      <p:sp>
        <p:nvSpPr>
          <p:cNvPr id="6" name="Content Placeholder 5"/>
          <p:cNvSpPr>
            <a:spLocks noGrp="1"/>
          </p:cNvSpPr>
          <p:nvPr>
            <p:ph sz="quarter" idx="14"/>
          </p:nvPr>
        </p:nvSpPr>
        <p:spPr/>
        <p:txBody>
          <a:bodyPr/>
          <a:lstStyle/>
          <a:p>
            <a:r>
              <a:rPr lang="en-US" dirty="0" smtClean="0"/>
              <a:t>If the household incurs expenses that equal that amount, or pre-pays their deductible, they can get BadgerCare coverage</a:t>
            </a:r>
            <a:endParaRPr lang="en-US" dirty="0"/>
          </a:p>
        </p:txBody>
      </p:sp>
      <p:sp>
        <p:nvSpPr>
          <p:cNvPr id="4" name="Text Placeholder 3"/>
          <p:cNvSpPr>
            <a:spLocks noGrp="1"/>
          </p:cNvSpPr>
          <p:nvPr>
            <p:ph type="body" sz="half" idx="2"/>
          </p:nvPr>
        </p:nvSpPr>
        <p:spPr/>
        <p:txBody>
          <a:bodyPr/>
          <a:lstStyle/>
          <a:p>
            <a:r>
              <a:rPr lang="en-US" dirty="0" smtClean="0"/>
              <a:t>Who can get one?</a:t>
            </a:r>
            <a:endParaRPr lang="en-US" dirty="0"/>
          </a:p>
        </p:txBody>
      </p:sp>
      <p:sp>
        <p:nvSpPr>
          <p:cNvPr id="5" name="Text Placeholder 4"/>
          <p:cNvSpPr>
            <a:spLocks noGrp="1"/>
          </p:cNvSpPr>
          <p:nvPr>
            <p:ph type="body" sz="half" idx="15"/>
          </p:nvPr>
        </p:nvSpPr>
        <p:spPr/>
        <p:txBody>
          <a:bodyPr/>
          <a:lstStyle/>
          <a:p>
            <a:r>
              <a:rPr lang="en-US" dirty="0" smtClean="0"/>
              <a:t>What is it?</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3733861"/>
      </p:ext>
    </p:extLst>
  </p:cSld>
  <p:clrMapOvr>
    <a:masterClrMapping/>
  </p:clrMapOvr>
  <mc:AlternateContent xmlns:mc="http://schemas.openxmlformats.org/markup-compatibility/2006" xmlns:p14="http://schemas.microsoft.com/office/powerpoint/2010/main">
    <mc:Choice Requires="p14">
      <p:transition spd="slow" p14:dur="2000" advTm="54036"/>
    </mc:Choice>
    <mc:Fallback xmlns="">
      <p:transition spd="slow" advTm="5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Extensions</a:t>
            </a:r>
            <a:br>
              <a:rPr lang="en-US" dirty="0"/>
            </a:br>
            <a:r>
              <a:rPr lang="en-US" sz="2700" dirty="0"/>
              <a:t>Chapter </a:t>
            </a:r>
            <a:r>
              <a:rPr lang="en-US" sz="2700" dirty="0" smtClean="0"/>
              <a:t>18</a:t>
            </a:r>
            <a:endParaRPr lang="en-US" dirty="0"/>
          </a:p>
        </p:txBody>
      </p:sp>
      <p:sp>
        <p:nvSpPr>
          <p:cNvPr id="3" name="Content Placeholder 2"/>
          <p:cNvSpPr>
            <a:spLocks noGrp="1"/>
          </p:cNvSpPr>
          <p:nvPr>
            <p:ph sz="quarter" idx="13"/>
          </p:nvPr>
        </p:nvSpPr>
        <p:spPr/>
        <p:txBody>
          <a:bodyPr>
            <a:normAutofit/>
          </a:bodyPr>
          <a:lstStyle/>
          <a:p>
            <a:r>
              <a:rPr lang="en-US" dirty="0" smtClean="0"/>
              <a:t>Adult caretaker / pregnant woman can enter extension due to increase in income (earned, spousal support or both)</a:t>
            </a:r>
          </a:p>
          <a:p>
            <a:r>
              <a:rPr lang="en-US" dirty="0" smtClean="0"/>
              <a:t>Children, step-children and NLRR children of the parent / caretaker will also enter the extension</a:t>
            </a:r>
          </a:p>
          <a:p>
            <a:r>
              <a:rPr lang="en-US" dirty="0" smtClean="0"/>
              <a:t>Childless adults are not eligible for extensions</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5247647"/>
      </p:ext>
    </p:extLst>
  </p:cSld>
  <p:clrMapOvr>
    <a:masterClrMapping/>
  </p:clrMapOvr>
  <mc:AlternateContent xmlns:mc="http://schemas.openxmlformats.org/markup-compatibility/2006">
    <mc:Choice xmlns:p14="http://schemas.microsoft.com/office/powerpoint/2010/main" Requires="p14">
      <p:transition spd="slow" p14:dur="2000" advTm="46035"/>
    </mc:Choice>
    <mc:Fallback>
      <p:transition spd="slow" advTm="4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Copays (5% Cost Share Limit)</a:t>
            </a:r>
            <a:br>
              <a:rPr lang="en-US" dirty="0" smtClean="0"/>
            </a:br>
            <a:r>
              <a:rPr lang="en-US" sz="2700" dirty="0" smtClean="0"/>
              <a:t>Chapter 38.8</a:t>
            </a:r>
            <a:endParaRPr lang="en-US" dirty="0"/>
          </a:p>
        </p:txBody>
      </p:sp>
      <p:sp>
        <p:nvSpPr>
          <p:cNvPr id="3" name="Content Placeholder 2"/>
          <p:cNvSpPr>
            <a:spLocks noGrp="1"/>
          </p:cNvSpPr>
          <p:nvPr>
            <p:ph sz="quarter" idx="13"/>
          </p:nvPr>
        </p:nvSpPr>
        <p:spPr/>
        <p:txBody>
          <a:bodyPr>
            <a:normAutofit/>
          </a:bodyPr>
          <a:lstStyle/>
          <a:p>
            <a:r>
              <a:rPr lang="en-US" dirty="0" smtClean="0"/>
              <a:t>Applies </a:t>
            </a:r>
            <a:r>
              <a:rPr lang="en-US" dirty="0"/>
              <a:t>to members eligible for </a:t>
            </a:r>
            <a:r>
              <a:rPr lang="en-US" dirty="0" smtClean="0"/>
              <a:t>BCP, </a:t>
            </a:r>
            <a:r>
              <a:rPr lang="en-US" dirty="0"/>
              <a:t>SSI Medicaid, and most EBD Medicaid programs. </a:t>
            </a:r>
            <a:endParaRPr lang="en-US" dirty="0" smtClean="0"/>
          </a:p>
          <a:p>
            <a:r>
              <a:rPr lang="en-US" dirty="0" smtClean="0"/>
              <a:t>Members </a:t>
            </a:r>
            <a:r>
              <a:rPr lang="en-US" dirty="0"/>
              <a:t>may not pay more than </a:t>
            </a:r>
            <a:r>
              <a:rPr lang="en-US" dirty="0" smtClean="0"/>
              <a:t>5% of </a:t>
            </a:r>
            <a:r>
              <a:rPr lang="en-US" dirty="0"/>
              <a:t>their household income for monthly premiums and copays for </a:t>
            </a:r>
            <a:r>
              <a:rPr lang="en-US" dirty="0" smtClean="0"/>
              <a:t>BCP or </a:t>
            </a:r>
            <a:r>
              <a:rPr lang="en-US" dirty="0"/>
              <a:t>Medicaid card </a:t>
            </a:r>
            <a:r>
              <a:rPr lang="en-US" dirty="0" smtClean="0"/>
              <a:t>services.</a:t>
            </a:r>
          </a:p>
          <a:p>
            <a:r>
              <a:rPr lang="en-US" dirty="0" smtClean="0"/>
              <a:t>A </a:t>
            </a:r>
            <a:r>
              <a:rPr lang="en-US" dirty="0"/>
              <a:t>copay limit will be set on a monthly basis. </a:t>
            </a:r>
            <a:endParaRPr lang="en-US" dirty="0" smtClean="0"/>
          </a:p>
          <a:p>
            <a:endParaRPr lang="en-US" dirty="0"/>
          </a:p>
          <a:p>
            <a:endParaRPr lang="en-US" dirty="0" smtClean="0"/>
          </a:p>
          <a:p>
            <a:endParaRPr lang="en-US" dirty="0" smtClean="0"/>
          </a:p>
          <a:p>
            <a:endParaRPr lang="en-US" dirty="0" smtClean="0"/>
          </a:p>
          <a:p>
            <a:endParaRPr lang="en-US" dirty="0"/>
          </a:p>
          <a:p>
            <a:endParaRPr lang="en-US" dirty="0" smtClean="0"/>
          </a:p>
        </p:txBody>
      </p:sp>
      <p:pic>
        <p:nvPicPr>
          <p:cNvPr id="5" name="Picture 4"/>
          <p:cNvPicPr>
            <a:picLocks noChangeAspect="1"/>
          </p:cNvPicPr>
          <p:nvPr/>
        </p:nvPicPr>
        <p:blipFill>
          <a:blip r:embed="rId5"/>
          <a:stretch>
            <a:fillRect/>
          </a:stretch>
        </p:blipFill>
        <p:spPr>
          <a:xfrm>
            <a:off x="904875" y="3505200"/>
            <a:ext cx="7334250" cy="24384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5691472"/>
      </p:ext>
    </p:extLst>
  </p:cSld>
  <p:clrMapOvr>
    <a:masterClrMapping/>
  </p:clrMapOvr>
  <mc:AlternateContent xmlns:mc="http://schemas.openxmlformats.org/markup-compatibility/2006">
    <mc:Choice xmlns:p14="http://schemas.microsoft.com/office/powerpoint/2010/main" Requires="p14">
      <p:transition spd="slow" p14:dur="2000" advTm="53065"/>
    </mc:Choice>
    <mc:Fallback>
      <p:transition spd="slow" advTm="5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Copay Exemptions</a:t>
            </a:r>
            <a:br>
              <a:rPr lang="en-US" dirty="0" smtClean="0"/>
            </a:br>
            <a:endParaRPr lang="en-US" dirty="0"/>
          </a:p>
        </p:txBody>
      </p:sp>
      <p:sp>
        <p:nvSpPr>
          <p:cNvPr id="3" name="Content Placeholder 2"/>
          <p:cNvSpPr>
            <a:spLocks noGrp="1"/>
          </p:cNvSpPr>
          <p:nvPr>
            <p:ph sz="quarter" idx="13"/>
          </p:nvPr>
        </p:nvSpPr>
        <p:spPr/>
        <p:txBody>
          <a:bodyPr>
            <a:normAutofit fontScale="92500" lnSpcReduction="10000"/>
          </a:bodyPr>
          <a:lstStyle/>
          <a:p>
            <a:r>
              <a:rPr lang="en-US" b="1" dirty="0"/>
              <a:t>38.2.2 Copay Exempt Populations</a:t>
            </a:r>
          </a:p>
          <a:p>
            <a:r>
              <a:rPr lang="en-US" dirty="0"/>
              <a:t>Children under age 19</a:t>
            </a:r>
          </a:p>
          <a:p>
            <a:pPr lvl="1"/>
            <a:r>
              <a:rPr lang="en-US" sz="1900" dirty="0"/>
              <a:t>Children in foster care</a:t>
            </a:r>
          </a:p>
          <a:p>
            <a:pPr lvl="1"/>
            <a:r>
              <a:rPr lang="en-US" sz="1900" dirty="0"/>
              <a:t>Children in adoption assistance</a:t>
            </a:r>
          </a:p>
          <a:p>
            <a:r>
              <a:rPr lang="en-US" dirty="0"/>
              <a:t>American Indians or Alaskan Native Tribal members</a:t>
            </a:r>
          </a:p>
          <a:p>
            <a:r>
              <a:rPr lang="en-US" dirty="0"/>
              <a:t>Former Foster Care Youth</a:t>
            </a:r>
          </a:p>
          <a:p>
            <a:r>
              <a:rPr lang="en-US" dirty="0"/>
              <a:t>Pregnant Women</a:t>
            </a:r>
          </a:p>
          <a:p>
            <a:r>
              <a:rPr lang="en-US" b="1" dirty="0"/>
              <a:t>38.2.3 Copay Exempt Programs</a:t>
            </a:r>
          </a:p>
          <a:p>
            <a:r>
              <a:rPr lang="en-US" dirty="0"/>
              <a:t>MAPP</a:t>
            </a:r>
          </a:p>
          <a:p>
            <a:r>
              <a:rPr lang="en-US" dirty="0" err="1"/>
              <a:t>Seniorcare</a:t>
            </a:r>
            <a:endParaRPr lang="en-US" dirty="0"/>
          </a:p>
          <a:p>
            <a:r>
              <a:rPr lang="en-US" dirty="0"/>
              <a:t>Family Planning Only Services</a:t>
            </a:r>
          </a:p>
          <a:p>
            <a:r>
              <a:rPr lang="en-US" dirty="0"/>
              <a:t>Institutional Medicaid </a:t>
            </a:r>
          </a:p>
          <a:p>
            <a:r>
              <a:rPr lang="en-US" dirty="0"/>
              <a:t>Katie Beckett</a:t>
            </a:r>
          </a:p>
          <a:p>
            <a:r>
              <a:rPr lang="en-US" dirty="0"/>
              <a:t>Wisconsin Well Woman Medicaid</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9439792"/>
      </p:ext>
    </p:extLst>
  </p:cSld>
  <p:clrMapOvr>
    <a:masterClrMapping/>
  </p:clrMapOvr>
  <mc:AlternateContent xmlns:mc="http://schemas.openxmlformats.org/markup-compatibility/2006">
    <mc:Choice xmlns:p14="http://schemas.microsoft.com/office/powerpoint/2010/main" Requires="p14">
      <p:transition spd="slow" p14:dur="2000" advTm="57563"/>
    </mc:Choice>
    <mc:Fallback>
      <p:transition spd="slow" advTm="5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 Filling</a:t>
            </a:r>
            <a:endParaRPr lang="en-US" dirty="0"/>
          </a:p>
        </p:txBody>
      </p:sp>
      <p:sp>
        <p:nvSpPr>
          <p:cNvPr id="3" name="Content Placeholder 2"/>
          <p:cNvSpPr>
            <a:spLocks noGrp="1"/>
          </p:cNvSpPr>
          <p:nvPr>
            <p:ph sz="quarter" idx="13"/>
          </p:nvPr>
        </p:nvSpPr>
        <p:spPr/>
        <p:txBody>
          <a:bodyPr>
            <a:normAutofit/>
          </a:bodyPr>
          <a:lstStyle/>
          <a:p>
            <a:pPr marL="0" indent="0">
              <a:buNone/>
            </a:pPr>
            <a:r>
              <a:rPr lang="en-US" dirty="0" smtClean="0"/>
              <a:t>Chapter 16.9</a:t>
            </a:r>
          </a:p>
          <a:p>
            <a:r>
              <a:rPr lang="en-US" dirty="0"/>
              <a:t>Due to differences between the eligibility rules used by the Federally Facilitated </a:t>
            </a:r>
            <a:r>
              <a:rPr lang="en-US" dirty="0" smtClean="0"/>
              <a:t>Marketplace (FFM) </a:t>
            </a:r>
            <a:r>
              <a:rPr lang="en-US" dirty="0"/>
              <a:t>and the eligibility rules used when counting income for </a:t>
            </a:r>
            <a:r>
              <a:rPr lang="en-US" dirty="0" err="1"/>
              <a:t>BadgerCare</a:t>
            </a:r>
            <a:r>
              <a:rPr lang="en-US" dirty="0"/>
              <a:t> Plus, the Marketplace may find someone to be at or below </a:t>
            </a:r>
            <a:r>
              <a:rPr lang="en-US" dirty="0" smtClean="0"/>
              <a:t>100% of </a:t>
            </a:r>
            <a:r>
              <a:rPr lang="en-US" dirty="0"/>
              <a:t>the FPL based on his or her </a:t>
            </a:r>
            <a:r>
              <a:rPr lang="en-US" b="1" dirty="0"/>
              <a:t>annual</a:t>
            </a:r>
            <a:r>
              <a:rPr lang="en-US" dirty="0"/>
              <a:t> income, while </a:t>
            </a:r>
            <a:r>
              <a:rPr lang="en-US" dirty="0" err="1"/>
              <a:t>BadgerCare</a:t>
            </a:r>
            <a:r>
              <a:rPr lang="en-US" dirty="0"/>
              <a:t> Plus may find someone to be above </a:t>
            </a:r>
            <a:r>
              <a:rPr lang="en-US" dirty="0" smtClean="0"/>
              <a:t>100% </a:t>
            </a:r>
            <a:r>
              <a:rPr lang="en-US" dirty="0"/>
              <a:t>of the FPL based on his or her current </a:t>
            </a:r>
            <a:r>
              <a:rPr lang="en-US" b="1" dirty="0"/>
              <a:t>monthly</a:t>
            </a:r>
            <a:r>
              <a:rPr lang="en-US" dirty="0"/>
              <a:t> income. </a:t>
            </a:r>
            <a:endParaRPr lang="en-US" dirty="0" smtClean="0"/>
          </a:p>
          <a:p>
            <a:r>
              <a:rPr lang="en-US" dirty="0" smtClean="0"/>
              <a:t>Because </a:t>
            </a:r>
            <a:r>
              <a:rPr lang="en-US" dirty="0"/>
              <a:t>of this difference in eligibility rules, </a:t>
            </a:r>
            <a:r>
              <a:rPr lang="en-US" dirty="0" smtClean="0"/>
              <a:t>these </a:t>
            </a:r>
            <a:r>
              <a:rPr lang="en-US" dirty="0" smtClean="0"/>
              <a:t>customers </a:t>
            </a:r>
            <a:r>
              <a:rPr lang="en-US" dirty="0"/>
              <a:t>must have eligibility for </a:t>
            </a:r>
            <a:r>
              <a:rPr lang="en-US" dirty="0" err="1"/>
              <a:t>BadgerCare</a:t>
            </a:r>
            <a:r>
              <a:rPr lang="en-US" dirty="0"/>
              <a:t> Plus determined based on their expected annual income under a process called "gap filling."</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964541"/>
      </p:ext>
    </p:extLst>
  </p:cSld>
  <p:clrMapOvr>
    <a:masterClrMapping/>
  </p:clrMapOvr>
  <mc:AlternateContent xmlns:mc="http://schemas.openxmlformats.org/markup-compatibility/2006">
    <mc:Choice xmlns:p14="http://schemas.microsoft.com/office/powerpoint/2010/main" Requires="p14">
      <p:transition spd="slow" p14:dur="2000" advTm="71056"/>
    </mc:Choice>
    <mc:Fallback>
      <p:transition spd="slow" advTm="7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 in CWW</a:t>
            </a:r>
            <a:endParaRPr lang="en-US" dirty="0"/>
          </a:p>
        </p:txBody>
      </p:sp>
      <p:sp>
        <p:nvSpPr>
          <p:cNvPr id="4" name="Content Placeholder 3"/>
          <p:cNvSpPr>
            <a:spLocks noGrp="1"/>
          </p:cNvSpPr>
          <p:nvPr>
            <p:ph sz="quarter" idx="13"/>
          </p:nvPr>
        </p:nvSpPr>
        <p:spPr>
          <a:xfrm>
            <a:off x="228600" y="1600200"/>
            <a:ext cx="4114800" cy="4800600"/>
          </a:xfrm>
        </p:spPr>
        <p:txBody>
          <a:bodyPr>
            <a:normAutofit/>
          </a:bodyPr>
          <a:lstStyle/>
          <a:p>
            <a:r>
              <a:rPr lang="en-US" dirty="0" smtClean="0"/>
              <a:t>Household Members</a:t>
            </a:r>
          </a:p>
          <a:p>
            <a:pPr lvl="1"/>
            <a:r>
              <a:rPr lang="en-US" dirty="0" smtClean="0"/>
              <a:t>Does this individual meet any of the following criteria:</a:t>
            </a:r>
          </a:p>
          <a:p>
            <a:pPr lvl="2"/>
            <a:r>
              <a:rPr lang="en-US" dirty="0" smtClean="0"/>
              <a:t>Tax dependent of someone in the </a:t>
            </a:r>
            <a:r>
              <a:rPr lang="en-US" dirty="0" err="1" smtClean="0"/>
              <a:t>hh</a:t>
            </a:r>
            <a:endParaRPr lang="en-US" dirty="0" smtClean="0"/>
          </a:p>
          <a:p>
            <a:pPr lvl="2"/>
            <a:r>
              <a:rPr lang="en-US" dirty="0" smtClean="0"/>
              <a:t>Tax co-filer with someone in the </a:t>
            </a:r>
            <a:r>
              <a:rPr lang="en-US" dirty="0" err="1" smtClean="0"/>
              <a:t>hh</a:t>
            </a:r>
            <a:endParaRPr lang="en-US" dirty="0" smtClean="0"/>
          </a:p>
          <a:p>
            <a:pPr lvl="2"/>
            <a:r>
              <a:rPr lang="en-US" dirty="0" smtClean="0"/>
              <a:t>Claiming their adult child and both are living in the </a:t>
            </a:r>
            <a:r>
              <a:rPr lang="en-US" dirty="0" err="1" smtClean="0"/>
              <a:t>hh</a:t>
            </a:r>
            <a:endParaRPr lang="en-US" dirty="0" smtClean="0"/>
          </a:p>
          <a:p>
            <a:pPr lvl="1"/>
            <a:r>
              <a:rPr lang="en-US" dirty="0" smtClean="0"/>
              <a:t>Is this individual living outside of the </a:t>
            </a:r>
            <a:r>
              <a:rPr lang="en-US" dirty="0" err="1" smtClean="0"/>
              <a:t>hh</a:t>
            </a:r>
            <a:r>
              <a:rPr lang="en-US" dirty="0" smtClean="0"/>
              <a:t> or deceased?</a:t>
            </a:r>
            <a:endParaRPr lang="en-US" dirty="0"/>
          </a:p>
        </p:txBody>
      </p:sp>
      <p:pic>
        <p:nvPicPr>
          <p:cNvPr id="3074" name="Picture 2"/>
          <p:cNvPicPr>
            <a:picLocks noGrp="1" noChangeAspect="1" noChangeArrowheads="1"/>
          </p:cNvPicPr>
          <p:nvPr>
            <p:ph sz="quarter" idx="14"/>
          </p:nvPr>
        </p:nvPicPr>
        <p:blipFill rotWithShape="1">
          <a:blip r:embed="rId5">
            <a:extLst>
              <a:ext uri="{28A0092B-C50C-407E-A947-70E740481C1C}">
                <a14:useLocalDpi xmlns:a14="http://schemas.microsoft.com/office/drawing/2010/main" val="0"/>
              </a:ext>
            </a:extLst>
          </a:blip>
          <a:srcRect l="18306" t="69810" r="39329" b="9319"/>
          <a:stretch/>
        </p:blipFill>
        <p:spPr bwMode="auto">
          <a:xfrm>
            <a:off x="4191000" y="2819400"/>
            <a:ext cx="4786250" cy="16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6138496"/>
      </p:ext>
    </p:extLst>
  </p:cSld>
  <p:clrMapOvr>
    <a:masterClrMapping/>
  </p:clrMapOvr>
  <mc:AlternateContent xmlns:mc="http://schemas.openxmlformats.org/markup-compatibility/2006" xmlns:p14="http://schemas.microsoft.com/office/powerpoint/2010/main">
    <mc:Choice Requires="p14">
      <p:transition spd="slow" p14:dur="2000" advTm="52492"/>
    </mc:Choice>
    <mc:Fallback xmlns="">
      <p:transition spd="slow" advTm="5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7403" t="13046" r="30217"/>
          <a:stretch/>
        </p:blipFill>
        <p:spPr bwMode="auto">
          <a:xfrm>
            <a:off x="228600" y="990600"/>
            <a:ext cx="4267200" cy="505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a:xfrm>
            <a:off x="4648200" y="838200"/>
            <a:ext cx="4038600" cy="4525963"/>
          </a:xfrm>
        </p:spPr>
        <p:txBody>
          <a:bodyPr/>
          <a:lstStyle/>
          <a:p>
            <a:r>
              <a:rPr lang="en-US" dirty="0" smtClean="0"/>
              <a:t>Health Care Request</a:t>
            </a:r>
          </a:p>
          <a:p>
            <a:pPr lvl="1"/>
            <a:r>
              <a:rPr lang="en-US" dirty="0" smtClean="0"/>
              <a:t>Filing Date vs How far back do you want HC?</a:t>
            </a:r>
          </a:p>
          <a:p>
            <a:pPr lvl="1"/>
            <a:r>
              <a:rPr lang="en-US" dirty="0" smtClean="0"/>
              <a:t>If HC request for an individual is no, must select reason</a:t>
            </a:r>
            <a:endParaRPr lang="en-US" dirty="0"/>
          </a:p>
        </p:txBody>
      </p:sp>
      <p:sp>
        <p:nvSpPr>
          <p:cNvPr id="5" name="TextBox 4"/>
          <p:cNvSpPr txBox="1"/>
          <p:nvPr/>
        </p:nvSpPr>
        <p:spPr>
          <a:xfrm>
            <a:off x="309349" y="2866844"/>
            <a:ext cx="1295400" cy="107722"/>
          </a:xfrm>
          <a:prstGeom prst="rect">
            <a:avLst/>
          </a:prstGeom>
          <a:solidFill>
            <a:schemeClr val="accent6">
              <a:lumMod val="20000"/>
              <a:lumOff val="80000"/>
            </a:schemeClr>
          </a:solidFill>
        </p:spPr>
        <p:txBody>
          <a:bodyPr wrap="square" rtlCol="0">
            <a:spAutoFit/>
          </a:bodyPr>
          <a:lstStyle/>
          <a:p>
            <a:endParaRPr lang="en-US" sz="100" dirty="0"/>
          </a:p>
        </p:txBody>
      </p:sp>
      <p:sp>
        <p:nvSpPr>
          <p:cNvPr id="7" name="TextBox 6"/>
          <p:cNvSpPr txBox="1"/>
          <p:nvPr/>
        </p:nvSpPr>
        <p:spPr>
          <a:xfrm>
            <a:off x="309349" y="3406661"/>
            <a:ext cx="1295400" cy="107722"/>
          </a:xfrm>
          <a:prstGeom prst="rect">
            <a:avLst/>
          </a:prstGeom>
          <a:solidFill>
            <a:schemeClr val="accent6">
              <a:lumMod val="20000"/>
              <a:lumOff val="80000"/>
            </a:schemeClr>
          </a:solidFill>
        </p:spPr>
        <p:txBody>
          <a:bodyPr wrap="square" rtlCol="0">
            <a:spAutoFit/>
          </a:bodyPr>
          <a:lstStyle/>
          <a:p>
            <a:endParaRPr lang="en-US" sz="100" dirty="0"/>
          </a:p>
        </p:txBody>
      </p:sp>
      <p:sp>
        <p:nvSpPr>
          <p:cNvPr id="8" name="TextBox 7"/>
          <p:cNvSpPr txBox="1"/>
          <p:nvPr/>
        </p:nvSpPr>
        <p:spPr>
          <a:xfrm>
            <a:off x="309349" y="4010167"/>
            <a:ext cx="1295400" cy="107722"/>
          </a:xfrm>
          <a:prstGeom prst="rect">
            <a:avLst/>
          </a:prstGeom>
          <a:solidFill>
            <a:schemeClr val="accent6">
              <a:lumMod val="20000"/>
              <a:lumOff val="80000"/>
            </a:schemeClr>
          </a:solidFill>
        </p:spPr>
        <p:txBody>
          <a:bodyPr wrap="square" rtlCol="0">
            <a:spAutoFit/>
          </a:bodyPr>
          <a:lstStyle/>
          <a:p>
            <a:endParaRPr lang="en-US" sz="1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0968469"/>
      </p:ext>
    </p:extLst>
  </p:cSld>
  <p:clrMapOvr>
    <a:masterClrMapping/>
  </p:clrMapOvr>
  <mc:AlternateContent xmlns:mc="http://schemas.openxmlformats.org/markup-compatibility/2006" xmlns:p14="http://schemas.microsoft.com/office/powerpoint/2010/main">
    <mc:Choice Requires="p14">
      <p:transition spd="slow" p14:dur="2000" advTm="34635"/>
    </mc:Choice>
    <mc:Fallback xmlns="">
      <p:transition spd="slow" advTm="3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BadgerCare Plus?</a:t>
            </a:r>
            <a:endParaRPr lang="en-US" dirty="0"/>
          </a:p>
        </p:txBody>
      </p:sp>
      <p:sp>
        <p:nvSpPr>
          <p:cNvPr id="3" name="Content Placeholder 2"/>
          <p:cNvSpPr>
            <a:spLocks noGrp="1"/>
          </p:cNvSpPr>
          <p:nvPr>
            <p:ph sz="quarter" idx="13"/>
          </p:nvPr>
        </p:nvSpPr>
        <p:spPr/>
        <p:txBody>
          <a:bodyPr>
            <a:normAutofit/>
          </a:bodyPr>
          <a:lstStyle/>
          <a:p>
            <a:r>
              <a:rPr lang="en-US" sz="3200" dirty="0" smtClean="0"/>
              <a:t>Health insurance for…..</a:t>
            </a:r>
          </a:p>
          <a:p>
            <a:pPr lvl="2"/>
            <a:r>
              <a:rPr lang="en-US" sz="3000" dirty="0" smtClean="0"/>
              <a:t>Low income adults</a:t>
            </a:r>
          </a:p>
          <a:p>
            <a:pPr lvl="2"/>
            <a:r>
              <a:rPr lang="en-US" sz="3000" dirty="0" smtClean="0"/>
              <a:t>Pregnant women</a:t>
            </a:r>
          </a:p>
          <a:p>
            <a:pPr lvl="2"/>
            <a:r>
              <a:rPr lang="en-US" sz="3000" dirty="0" smtClean="0"/>
              <a:t>Children</a:t>
            </a:r>
          </a:p>
          <a:p>
            <a:pPr lvl="2"/>
            <a:r>
              <a:rPr lang="en-US" sz="3000" dirty="0" smtClean="0"/>
              <a:t>Former foster care youth</a:t>
            </a:r>
          </a:p>
          <a:p>
            <a:pPr lvl="1"/>
            <a:endParaRPr lang="en-US" sz="3200" dirty="0" smtClean="0"/>
          </a:p>
          <a:p>
            <a:r>
              <a:rPr lang="en-US" sz="3200" dirty="0" smtClean="0"/>
              <a:t>3 Month Backdate possible</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9936652"/>
      </p:ext>
    </p:extLst>
  </p:cSld>
  <p:clrMapOvr>
    <a:masterClrMapping/>
  </p:clrMapOvr>
  <mc:AlternateContent xmlns:mc="http://schemas.openxmlformats.org/markup-compatibility/2006" xmlns:p14="http://schemas.microsoft.com/office/powerpoint/2010/main">
    <mc:Choice Requires="p14">
      <p:transition spd="slow" p14:dur="2000" advTm="24635"/>
    </mc:Choice>
    <mc:Fallback xmlns="">
      <p:transition spd="slow" advTm="2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 in CWW</a:t>
            </a:r>
            <a:endParaRPr lang="en-US" dirty="0"/>
          </a:p>
        </p:txBody>
      </p:sp>
      <p:pic>
        <p:nvPicPr>
          <p:cNvPr id="1027" name="Picture 3"/>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7707" t="6923" r="3211" b="64164"/>
          <a:stretch/>
        </p:blipFill>
        <p:spPr bwMode="auto">
          <a:xfrm>
            <a:off x="2304005" y="2362200"/>
            <a:ext cx="6785994" cy="177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quarter" idx="14"/>
          </p:nvPr>
        </p:nvSpPr>
        <p:spPr>
          <a:xfrm>
            <a:off x="369277" y="1676400"/>
            <a:ext cx="8077200" cy="1935163"/>
          </a:xfrm>
        </p:spPr>
        <p:txBody>
          <a:bodyPr/>
          <a:lstStyle/>
          <a:p>
            <a:r>
              <a:rPr lang="en-US" dirty="0" smtClean="0"/>
              <a:t>Permanent Demographics Page</a:t>
            </a:r>
          </a:p>
          <a:p>
            <a:pPr lvl="1"/>
            <a:r>
              <a:rPr lang="en-US" dirty="0" smtClean="0"/>
              <a:t>Citizenship </a:t>
            </a:r>
          </a:p>
          <a:p>
            <a:pPr lvl="1"/>
            <a:r>
              <a:rPr lang="en-US" dirty="0" smtClean="0"/>
              <a:t>Tribal member</a:t>
            </a:r>
            <a:endParaRPr lang="en-US" dirty="0"/>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260" t="71467" r="5289" b="5500"/>
          <a:stretch/>
        </p:blipFill>
        <p:spPr bwMode="auto">
          <a:xfrm>
            <a:off x="347003" y="4953000"/>
            <a:ext cx="7554351" cy="160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33800" y="3268078"/>
            <a:ext cx="1295400" cy="107722"/>
          </a:xfrm>
          <a:prstGeom prst="rect">
            <a:avLst/>
          </a:prstGeom>
          <a:solidFill>
            <a:schemeClr val="bg1"/>
          </a:solidFill>
        </p:spPr>
        <p:txBody>
          <a:bodyPr wrap="square" rtlCol="0">
            <a:spAutoFit/>
          </a:bodyPr>
          <a:lstStyle/>
          <a:p>
            <a:r>
              <a:rPr lang="en-US" sz="100" dirty="0">
                <a:solidFill>
                  <a:schemeClr val="bg1"/>
                </a:solidFill>
              </a:rPr>
              <a:t> </a:t>
            </a:r>
            <a:r>
              <a:rPr lang="en-US" sz="100" dirty="0" smtClean="0">
                <a:solidFill>
                  <a:schemeClr val="bg1"/>
                </a:solidFill>
              </a:rPr>
              <a:t>  ,</a:t>
            </a:r>
            <a:endParaRPr lang="en-US" sz="100"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5822994"/>
      </p:ext>
    </p:extLst>
  </p:cSld>
  <p:clrMapOvr>
    <a:masterClrMapping/>
  </p:clrMapOvr>
  <mc:AlternateContent xmlns:mc="http://schemas.openxmlformats.org/markup-compatibility/2006" xmlns:p14="http://schemas.microsoft.com/office/powerpoint/2010/main">
    <mc:Choice Requires="p14">
      <p:transition spd="slow" p14:dur="2000" advTm="54402"/>
    </mc:Choice>
    <mc:Fallback xmlns="">
      <p:transition spd="slow" advTm="5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8320" t="39208" r="31614" b="35680"/>
          <a:stretch/>
        </p:blipFill>
        <p:spPr bwMode="auto">
          <a:xfrm>
            <a:off x="533400" y="2438400"/>
            <a:ext cx="5562600" cy="195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a:xfrm>
            <a:off x="381000" y="228600"/>
            <a:ext cx="8153400" cy="1905000"/>
          </a:xfrm>
        </p:spPr>
        <p:txBody>
          <a:bodyPr>
            <a:normAutofit/>
          </a:bodyPr>
          <a:lstStyle/>
          <a:p>
            <a:r>
              <a:rPr lang="en-US" dirty="0" smtClean="0"/>
              <a:t>Current Demographics</a:t>
            </a:r>
          </a:p>
          <a:p>
            <a:pPr lvl="1"/>
            <a:r>
              <a:rPr lang="en-US" dirty="0" smtClean="0"/>
              <a:t>Identification Verification</a:t>
            </a:r>
          </a:p>
          <a:p>
            <a:pPr lvl="1"/>
            <a:r>
              <a:rPr lang="en-US" dirty="0" smtClean="0"/>
              <a:t>Intent to Reside in WI</a:t>
            </a:r>
          </a:p>
          <a:p>
            <a:pPr lvl="1"/>
            <a:r>
              <a:rPr lang="en-US" dirty="0" smtClean="0"/>
              <a:t>Child Out of Home</a:t>
            </a:r>
          </a:p>
          <a:p>
            <a:pPr lvl="1"/>
            <a:r>
              <a:rPr lang="en-US" dirty="0" smtClean="0"/>
              <a:t>Tax Dependent / Tax Co-Filer Out of Home</a:t>
            </a:r>
          </a:p>
          <a:p>
            <a:pPr lvl="1"/>
            <a:endParaRPr lang="en-US" dirty="0"/>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395" t="54939" r="31302" b="22530"/>
          <a:stretch/>
        </p:blipFill>
        <p:spPr bwMode="auto">
          <a:xfrm>
            <a:off x="326409" y="4612943"/>
            <a:ext cx="6880906" cy="2059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2728681"/>
      </p:ext>
    </p:extLst>
  </p:cSld>
  <p:clrMapOvr>
    <a:masterClrMapping/>
  </p:clrMapOvr>
  <mc:AlternateContent xmlns:mc="http://schemas.openxmlformats.org/markup-compatibility/2006" xmlns:p14="http://schemas.microsoft.com/office/powerpoint/2010/main">
    <mc:Choice Requires="p14">
      <p:transition spd="slow" p14:dur="2000" advTm="42442"/>
    </mc:Choice>
    <mc:Fallback xmlns="">
      <p:transition spd="slow" advTm="42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Youth Exiting Out-of-Home Care</a:t>
            </a:r>
            <a:br>
              <a:rPr lang="en-US" dirty="0" smtClean="0"/>
            </a:br>
            <a:r>
              <a:rPr lang="en-US" sz="3600" dirty="0" smtClean="0"/>
              <a:t>aka Former Foster Care Youths</a:t>
            </a:r>
            <a:endParaRPr lang="en-US" sz="3600" dirty="0"/>
          </a:p>
        </p:txBody>
      </p:sp>
      <p:pic>
        <p:nvPicPr>
          <p:cNvPr id="5122"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7742" t="13046" r="35962" b="40089"/>
          <a:stretch/>
        </p:blipFill>
        <p:spPr bwMode="auto">
          <a:xfrm>
            <a:off x="166436" y="1748284"/>
            <a:ext cx="4329364" cy="312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p:txBody>
          <a:bodyPr/>
          <a:lstStyle/>
          <a:p>
            <a:r>
              <a:rPr lang="en-US" dirty="0" smtClean="0"/>
              <a:t>Youths who were in foster care, subsidized guardianships or court-ordered Kinship Care on 18</a:t>
            </a:r>
            <a:r>
              <a:rPr lang="en-US" baseline="30000" dirty="0" smtClean="0"/>
              <a:t>th</a:t>
            </a:r>
            <a:r>
              <a:rPr lang="en-US" dirty="0" smtClean="0"/>
              <a:t> birthday qualify for BC+ until 26 years old</a:t>
            </a:r>
          </a:p>
          <a:p>
            <a:r>
              <a:rPr lang="en-US" dirty="0" smtClean="0"/>
              <a:t>See 11.2</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6675310"/>
      </p:ext>
    </p:extLst>
  </p:cSld>
  <p:clrMapOvr>
    <a:masterClrMapping/>
  </p:clrMapOvr>
  <mc:AlternateContent xmlns:mc="http://schemas.openxmlformats.org/markup-compatibility/2006" xmlns:p14="http://schemas.microsoft.com/office/powerpoint/2010/main">
    <mc:Choice Requires="p14">
      <p:transition spd="slow" p14:dur="2000" advTm="40959"/>
    </mc:Choice>
    <mc:Fallback xmlns="">
      <p:transition spd="slow" advTm="4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Absent Parent Page</a:t>
            </a:r>
            <a:endParaRPr lang="en-US" dirty="0"/>
          </a:p>
        </p:txBody>
      </p:sp>
      <p:sp>
        <p:nvSpPr>
          <p:cNvPr id="3" name="Content Placeholder 2"/>
          <p:cNvSpPr>
            <a:spLocks noGrp="1"/>
          </p:cNvSpPr>
          <p:nvPr>
            <p:ph sz="quarter" idx="13"/>
          </p:nvPr>
        </p:nvSpPr>
        <p:spPr/>
        <p:txBody>
          <a:bodyPr>
            <a:normAutofit/>
          </a:bodyPr>
          <a:lstStyle/>
          <a:p>
            <a:r>
              <a:rPr lang="en-US" dirty="0" smtClean="0"/>
              <a:t>Complete one for each absent parent</a:t>
            </a:r>
          </a:p>
          <a:p>
            <a:r>
              <a:rPr lang="en-US" dirty="0" smtClean="0"/>
              <a:t>Scheduled by information entered on Household Relationships page.  </a:t>
            </a:r>
          </a:p>
          <a:p>
            <a:pPr lvl="1"/>
            <a:r>
              <a:rPr lang="en-US" dirty="0" smtClean="0"/>
              <a:t>If child is missing a “FTR – Legal Father” or “MTR – Mother” in the </a:t>
            </a:r>
            <a:r>
              <a:rPr lang="en-US" dirty="0" err="1" smtClean="0"/>
              <a:t>hh</a:t>
            </a:r>
            <a:endParaRPr lang="en-US" dirty="0" smtClean="0"/>
          </a:p>
          <a:p>
            <a:pPr lvl="1"/>
            <a:r>
              <a:rPr lang="en-US" dirty="0" smtClean="0"/>
              <a:t>Unmarried pregnant woman</a:t>
            </a:r>
          </a:p>
          <a:p>
            <a:endParaRPr lang="en-US" dirty="0"/>
          </a:p>
        </p:txBody>
      </p:sp>
      <p:pic>
        <p:nvPicPr>
          <p:cNvPr id="6146" name="Picture 2"/>
          <p:cNvPicPr>
            <a:picLocks noGrp="1" noChangeAspect="1" noChangeArrowheads="1"/>
          </p:cNvPicPr>
          <p:nvPr>
            <p:ph sz="quarter" idx="14"/>
          </p:nvPr>
        </p:nvPicPr>
        <p:blipFill rotWithShape="1">
          <a:blip r:embed="rId5">
            <a:extLst>
              <a:ext uri="{28A0092B-C50C-407E-A947-70E740481C1C}">
                <a14:useLocalDpi xmlns:a14="http://schemas.microsoft.com/office/drawing/2010/main" val="0"/>
              </a:ext>
            </a:extLst>
          </a:blip>
          <a:srcRect l="16835" t="-482" r="4377" b="4348"/>
          <a:stretch/>
        </p:blipFill>
        <p:spPr bwMode="auto">
          <a:xfrm>
            <a:off x="4508458" y="1752600"/>
            <a:ext cx="4483142" cy="3812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9806109"/>
      </p:ext>
    </p:extLst>
  </p:cSld>
  <p:clrMapOvr>
    <a:masterClrMapping/>
  </p:clrMapOvr>
  <mc:AlternateContent xmlns:mc="http://schemas.openxmlformats.org/markup-compatibility/2006" xmlns:p14="http://schemas.microsoft.com/office/powerpoint/2010/main">
    <mc:Choice Requires="p14">
      <p:transition spd="slow" p14:dur="2000" advTm="74109"/>
    </mc:Choice>
    <mc:Fallback xmlns="">
      <p:transition spd="slow" advTm="7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Page</a:t>
            </a:r>
            <a:endParaRPr lang="en-US" dirty="0"/>
          </a:p>
        </p:txBody>
      </p:sp>
      <p:pic>
        <p:nvPicPr>
          <p:cNvPr id="7170"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6728" t="46324" r="15847" b="45296"/>
          <a:stretch/>
        </p:blipFill>
        <p:spPr bwMode="auto">
          <a:xfrm>
            <a:off x="0" y="1295400"/>
            <a:ext cx="7601803" cy="722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a:xfrm>
            <a:off x="152400" y="3962400"/>
            <a:ext cx="8534400" cy="2163763"/>
          </a:xfrm>
        </p:spPr>
        <p:txBody>
          <a:bodyPr>
            <a:normAutofit/>
          </a:bodyPr>
          <a:lstStyle/>
          <a:p>
            <a:r>
              <a:rPr lang="en-US" dirty="0" smtClean="0"/>
              <a:t>Click on magnifying glass next to FEIN</a:t>
            </a:r>
          </a:p>
          <a:p>
            <a:r>
              <a:rPr lang="en-US" dirty="0" smtClean="0"/>
              <a:t>Enter employer name (don’t have to do the long entire official name) and click go</a:t>
            </a:r>
          </a:p>
          <a:p>
            <a:r>
              <a:rPr lang="en-US" dirty="0" smtClean="0"/>
              <a:t>If you copied the FEIN from the Employment Queries page, enter it here and click go</a:t>
            </a:r>
            <a:endParaRPr lang="en-US" dirty="0"/>
          </a:p>
        </p:txBody>
      </p:sp>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68" t="22667" r="7424" b="48007"/>
          <a:stretch/>
        </p:blipFill>
        <p:spPr bwMode="auto">
          <a:xfrm>
            <a:off x="152400" y="2286000"/>
            <a:ext cx="7888407" cy="155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0556743"/>
      </p:ext>
    </p:extLst>
  </p:cSld>
  <p:clrMapOvr>
    <a:masterClrMapping/>
  </p:clrMapOvr>
  <mc:AlternateContent xmlns:mc="http://schemas.openxmlformats.org/markup-compatibility/2006" xmlns:p14="http://schemas.microsoft.com/office/powerpoint/2010/main">
    <mc:Choice Requires="p14">
      <p:transition spd="slow" p14:dur="2000" advTm="58508"/>
    </mc:Choice>
    <mc:Fallback xmlns="">
      <p:transition spd="slow" advTm="5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Page continued</a:t>
            </a:r>
            <a:endParaRPr lang="en-US" dirty="0"/>
          </a:p>
        </p:txBody>
      </p:sp>
      <p:sp>
        <p:nvSpPr>
          <p:cNvPr id="3" name="Content Placeholder 2"/>
          <p:cNvSpPr>
            <a:spLocks noGrp="1"/>
          </p:cNvSpPr>
          <p:nvPr>
            <p:ph sz="quarter" idx="13"/>
          </p:nvPr>
        </p:nvSpPr>
        <p:spPr>
          <a:xfrm>
            <a:off x="457200" y="1600201"/>
            <a:ext cx="4038600" cy="2057400"/>
          </a:xfrm>
        </p:spPr>
        <p:txBody>
          <a:bodyPr/>
          <a:lstStyle/>
          <a:p>
            <a:r>
              <a:rPr lang="en-US" dirty="0" smtClean="0"/>
              <a:t>BC+ Pre-Tax Deductions</a:t>
            </a:r>
          </a:p>
          <a:p>
            <a:pPr lvl="1"/>
            <a:r>
              <a:rPr lang="en-US" dirty="0" smtClean="0"/>
              <a:t>Deductions found on paystubs, taken out of customer’s paycheck, pre-tax</a:t>
            </a:r>
          </a:p>
          <a:p>
            <a:pPr marL="514350" lvl="1" indent="0">
              <a:buNone/>
            </a:pPr>
            <a:endParaRPr lang="en-US" dirty="0" smtClean="0"/>
          </a:p>
          <a:p>
            <a:endParaRPr lang="en-US" dirty="0"/>
          </a:p>
        </p:txBody>
      </p:sp>
      <p:pic>
        <p:nvPicPr>
          <p:cNvPr id="8194" name="Picture 2"/>
          <p:cNvPicPr>
            <a:picLocks noGrp="1" noChangeAspect="1" noChangeArrowheads="1"/>
          </p:cNvPicPr>
          <p:nvPr>
            <p:ph sz="quarter" idx="14"/>
          </p:nvPr>
        </p:nvPicPr>
        <p:blipFill rotWithShape="1">
          <a:blip r:embed="rId5">
            <a:extLst>
              <a:ext uri="{28A0092B-C50C-407E-A947-70E740481C1C}">
                <a14:useLocalDpi xmlns:a14="http://schemas.microsoft.com/office/drawing/2010/main" val="0"/>
              </a:ext>
            </a:extLst>
          </a:blip>
          <a:srcRect l="17376" t="13993" r="3210" b="61391"/>
          <a:stretch/>
        </p:blipFill>
        <p:spPr bwMode="auto">
          <a:xfrm>
            <a:off x="533400" y="4114800"/>
            <a:ext cx="7924800" cy="175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4953085"/>
      </p:ext>
    </p:extLst>
  </p:cSld>
  <p:clrMapOvr>
    <a:masterClrMapping/>
  </p:clrMapOvr>
  <mc:AlternateContent xmlns:mc="http://schemas.openxmlformats.org/markup-compatibility/2006" xmlns:p14="http://schemas.microsoft.com/office/powerpoint/2010/main">
    <mc:Choice Requires="p14">
      <p:transition spd="slow" p14:dur="2000" advTm="27574"/>
    </mc:Choice>
    <mc:Fallback xmlns="">
      <p:transition spd="slow" advTm="27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Page cont.</a:t>
            </a:r>
            <a:endParaRPr lang="en-US" dirty="0"/>
          </a:p>
        </p:txBody>
      </p:sp>
      <p:pic>
        <p:nvPicPr>
          <p:cNvPr id="9219" name="Picture 3"/>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7066" t="6418" r="16699" b="59498"/>
          <a:stretch/>
        </p:blipFill>
        <p:spPr bwMode="auto">
          <a:xfrm>
            <a:off x="533400" y="1294029"/>
            <a:ext cx="7678764" cy="282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a:xfrm>
            <a:off x="838200" y="4800600"/>
            <a:ext cx="7848600" cy="1325563"/>
          </a:xfrm>
        </p:spPr>
        <p:txBody>
          <a:bodyPr/>
          <a:lstStyle/>
          <a:p>
            <a:r>
              <a:rPr lang="en-US" dirty="0" smtClean="0"/>
              <a:t>Click the Verify button</a:t>
            </a:r>
          </a:p>
          <a:p>
            <a:r>
              <a:rPr lang="en-US" dirty="0" smtClean="0"/>
              <a:t>Make sure you’ve entered FEIN above</a:t>
            </a:r>
          </a:p>
          <a:p>
            <a:pPr marL="0" indent="0">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162396"/>
      </p:ext>
    </p:extLst>
  </p:cSld>
  <p:clrMapOvr>
    <a:masterClrMapping/>
  </p:clrMapOvr>
  <mc:AlternateContent xmlns:mc="http://schemas.openxmlformats.org/markup-compatibility/2006" xmlns:p14="http://schemas.microsoft.com/office/powerpoint/2010/main">
    <mc:Choice Requires="p14">
      <p:transition spd="slow" p14:dur="2000" advTm="45067"/>
    </mc:Choice>
    <mc:Fallback xmlns="">
      <p:transition spd="slow" advTm="4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Aid</a:t>
            </a:r>
            <a:endParaRPr lang="en-US" dirty="0"/>
          </a:p>
        </p:txBody>
      </p:sp>
      <p:sp>
        <p:nvSpPr>
          <p:cNvPr id="4" name="Content Placeholder 3"/>
          <p:cNvSpPr>
            <a:spLocks noGrp="1"/>
          </p:cNvSpPr>
          <p:nvPr>
            <p:ph sz="quarter" idx="13"/>
          </p:nvPr>
        </p:nvSpPr>
        <p:spPr>
          <a:xfrm>
            <a:off x="5105400" y="1600200"/>
            <a:ext cx="3733800" cy="4648200"/>
          </a:xfrm>
        </p:spPr>
        <p:txBody>
          <a:bodyPr>
            <a:normAutofit/>
          </a:bodyPr>
          <a:lstStyle/>
          <a:p>
            <a:r>
              <a:rPr lang="en-US" dirty="0" smtClean="0"/>
              <a:t>Begin month and end month refer to the semester begin and end months (generally August – December and January - May)</a:t>
            </a:r>
          </a:p>
          <a:p>
            <a:r>
              <a:rPr lang="en-US" dirty="0" smtClean="0"/>
              <a:t>This page collects both educational aid income </a:t>
            </a:r>
            <a:r>
              <a:rPr lang="en-US" b="1" i="1" dirty="0" smtClean="0"/>
              <a:t>and</a:t>
            </a:r>
            <a:r>
              <a:rPr lang="en-US" dirty="0" smtClean="0"/>
              <a:t> expenses</a:t>
            </a:r>
          </a:p>
          <a:p>
            <a:r>
              <a:rPr lang="en-US" dirty="0" smtClean="0"/>
              <a:t>You will have to add text listing what verification is needed</a:t>
            </a:r>
            <a:endParaRPr lang="en-US" dirty="0"/>
          </a:p>
        </p:txBody>
      </p:sp>
      <p:pic>
        <p:nvPicPr>
          <p:cNvPr id="1024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837" t="10749" r="34713" b="26724"/>
          <a:stretch/>
        </p:blipFill>
        <p:spPr bwMode="auto">
          <a:xfrm>
            <a:off x="228600" y="1295400"/>
            <a:ext cx="4725537" cy="435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2331787"/>
      </p:ext>
    </p:extLst>
  </p:cSld>
  <p:clrMapOvr>
    <a:masterClrMapping/>
  </p:clrMapOvr>
  <mc:AlternateContent xmlns:mc="http://schemas.openxmlformats.org/markup-compatibility/2006" xmlns:p14="http://schemas.microsoft.com/office/powerpoint/2010/main">
    <mc:Choice Requires="p14">
      <p:transition spd="slow" p14:dur="2000" advTm="102699"/>
    </mc:Choice>
    <mc:Fallback xmlns="">
      <p:transition spd="slow" advTm="10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 Tax Deductions</a:t>
            </a:r>
            <a:endParaRPr lang="en-US" dirty="0"/>
          </a:p>
        </p:txBody>
      </p:sp>
      <p:sp>
        <p:nvSpPr>
          <p:cNvPr id="3" name="Content Placeholder 2"/>
          <p:cNvSpPr>
            <a:spLocks noGrp="1"/>
          </p:cNvSpPr>
          <p:nvPr>
            <p:ph sz="quarter" idx="13"/>
          </p:nvPr>
        </p:nvSpPr>
        <p:spPr>
          <a:xfrm>
            <a:off x="457200" y="1600200"/>
            <a:ext cx="2895600" cy="4525963"/>
          </a:xfrm>
        </p:spPr>
        <p:txBody>
          <a:bodyPr/>
          <a:lstStyle/>
          <a:p>
            <a:r>
              <a:rPr lang="en-US" dirty="0" smtClean="0"/>
              <a:t>Should be pretty uncommon</a:t>
            </a:r>
          </a:p>
          <a:p>
            <a:r>
              <a:rPr lang="en-US" dirty="0" smtClean="0"/>
              <a:t>Need verification</a:t>
            </a:r>
          </a:p>
          <a:p>
            <a:r>
              <a:rPr lang="en-US" dirty="0" smtClean="0"/>
              <a:t>Can be found on tax form 1040</a:t>
            </a:r>
            <a:endParaRPr lang="en-US" dirty="0"/>
          </a:p>
        </p:txBody>
      </p:sp>
      <p:pic>
        <p:nvPicPr>
          <p:cNvPr id="11266" name="Picture 2"/>
          <p:cNvPicPr>
            <a:picLocks noGrp="1" noChangeAspect="1" noChangeArrowheads="1"/>
          </p:cNvPicPr>
          <p:nvPr>
            <p:ph sz="quarter" idx="14"/>
          </p:nvPr>
        </p:nvPicPr>
        <p:blipFill rotWithShape="1">
          <a:blip r:embed="rId5">
            <a:extLst>
              <a:ext uri="{28A0092B-C50C-407E-A947-70E740481C1C}">
                <a14:useLocalDpi xmlns:a14="http://schemas.microsoft.com/office/drawing/2010/main" val="0"/>
              </a:ext>
            </a:extLst>
          </a:blip>
          <a:srcRect l="16024" t="12572" r="3548" b="8372"/>
          <a:stretch/>
        </p:blipFill>
        <p:spPr bwMode="auto">
          <a:xfrm>
            <a:off x="3505200" y="1905000"/>
            <a:ext cx="5472686" cy="384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2602263"/>
      </p:ext>
    </p:extLst>
  </p:cSld>
  <p:clrMapOvr>
    <a:masterClrMapping/>
  </p:clrMapOvr>
  <mc:AlternateContent xmlns:mc="http://schemas.openxmlformats.org/markup-compatibility/2006" xmlns:p14="http://schemas.microsoft.com/office/powerpoint/2010/main">
    <mc:Choice Requires="p14">
      <p:transition spd="slow" p14:dur="2000" advTm="27934"/>
    </mc:Choice>
    <mc:Fallback xmlns="">
      <p:transition spd="slow" advTm="27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Filing Details</a:t>
            </a:r>
            <a:endParaRPr lang="en-US" dirty="0"/>
          </a:p>
        </p:txBody>
      </p:sp>
      <p:pic>
        <p:nvPicPr>
          <p:cNvPr id="12290"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17403" t="13046" r="36299" b="16419"/>
          <a:stretch/>
        </p:blipFill>
        <p:spPr bwMode="auto">
          <a:xfrm>
            <a:off x="152400" y="1447800"/>
            <a:ext cx="4290618" cy="466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14"/>
          </p:nvPr>
        </p:nvSpPr>
        <p:spPr/>
        <p:txBody>
          <a:bodyPr/>
          <a:lstStyle/>
          <a:p>
            <a:r>
              <a:rPr lang="en-US" dirty="0" smtClean="0"/>
              <a:t>This is for how they expect to file at the end of current year</a:t>
            </a:r>
          </a:p>
          <a:p>
            <a:r>
              <a:rPr lang="en-US" dirty="0" smtClean="0"/>
              <a:t>Individual Claimed as Tax Dependent only for this Tax Year – be accurate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4909251"/>
      </p:ext>
    </p:extLst>
  </p:cSld>
  <p:clrMapOvr>
    <a:masterClrMapping/>
  </p:clrMapOvr>
  <mc:AlternateContent xmlns:mc="http://schemas.openxmlformats.org/markup-compatibility/2006" xmlns:p14="http://schemas.microsoft.com/office/powerpoint/2010/main">
    <mc:Choice Requires="p14">
      <p:transition spd="slow" p14:dur="2000" advTm="37332"/>
    </mc:Choice>
    <mc:Fallback xmlns="">
      <p:transition spd="slow" advTm="3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apply for BC+?</a:t>
            </a:r>
            <a:endParaRPr lang="en-US" dirty="0"/>
          </a:p>
        </p:txBody>
      </p:sp>
      <p:sp>
        <p:nvSpPr>
          <p:cNvPr id="3" name="Content Placeholder 2"/>
          <p:cNvSpPr>
            <a:spLocks noGrp="1"/>
          </p:cNvSpPr>
          <p:nvPr>
            <p:ph sz="quarter" idx="13"/>
          </p:nvPr>
        </p:nvSpPr>
        <p:spPr>
          <a:xfrm>
            <a:off x="457200" y="1600200"/>
            <a:ext cx="8229600" cy="4876800"/>
          </a:xfrm>
        </p:spPr>
        <p:txBody>
          <a:bodyPr>
            <a:normAutofit/>
          </a:bodyPr>
          <a:lstStyle/>
          <a:p>
            <a:r>
              <a:rPr lang="en-US" dirty="0" smtClean="0"/>
              <a:t>In person</a:t>
            </a:r>
          </a:p>
          <a:p>
            <a:r>
              <a:rPr lang="en-US" dirty="0" smtClean="0"/>
              <a:t>ACCESS website</a:t>
            </a:r>
          </a:p>
          <a:p>
            <a:r>
              <a:rPr lang="en-US" dirty="0" smtClean="0"/>
              <a:t>Mail in paper application</a:t>
            </a:r>
          </a:p>
          <a:p>
            <a:r>
              <a:rPr lang="en-US" dirty="0" smtClean="0"/>
              <a:t>Phone</a:t>
            </a:r>
          </a:p>
          <a:p>
            <a:pPr marL="0" indent="0">
              <a:buNone/>
            </a:pPr>
            <a:endParaRPr lang="en-US" sz="2000" b="1" dirty="0" smtClean="0"/>
          </a:p>
          <a:p>
            <a:pPr marL="0" indent="0">
              <a:buNone/>
            </a:pPr>
            <a:r>
              <a:rPr lang="en-US" sz="2400" b="1" dirty="0" smtClean="0"/>
              <a:t>Capital </a:t>
            </a:r>
            <a:r>
              <a:rPr lang="en-US" sz="2400" b="1" dirty="0"/>
              <a:t>Consortium: 1-888-794-5556</a:t>
            </a:r>
          </a:p>
          <a:p>
            <a:pPr marL="0" indent="0">
              <a:buNone/>
            </a:pPr>
            <a:r>
              <a:rPr lang="en-US" sz="2400" dirty="0"/>
              <a:t>Adams, Columbia, Dane, Dodge, Juneau, </a:t>
            </a:r>
            <a:r>
              <a:rPr lang="en-US" sz="2400" dirty="0" smtClean="0"/>
              <a:t>Richland, Sauk and Sheboygan Counties</a:t>
            </a:r>
          </a:p>
          <a:p>
            <a:pPr marL="0" indent="0">
              <a:buNone/>
            </a:pPr>
            <a:endParaRPr lang="en-US" sz="900" dirty="0" smtClean="0"/>
          </a:p>
          <a:p>
            <a:pPr marL="0" indent="0">
              <a:buNone/>
            </a:pPr>
            <a:endParaRPr lang="en-US" sz="900" dirty="0"/>
          </a:p>
          <a:p>
            <a:pPr marL="0" indent="0">
              <a:buNone/>
            </a:pPr>
            <a:r>
              <a:rPr lang="en-US" sz="2400" dirty="0" smtClean="0"/>
              <a:t>****</a:t>
            </a:r>
            <a:r>
              <a:rPr lang="en-US" sz="2000" dirty="0" smtClean="0"/>
              <a:t>Note – if someone requested FS on same application as HC, we need to process HC, even if applicant didn’t follow through on FS part</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4056668"/>
      </p:ext>
    </p:extLst>
  </p:cSld>
  <p:clrMapOvr>
    <a:masterClrMapping/>
  </p:clrMapOvr>
  <mc:AlternateContent xmlns:mc="http://schemas.openxmlformats.org/markup-compatibility/2006" xmlns:p14="http://schemas.microsoft.com/office/powerpoint/2010/main">
    <mc:Choice Requires="p14">
      <p:transition spd="slow" p14:dur="2000" advTm="84009"/>
    </mc:Choice>
    <mc:Fallback xmlns="">
      <p:transition spd="slow" advTm="8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 Summary</a:t>
            </a:r>
            <a:endParaRPr lang="en-US" dirty="0"/>
          </a:p>
        </p:txBody>
      </p:sp>
      <p:sp>
        <p:nvSpPr>
          <p:cNvPr id="3" name="Content Placeholder 2"/>
          <p:cNvSpPr>
            <a:spLocks noGrp="1"/>
          </p:cNvSpPr>
          <p:nvPr>
            <p:ph sz="quarter" idx="13"/>
          </p:nvPr>
        </p:nvSpPr>
        <p:spPr>
          <a:xfrm>
            <a:off x="1066800" y="4038600"/>
            <a:ext cx="7543800" cy="2087563"/>
          </a:xfrm>
        </p:spPr>
        <p:txBody>
          <a:bodyPr>
            <a:normAutofit/>
          </a:bodyPr>
          <a:lstStyle/>
          <a:p>
            <a:r>
              <a:rPr lang="en-US" dirty="0" smtClean="0"/>
              <a:t>Manually click on the Non-Financial and the Income Result boxes</a:t>
            </a:r>
          </a:p>
          <a:p>
            <a:r>
              <a:rPr lang="en-US" dirty="0" smtClean="0"/>
              <a:t>Make sure everyone you think should be passing is passing</a:t>
            </a:r>
          </a:p>
          <a:p>
            <a:r>
              <a:rPr lang="en-US" dirty="0" smtClean="0"/>
              <a:t>Make sure your budget is correct</a:t>
            </a:r>
            <a:endParaRPr lang="en-US" dirty="0"/>
          </a:p>
        </p:txBody>
      </p:sp>
      <p:pic>
        <p:nvPicPr>
          <p:cNvPr id="13314" name="Picture 2"/>
          <p:cNvPicPr>
            <a:picLocks noGrp="1" noChangeAspect="1" noChangeArrowheads="1"/>
          </p:cNvPicPr>
          <p:nvPr>
            <p:ph sz="quarter" idx="14"/>
          </p:nvPr>
        </p:nvPicPr>
        <p:blipFill rotWithShape="1">
          <a:blip r:embed="rId5">
            <a:extLst>
              <a:ext uri="{28A0092B-C50C-407E-A947-70E740481C1C}">
                <a14:useLocalDpi xmlns:a14="http://schemas.microsoft.com/office/drawing/2010/main" val="0"/>
              </a:ext>
            </a:extLst>
          </a:blip>
          <a:srcRect l="16700" t="13993" r="8279" b="55711"/>
          <a:stretch/>
        </p:blipFill>
        <p:spPr bwMode="auto">
          <a:xfrm>
            <a:off x="1028695" y="1507084"/>
            <a:ext cx="7581905" cy="218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7106503" y="2971800"/>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8458200" y="2971800"/>
            <a:ext cx="228600" cy="228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5663725"/>
      </p:ext>
    </p:extLst>
  </p:cSld>
  <p:clrMapOvr>
    <a:masterClrMapping/>
  </p:clrMapOvr>
  <mc:AlternateContent xmlns:mc="http://schemas.openxmlformats.org/markup-compatibility/2006" xmlns:p14="http://schemas.microsoft.com/office/powerpoint/2010/main">
    <mc:Choice Requires="p14">
      <p:transition spd="slow" p14:dur="2000" advTm="61478"/>
    </mc:Choice>
    <mc:Fallback xmlns="">
      <p:transition spd="slow" advTm="6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645" y="1905000"/>
            <a:ext cx="5850732"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6500574"/>
      </p:ext>
    </p:extLst>
  </p:cSld>
  <p:clrMapOvr>
    <a:masterClrMapping/>
  </p:clrMapOvr>
  <mc:AlternateContent xmlns:mc="http://schemas.openxmlformats.org/markup-compatibility/2006">
    <mc:Choice xmlns:p14="http://schemas.microsoft.com/office/powerpoint/2010/main" Requires="p14">
      <p:transition spd="slow" p14:dur="2000" advTm="15564"/>
    </mc:Choice>
    <mc:Fallback>
      <p:transition spd="slow" advTm="1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91550" cy="1066801"/>
          </a:xfrm>
        </p:spPr>
        <p:txBody>
          <a:bodyPr/>
          <a:lstStyle/>
          <a:p>
            <a:r>
              <a:rPr lang="en-US" dirty="0" smtClean="0"/>
              <a:t>Non-Financial Eligibility</a:t>
            </a:r>
            <a:endParaRPr lang="en-US" dirty="0"/>
          </a:p>
        </p:txBody>
      </p:sp>
      <p:sp>
        <p:nvSpPr>
          <p:cNvPr id="3" name="Content Placeholder 2"/>
          <p:cNvSpPr>
            <a:spLocks noGrp="1"/>
          </p:cNvSpPr>
          <p:nvPr>
            <p:ph sz="quarter" idx="13"/>
          </p:nvPr>
        </p:nvSpPr>
        <p:spPr/>
        <p:txBody>
          <a:bodyPr>
            <a:normAutofit/>
          </a:bodyPr>
          <a:lstStyle/>
          <a:p>
            <a:r>
              <a:rPr lang="en-US" sz="2800" dirty="0" smtClean="0"/>
              <a:t>Be a Wisconsin resident                           	(</a:t>
            </a:r>
            <a:r>
              <a:rPr lang="en-US" sz="2800" dirty="0" err="1" smtClean="0"/>
              <a:t>Ch</a:t>
            </a:r>
            <a:r>
              <a:rPr lang="en-US" sz="2800" dirty="0" smtClean="0"/>
              <a:t> 3)</a:t>
            </a:r>
          </a:p>
          <a:p>
            <a:r>
              <a:rPr lang="en-US" sz="2800" dirty="0" smtClean="0"/>
              <a:t>Be a US citizen or qualified immigrant	(</a:t>
            </a:r>
            <a:r>
              <a:rPr lang="en-US" sz="2800" dirty="0" err="1" smtClean="0"/>
              <a:t>Ch</a:t>
            </a:r>
            <a:r>
              <a:rPr lang="en-US" sz="2800" dirty="0" smtClean="0"/>
              <a:t> 4)</a:t>
            </a:r>
          </a:p>
          <a:p>
            <a:r>
              <a:rPr lang="en-US" sz="2800" dirty="0" smtClean="0"/>
              <a:t>Verify citizenship status and identity</a:t>
            </a:r>
            <a:r>
              <a:rPr lang="en-US" sz="2800" dirty="0"/>
              <a:t>	</a:t>
            </a:r>
            <a:r>
              <a:rPr lang="en-US" sz="2800" dirty="0" smtClean="0"/>
              <a:t>(</a:t>
            </a:r>
            <a:r>
              <a:rPr lang="en-US" sz="2800" dirty="0" err="1" smtClean="0"/>
              <a:t>Ch</a:t>
            </a:r>
            <a:r>
              <a:rPr lang="en-US" sz="2800" dirty="0" smtClean="0"/>
              <a:t> 4.1)</a:t>
            </a:r>
          </a:p>
          <a:p>
            <a:r>
              <a:rPr lang="en-US" sz="2800" dirty="0" smtClean="0"/>
              <a:t>Cooperate with Child Support Agency    	(</a:t>
            </a:r>
            <a:r>
              <a:rPr lang="en-US" sz="2800" dirty="0" err="1" smtClean="0"/>
              <a:t>Ch</a:t>
            </a:r>
            <a:r>
              <a:rPr lang="en-US" sz="2800" dirty="0" smtClean="0"/>
              <a:t> 5)</a:t>
            </a:r>
          </a:p>
          <a:p>
            <a:r>
              <a:rPr lang="en-US" sz="2800" dirty="0" smtClean="0"/>
              <a:t>Cooperate with Third Party Liability (TPL) (</a:t>
            </a:r>
            <a:r>
              <a:rPr lang="en-US" sz="2800" dirty="0" err="1" smtClean="0"/>
              <a:t>Ch</a:t>
            </a:r>
            <a:r>
              <a:rPr lang="en-US" sz="2800" dirty="0" smtClean="0"/>
              <a:t> 5.2)</a:t>
            </a:r>
          </a:p>
          <a:p>
            <a:r>
              <a:rPr lang="en-US" sz="2800" dirty="0" smtClean="0"/>
              <a:t>Provide SSN when required                       	(</a:t>
            </a:r>
            <a:r>
              <a:rPr lang="en-US" sz="2800" dirty="0" err="1" smtClean="0"/>
              <a:t>Ch</a:t>
            </a:r>
            <a:r>
              <a:rPr lang="en-US" sz="2800" dirty="0" smtClean="0"/>
              <a:t> 9)</a:t>
            </a:r>
          </a:p>
          <a:p>
            <a:r>
              <a:rPr lang="en-US" sz="2800" dirty="0" smtClean="0"/>
              <a:t>Meet access / coverage requirements    	(</a:t>
            </a:r>
            <a:r>
              <a:rPr lang="en-US" sz="2800" dirty="0" err="1" smtClean="0"/>
              <a:t>Ch</a:t>
            </a:r>
            <a:r>
              <a:rPr lang="en-US" sz="2800" dirty="0" smtClean="0"/>
              <a:t> 7)</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805909"/>
      </p:ext>
    </p:extLst>
  </p:cSld>
  <p:clrMapOvr>
    <a:masterClrMapping/>
  </p:clrMapOvr>
  <mc:AlternateContent xmlns:mc="http://schemas.openxmlformats.org/markup-compatibility/2006" xmlns:p14="http://schemas.microsoft.com/office/powerpoint/2010/main">
    <mc:Choice Requires="p14">
      <p:transition spd="slow" p14:dur="2000" advTm="98095"/>
    </mc:Choice>
    <mc:Fallback xmlns="">
      <p:transition spd="slow" advTm="9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Forming the BC+ Assistance Group</a:t>
            </a:r>
            <a:endParaRPr lang="en-US" dirty="0"/>
          </a:p>
        </p:txBody>
      </p:sp>
      <p:sp>
        <p:nvSpPr>
          <p:cNvPr id="3" name="Content Placeholder 2"/>
          <p:cNvSpPr>
            <a:spLocks noGrp="1"/>
          </p:cNvSpPr>
          <p:nvPr>
            <p:ph sz="quarter" idx="13"/>
          </p:nvPr>
        </p:nvSpPr>
        <p:spPr>
          <a:xfrm>
            <a:off x="4648200" y="2514600"/>
            <a:ext cx="4041775" cy="3951288"/>
          </a:xfrm>
        </p:spPr>
        <p:txBody>
          <a:bodyPr/>
          <a:lstStyle/>
          <a:p>
            <a:r>
              <a:rPr lang="en-US" dirty="0" smtClean="0"/>
              <a:t>Your reading will get very detailed about how these groups are formed.  </a:t>
            </a:r>
          </a:p>
          <a:p>
            <a:r>
              <a:rPr lang="en-US" dirty="0" smtClean="0"/>
              <a:t>It gets complicated.  Don’t be afraid to ask questions.</a:t>
            </a:r>
          </a:p>
          <a:p>
            <a:r>
              <a:rPr lang="en-US" dirty="0" smtClean="0"/>
              <a:t>Don’t be surprised if you are confused.  That’s normal.</a:t>
            </a:r>
          </a:p>
          <a:p>
            <a:r>
              <a:rPr lang="en-US" dirty="0" smtClean="0"/>
              <a:t>When you find the following desk aid, print it out.  </a:t>
            </a:r>
            <a:endParaRPr lang="en-US" dirty="0"/>
          </a:p>
        </p:txBody>
      </p:sp>
      <p:sp>
        <p:nvSpPr>
          <p:cNvPr id="7" name="Text Placeholder 6"/>
          <p:cNvSpPr>
            <a:spLocks noGrp="1"/>
          </p:cNvSpPr>
          <p:nvPr>
            <p:ph type="body" sz="half" idx="2"/>
          </p:nvPr>
        </p:nvSpPr>
        <p:spPr>
          <a:xfrm>
            <a:off x="468312" y="2667000"/>
            <a:ext cx="4040188" cy="6397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Tax rules</a:t>
            </a:r>
          </a:p>
        </p:txBody>
      </p:sp>
      <p:sp>
        <p:nvSpPr>
          <p:cNvPr id="8" name="Text Placeholder 7"/>
          <p:cNvSpPr>
            <a:spLocks noGrp="1"/>
          </p:cNvSpPr>
          <p:nvPr>
            <p:ph type="body" sz="half" idx="15"/>
          </p:nvPr>
        </p:nvSpPr>
        <p:spPr>
          <a:xfrm>
            <a:off x="450561" y="3962400"/>
            <a:ext cx="4041775" cy="639762"/>
          </a:xfr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a:lstStyle/>
          <a:p>
            <a:r>
              <a:rPr lang="en-US" dirty="0" smtClean="0"/>
              <a:t>Relationship Rules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4526592"/>
      </p:ext>
    </p:extLst>
  </p:cSld>
  <p:clrMapOvr>
    <a:masterClrMapping/>
  </p:clrMapOvr>
  <mc:AlternateContent xmlns:mc="http://schemas.openxmlformats.org/markup-compatibility/2006" xmlns:p14="http://schemas.microsoft.com/office/powerpoint/2010/main">
    <mc:Choice Requires="p14">
      <p:transition spd="slow" p14:dur="2000" advTm="50779"/>
    </mc:Choice>
    <mc:Fallback xmlns="">
      <p:transition spd="slow" advTm="5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Four Steps to Forming a BC+ AG</a:t>
            </a:r>
            <a:endParaRPr lang="en-US" dirty="0"/>
          </a:p>
        </p:txBody>
      </p:sp>
      <p:pic>
        <p:nvPicPr>
          <p:cNvPr id="1026" name="Picture 2"/>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tretch>
            <a:fillRect/>
          </a:stretch>
        </p:blipFill>
        <p:spPr bwMode="auto">
          <a:xfrm>
            <a:off x="2616273" y="1298575"/>
            <a:ext cx="3911454"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0" y="3581400"/>
            <a:ext cx="1828800" cy="646331"/>
          </a:xfrm>
          <a:prstGeom prst="rect">
            <a:avLst/>
          </a:prstGeom>
          <a:noFill/>
        </p:spPr>
        <p:txBody>
          <a:bodyPr wrap="square" rtlCol="0">
            <a:spAutoFit/>
          </a:bodyPr>
          <a:lstStyle/>
          <a:p>
            <a:r>
              <a:rPr lang="en-US" dirty="0" smtClean="0"/>
              <a:t>In </a:t>
            </a:r>
            <a:r>
              <a:rPr lang="en-US" dirty="0" smtClean="0"/>
              <a:t>the </a:t>
            </a:r>
            <a:r>
              <a:rPr lang="en-US" dirty="0" smtClean="0"/>
              <a:t>BC+ manual 2.3.3</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1272151"/>
      </p:ext>
    </p:extLst>
  </p:cSld>
  <p:clrMapOvr>
    <a:masterClrMapping/>
  </p:clrMapOvr>
  <mc:AlternateContent xmlns:mc="http://schemas.openxmlformats.org/markup-compatibility/2006">
    <mc:Choice xmlns:p14="http://schemas.microsoft.com/office/powerpoint/2010/main" Requires="p14">
      <p:transition spd="slow" p14:dur="2000" advTm="15110"/>
    </mc:Choice>
    <mc:Fallback>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Eligibility</a:t>
            </a:r>
            <a:endParaRPr lang="en-US" dirty="0"/>
          </a:p>
        </p:txBody>
      </p:sp>
      <p:sp>
        <p:nvSpPr>
          <p:cNvPr id="3" name="Content Placeholder 2"/>
          <p:cNvSpPr>
            <a:spLocks noGrp="1"/>
          </p:cNvSpPr>
          <p:nvPr>
            <p:ph sz="quarter" idx="13"/>
          </p:nvPr>
        </p:nvSpPr>
        <p:spPr/>
        <p:txBody>
          <a:bodyPr>
            <a:normAutofit/>
          </a:bodyPr>
          <a:lstStyle/>
          <a:p>
            <a:r>
              <a:rPr lang="en-US" sz="2400" dirty="0" smtClean="0"/>
              <a:t>No asset limit</a:t>
            </a:r>
          </a:p>
          <a:p>
            <a:r>
              <a:rPr lang="en-US" sz="2400" dirty="0" smtClean="0"/>
              <a:t>Income limits</a:t>
            </a:r>
          </a:p>
          <a:p>
            <a:pPr lvl="2"/>
            <a:r>
              <a:rPr lang="en-US" sz="2200" dirty="0" smtClean="0"/>
              <a:t>Adults – 100%</a:t>
            </a:r>
          </a:p>
          <a:p>
            <a:pPr lvl="3"/>
            <a:r>
              <a:rPr lang="en-US" sz="1400" dirty="0" smtClean="0"/>
              <a:t>Premiums for Childless Adults over 50%  See 44.2</a:t>
            </a:r>
          </a:p>
          <a:p>
            <a:pPr lvl="2"/>
            <a:r>
              <a:rPr lang="en-US" sz="2200" dirty="0" smtClean="0"/>
              <a:t>Children – 300%</a:t>
            </a:r>
          </a:p>
          <a:p>
            <a:pPr lvl="3"/>
            <a:r>
              <a:rPr lang="en-US" dirty="0" smtClean="0"/>
              <a:t>Premiums over 201%</a:t>
            </a:r>
          </a:p>
          <a:p>
            <a:pPr lvl="2"/>
            <a:r>
              <a:rPr lang="en-US" sz="2200" dirty="0" smtClean="0"/>
              <a:t>Pregnant women – 300%* </a:t>
            </a:r>
          </a:p>
          <a:p>
            <a:pPr lvl="2"/>
            <a:r>
              <a:rPr lang="en-US" sz="2200" dirty="0" smtClean="0"/>
              <a:t>FPOS (family planning only services) – 300%*</a:t>
            </a:r>
          </a:p>
          <a:p>
            <a:pPr lvl="2"/>
            <a:r>
              <a:rPr lang="en-US" sz="2200" dirty="0" smtClean="0"/>
              <a:t>*will also see this referred to as 306% see 16.1.1</a:t>
            </a:r>
            <a:endParaRPr lang="en-US" sz="2200" dirty="0"/>
          </a:p>
          <a:p>
            <a:r>
              <a:rPr lang="en-US" dirty="0" smtClean="0"/>
              <a:t>All group members’ taxable income is counted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7222616"/>
      </p:ext>
    </p:extLst>
  </p:cSld>
  <p:clrMapOvr>
    <a:masterClrMapping/>
  </p:clrMapOvr>
  <mc:AlternateContent xmlns:mc="http://schemas.openxmlformats.org/markup-compatibility/2006" xmlns:p14="http://schemas.microsoft.com/office/powerpoint/2010/main">
    <mc:Choice Requires="p14">
      <p:transition spd="slow" p14:dur="2000" advTm="102249"/>
    </mc:Choice>
    <mc:Fallback xmlns="">
      <p:transition spd="slow" advTm="10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1609" y="6550223"/>
            <a:ext cx="3603009" cy="307777"/>
          </a:xfrm>
          <a:prstGeom prst="rect">
            <a:avLst/>
          </a:prstGeom>
          <a:solidFill>
            <a:schemeClr val="accent5">
              <a:lumMod val="40000"/>
              <a:lumOff val="60000"/>
            </a:schemeClr>
          </a:solidFill>
        </p:spPr>
        <p:txBody>
          <a:bodyPr wrap="square" rtlCol="0">
            <a:spAutoFit/>
          </a:bodyPr>
          <a:lstStyle/>
          <a:p>
            <a:r>
              <a:rPr lang="en-US" sz="1400" dirty="0" smtClean="0"/>
              <a:t>Available on the capital consortium website</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Content Placeholder 4"/>
          <p:cNvSpPr>
            <a:spLocks noGrp="1"/>
          </p:cNvSpPr>
          <p:nvPr>
            <p:ph sz="quarter" idx="13"/>
          </p:nvPr>
        </p:nvSpPr>
        <p:spPr/>
        <p:txBody>
          <a:bodyPr/>
          <a:lstStyle/>
          <a:p>
            <a:endParaRPr lang="en-US"/>
          </a:p>
        </p:txBody>
      </p:sp>
      <p:pic>
        <p:nvPicPr>
          <p:cNvPr id="6" name="Picture 5"/>
          <p:cNvPicPr>
            <a:picLocks noChangeAspect="1"/>
          </p:cNvPicPr>
          <p:nvPr/>
        </p:nvPicPr>
        <p:blipFill>
          <a:blip r:embed="rId6"/>
          <a:stretch>
            <a:fillRect/>
          </a:stretch>
        </p:blipFill>
        <p:spPr>
          <a:xfrm>
            <a:off x="152400" y="0"/>
            <a:ext cx="8715375" cy="6236208"/>
          </a:xfrm>
          <a:prstGeom prst="rect">
            <a:avLst/>
          </a:prstGeom>
        </p:spPr>
      </p:pic>
    </p:spTree>
    <p:extLst>
      <p:ext uri="{BB962C8B-B14F-4D97-AF65-F5344CB8AC3E}">
        <p14:creationId xmlns:p14="http://schemas.microsoft.com/office/powerpoint/2010/main" val="981962238"/>
      </p:ext>
    </p:extLst>
  </p:cSld>
  <p:clrMapOvr>
    <a:masterClrMapping/>
  </p:clrMapOvr>
  <mc:AlternateContent xmlns:mc="http://schemas.openxmlformats.org/markup-compatibility/2006" xmlns:p14="http://schemas.microsoft.com/office/powerpoint/2010/main">
    <mc:Choice Requires="p14">
      <p:transition spd="slow" p14:dur="2000" advTm="76010"/>
    </mc:Choice>
    <mc:Fallback xmlns="">
      <p:transition spd="slow" advTm="7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2524</TotalTime>
  <Words>1888</Words>
  <Application>Microsoft Office PowerPoint</Application>
  <PresentationFormat>On-screen Show (4:3)</PresentationFormat>
  <Paragraphs>297</Paragraphs>
  <Slides>41</Slides>
  <Notes>37</Notes>
  <HiddenSlides>1</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Candara</vt:lpstr>
      <vt:lpstr>Tahoma</vt:lpstr>
      <vt:lpstr>Tunga</vt:lpstr>
      <vt:lpstr>Wingdings</vt:lpstr>
      <vt:lpstr>Soho</vt:lpstr>
      <vt:lpstr>BadgerCare Plus Overview</vt:lpstr>
      <vt:lpstr>Useful Desk Aids</vt:lpstr>
      <vt:lpstr>What is BadgerCare Plus?</vt:lpstr>
      <vt:lpstr>How do I apply for BC+?</vt:lpstr>
      <vt:lpstr>Non-Financial Eligibility</vt:lpstr>
      <vt:lpstr>Forming the BC+ Assistance Group</vt:lpstr>
      <vt:lpstr>Four Steps to Forming a BC+ AG</vt:lpstr>
      <vt:lpstr>Financial Eligibility</vt:lpstr>
      <vt:lpstr>PowerPoint Presentation</vt:lpstr>
      <vt:lpstr>Income</vt:lpstr>
      <vt:lpstr>PowerPoint Presentation</vt:lpstr>
      <vt:lpstr>BC+ Deductions</vt:lpstr>
      <vt:lpstr>BC+ Deductions</vt:lpstr>
      <vt:lpstr>Desk Aid to Help</vt:lpstr>
      <vt:lpstr>Premiums</vt:lpstr>
      <vt:lpstr>Backdating</vt:lpstr>
      <vt:lpstr>Example</vt:lpstr>
      <vt:lpstr>Renewals</vt:lpstr>
      <vt:lpstr>PowerPoint Presentation</vt:lpstr>
      <vt:lpstr>Reasonable Compatibility</vt:lpstr>
      <vt:lpstr>Which FDSH to use?</vt:lpstr>
      <vt:lpstr>Self Employment</vt:lpstr>
      <vt:lpstr>Deductibles Chapter 17</vt:lpstr>
      <vt:lpstr>Extensions Chapter 18</vt:lpstr>
      <vt:lpstr>Copays (5% Cost Share Limit) Chapter 38.8</vt:lpstr>
      <vt:lpstr>Copay Exemptions </vt:lpstr>
      <vt:lpstr>Gap Filling</vt:lpstr>
      <vt:lpstr>BC+ in CWW</vt:lpstr>
      <vt:lpstr>PowerPoint Presentation</vt:lpstr>
      <vt:lpstr>BC+ in CWW</vt:lpstr>
      <vt:lpstr>PowerPoint Presentation</vt:lpstr>
      <vt:lpstr>Youth Exiting Out-of-Home Care aka Former Foster Care Youths</vt:lpstr>
      <vt:lpstr>Absent Parent Page</vt:lpstr>
      <vt:lpstr>Employment Page</vt:lpstr>
      <vt:lpstr>Employment Page continued</vt:lpstr>
      <vt:lpstr>Employment Page cont.</vt:lpstr>
      <vt:lpstr>Educational Aid</vt:lpstr>
      <vt:lpstr>BC+ Tax Deductions</vt:lpstr>
      <vt:lpstr>Tax Filing Details</vt:lpstr>
      <vt:lpstr>Eligibility Summary</vt:lpstr>
      <vt:lpstr>PowerPoint Presentation</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BadgerCare Plus Overview</dc:title>
  <dc:creator>Sanders, Nikki</dc:creator>
  <cp:lastModifiedBy>Johnson, Robyn</cp:lastModifiedBy>
  <cp:revision>102</cp:revision>
  <cp:lastPrinted>2018-07-05T13:02:48Z</cp:lastPrinted>
  <dcterms:created xsi:type="dcterms:W3CDTF">2015-06-19T17:07:45Z</dcterms:created>
  <dcterms:modified xsi:type="dcterms:W3CDTF">2020-10-06T15:40:19Z</dcterms:modified>
</cp:coreProperties>
</file>