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88" r:id="rId6"/>
    <p:sldId id="258" r:id="rId7"/>
    <p:sldId id="304" r:id="rId8"/>
    <p:sldId id="287" r:id="rId9"/>
    <p:sldId id="302" r:id="rId10"/>
    <p:sldId id="257" r:id="rId11"/>
    <p:sldId id="260" r:id="rId12"/>
    <p:sldId id="261" r:id="rId13"/>
    <p:sldId id="289" r:id="rId14"/>
    <p:sldId id="283" r:id="rId15"/>
    <p:sldId id="290" r:id="rId16"/>
    <p:sldId id="291" r:id="rId17"/>
    <p:sldId id="292" r:id="rId18"/>
    <p:sldId id="293" r:id="rId19"/>
    <p:sldId id="294" r:id="rId20"/>
    <p:sldId id="295" r:id="rId21"/>
    <p:sldId id="296" r:id="rId22"/>
    <p:sldId id="297" r:id="rId23"/>
    <p:sldId id="298" r:id="rId24"/>
    <p:sldId id="299" r:id="rId25"/>
    <p:sldId id="301" r:id="rId26"/>
    <p:sldId id="269"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11/2/2023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11/2/2023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smtClean="0"/>
              <a:t>Click to edit Master subtitle style</a:t>
            </a:r>
            <a:endParaRPr lang="en-US" noProof="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smtClean="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err="1" smtClean="0"/>
              <a:t>BadgerCare</a:t>
            </a:r>
            <a:r>
              <a:rPr lang="en-US" dirty="0" smtClean="0"/>
              <a:t> Plus</a:t>
            </a:r>
            <a:endParaRPr lang="en-US"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761488" y="3721607"/>
            <a:ext cx="7077456" cy="1790919"/>
          </a:xfrm>
        </p:spPr>
        <p:txBody>
          <a:bodyPr>
            <a:normAutofit lnSpcReduction="10000"/>
          </a:bodyPr>
          <a:lstStyle/>
          <a:p>
            <a:pPr marL="0" indent="0">
              <a:buNone/>
            </a:pPr>
            <a:r>
              <a:rPr lang="en-US" dirty="0" smtClean="0"/>
              <a:t>**BCP Test Group</a:t>
            </a:r>
          </a:p>
          <a:p>
            <a:pPr marL="0" indent="0">
              <a:buNone/>
            </a:pPr>
            <a:r>
              <a:rPr lang="en-US" dirty="0" smtClean="0"/>
              <a:t>**Tax Filing vs Relationship Rules</a:t>
            </a:r>
          </a:p>
          <a:p>
            <a:pPr marL="0" indent="0">
              <a:buNone/>
            </a:pPr>
            <a:r>
              <a:rPr lang="en-US" dirty="0" smtClean="0"/>
              <a:t>**Assistance Groups</a:t>
            </a:r>
          </a:p>
          <a:p>
            <a:pPr marL="0" indent="0">
              <a:buNone/>
            </a:pPr>
            <a:r>
              <a:rPr lang="en-US" dirty="0" smtClean="0"/>
              <a:t>**Participation Status Codes</a:t>
            </a:r>
          </a:p>
          <a:p>
            <a:pPr marL="0" indent="0">
              <a:buNone/>
            </a:pPr>
            <a:r>
              <a:rPr lang="en-US" dirty="0" smtClean="0"/>
              <a:t>**Group Examples/Exercises</a:t>
            </a:r>
            <a:endParaRPr lang="en-US" dirty="0"/>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182878"/>
            <a:ext cx="7781544" cy="4846321"/>
          </a:xfrm>
        </p:spPr>
        <p:txBody>
          <a:bodyPr>
            <a:normAutofit/>
          </a:bodyPr>
          <a:lstStyle/>
          <a:p>
            <a:r>
              <a:rPr lang="en-US" sz="3200" dirty="0" smtClean="0"/>
              <a:t>BCP Group Exercises</a:t>
            </a:r>
            <a:r>
              <a:rPr lang="en-US" sz="3600" dirty="0" smtClean="0"/>
              <a:t/>
            </a:r>
            <a:br>
              <a:rPr lang="en-US" sz="3600" dirty="0" smtClean="0"/>
            </a:br>
            <a:r>
              <a:rPr lang="en-US" sz="3600" dirty="0" smtClean="0"/>
              <a:t/>
            </a:r>
            <a:br>
              <a:rPr lang="en-US" sz="3600" dirty="0" smtClean="0"/>
            </a:br>
            <a:r>
              <a:rPr lang="en-US" sz="3200" dirty="0" smtClean="0"/>
              <a:t>	</a:t>
            </a:r>
            <a:r>
              <a:rPr lang="en-US" b="0" dirty="0"/>
              <a:t/>
            </a:r>
            <a:br>
              <a:rPr lang="en-US" b="0" dirty="0"/>
            </a:br>
            <a:r>
              <a:rPr lang="en-US" sz="2000" b="0" dirty="0" smtClean="0"/>
              <a:t>•</a:t>
            </a:r>
            <a:r>
              <a:rPr lang="en-US" sz="2400" b="0" dirty="0"/>
              <a:t>Who is requesting HC</a:t>
            </a:r>
            <a:r>
              <a:rPr lang="en-US" sz="2400" b="0" dirty="0" smtClean="0"/>
              <a:t>?</a:t>
            </a:r>
            <a:br>
              <a:rPr lang="en-US" sz="2400" b="0" dirty="0" smtClean="0"/>
            </a:br>
            <a:r>
              <a:rPr lang="en-US" sz="2700" b="0" dirty="0"/>
              <a:t/>
            </a:r>
            <a:br>
              <a:rPr lang="en-US" sz="2700" b="0" dirty="0"/>
            </a:br>
            <a:r>
              <a:rPr lang="en-US" sz="2700" b="0" dirty="0"/>
              <a:t>•</a:t>
            </a:r>
            <a:r>
              <a:rPr lang="en-US" sz="2400" b="0" dirty="0"/>
              <a:t>What is their assistance group (e.g. MAGC</a:t>
            </a:r>
            <a:r>
              <a:rPr lang="en-US" sz="2400" b="0" dirty="0" smtClean="0"/>
              <a:t>)?</a:t>
            </a:r>
            <a:r>
              <a:rPr lang="en-US" sz="2700" b="0" dirty="0" smtClean="0"/>
              <a:t/>
            </a:r>
            <a:br>
              <a:rPr lang="en-US" sz="2700" b="0" dirty="0" smtClean="0"/>
            </a:br>
            <a:r>
              <a:rPr lang="en-US" sz="2700" b="0" dirty="0"/>
              <a:t/>
            </a:r>
            <a:br>
              <a:rPr lang="en-US" sz="2700" b="0" dirty="0"/>
            </a:br>
            <a:r>
              <a:rPr lang="en-US" sz="2700" b="0" dirty="0" smtClean="0"/>
              <a:t>•</a:t>
            </a:r>
            <a:r>
              <a:rPr lang="en-US" sz="2400" b="0" dirty="0" smtClean="0"/>
              <a:t>What </a:t>
            </a:r>
            <a:r>
              <a:rPr lang="en-US" sz="2400" b="0" dirty="0"/>
              <a:t>is the participation status code for each </a:t>
            </a:r>
            <a:r>
              <a:rPr lang="en-US" sz="2400" b="0" dirty="0" smtClean="0"/>
              <a:t>  individual </a:t>
            </a:r>
            <a:r>
              <a:rPr lang="en-US" sz="2400" b="0" dirty="0"/>
              <a:t>(e.g. EC, EA, CC, CA</a:t>
            </a:r>
            <a:r>
              <a:rPr lang="en-US" sz="2400" b="0" dirty="0" smtClean="0"/>
              <a:t>)?</a:t>
            </a:r>
            <a:br>
              <a:rPr lang="en-US" sz="2400" b="0" dirty="0" smtClean="0"/>
            </a:br>
            <a:r>
              <a:rPr lang="en-US" sz="2700" b="0" dirty="0"/>
              <a:t/>
            </a:r>
            <a:br>
              <a:rPr lang="en-US" sz="2700" b="0" dirty="0"/>
            </a:br>
            <a:r>
              <a:rPr lang="en-US" sz="2700" b="0" dirty="0"/>
              <a:t>•</a:t>
            </a:r>
            <a:r>
              <a:rPr lang="en-US" sz="2400" b="0" dirty="0" smtClean="0"/>
              <a:t>Which rule? Tax Filing or Relationship Rule?</a:t>
            </a:r>
            <a:r>
              <a:rPr lang="en-US" sz="2400" b="0" dirty="0"/>
              <a:t/>
            </a:r>
            <a:br>
              <a:rPr lang="en-US" sz="2400" b="0" dirty="0"/>
            </a:br>
            <a:r>
              <a:rPr lang="en-US" sz="1800" b="0" dirty="0" smtClean="0">
                <a:latin typeface="+mn-lt"/>
              </a:rPr>
              <a:t> </a:t>
            </a:r>
            <a:endParaRPr lang="en-US" sz="1800" dirty="0">
              <a:latin typeface="+mn-lt"/>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Tree>
    <p:extLst>
      <p:ext uri="{BB962C8B-B14F-4D97-AF65-F5344CB8AC3E}">
        <p14:creationId xmlns:p14="http://schemas.microsoft.com/office/powerpoint/2010/main" val="401511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#1</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11</a:t>
            </a:fld>
            <a:endParaRPr lang="en-US" dirty="0"/>
          </a:p>
        </p:txBody>
      </p:sp>
      <p:pic>
        <p:nvPicPr>
          <p:cNvPr id="3" name="Picture 2"/>
          <p:cNvPicPr>
            <a:picLocks noChangeAspect="1"/>
          </p:cNvPicPr>
          <p:nvPr/>
        </p:nvPicPr>
        <p:blipFill>
          <a:blip r:embed="rId3"/>
          <a:stretch>
            <a:fillRect/>
          </a:stretch>
        </p:blipFill>
        <p:spPr>
          <a:xfrm>
            <a:off x="1175657" y="1352575"/>
            <a:ext cx="9287692" cy="4865345"/>
          </a:xfrm>
          <a:prstGeom prst="rect">
            <a:avLst/>
          </a:prstGeom>
        </p:spPr>
      </p:pic>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#1 Answer</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44451" y="1406868"/>
            <a:ext cx="12192002" cy="2289897"/>
          </a:xfrm>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1619794" y="1406868"/>
            <a:ext cx="8569235" cy="4662351"/>
          </a:xfrm>
          <a:prstGeom prst="rect">
            <a:avLst/>
          </a:prstGeom>
        </p:spPr>
      </p:pic>
    </p:spTree>
    <p:extLst>
      <p:ext uri="{BB962C8B-B14F-4D97-AF65-F5344CB8AC3E}">
        <p14:creationId xmlns:p14="http://schemas.microsoft.com/office/powerpoint/2010/main" val="13580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#2</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1345475" y="1385887"/>
            <a:ext cx="8752114" cy="4649153"/>
          </a:xfrm>
          <a:prstGeom prst="rect">
            <a:avLst/>
          </a:prstGeom>
        </p:spPr>
      </p:pic>
    </p:spTree>
    <p:extLst>
      <p:ext uri="{BB962C8B-B14F-4D97-AF65-F5344CB8AC3E}">
        <p14:creationId xmlns:p14="http://schemas.microsoft.com/office/powerpoint/2010/main" val="202287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#2 Answer</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44451" y="1406868"/>
            <a:ext cx="12192002" cy="2289897"/>
          </a:xfrm>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pic>
        <p:nvPicPr>
          <p:cNvPr id="3" name="Picture 2"/>
          <p:cNvPicPr>
            <a:picLocks noChangeAspect="1"/>
          </p:cNvPicPr>
          <p:nvPr/>
        </p:nvPicPr>
        <p:blipFill>
          <a:blip r:embed="rId3"/>
          <a:stretch>
            <a:fillRect/>
          </a:stretch>
        </p:blipFill>
        <p:spPr>
          <a:xfrm>
            <a:off x="1802674" y="1406868"/>
            <a:ext cx="8020595" cy="4703854"/>
          </a:xfrm>
          <a:prstGeom prst="rect">
            <a:avLst/>
          </a:prstGeom>
        </p:spPr>
      </p:pic>
    </p:spTree>
    <p:extLst>
      <p:ext uri="{BB962C8B-B14F-4D97-AF65-F5344CB8AC3E}">
        <p14:creationId xmlns:p14="http://schemas.microsoft.com/office/powerpoint/2010/main" val="4807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#3</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1162594" y="1340347"/>
            <a:ext cx="9117875" cy="4604249"/>
          </a:xfrm>
          <a:prstGeom prst="rect">
            <a:avLst/>
          </a:prstGeom>
        </p:spPr>
      </p:pic>
    </p:spTree>
    <p:extLst>
      <p:ext uri="{BB962C8B-B14F-4D97-AF65-F5344CB8AC3E}">
        <p14:creationId xmlns:p14="http://schemas.microsoft.com/office/powerpoint/2010/main" val="4839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#3 </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2" y="1367679"/>
            <a:ext cx="12192002" cy="2289897"/>
          </a:xfrm>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1711234" y="1367679"/>
            <a:ext cx="8451669" cy="4784927"/>
          </a:xfrm>
          <a:prstGeom prst="rect">
            <a:avLst/>
          </a:prstGeom>
        </p:spPr>
      </p:pic>
    </p:spTree>
    <p:extLst>
      <p:ext uri="{BB962C8B-B14F-4D97-AF65-F5344CB8AC3E}">
        <p14:creationId xmlns:p14="http://schemas.microsoft.com/office/powerpoint/2010/main" val="104341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#3 Answer</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44451" y="1406868"/>
            <a:ext cx="12192002" cy="2289897"/>
          </a:xfrm>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pic>
        <p:nvPicPr>
          <p:cNvPr id="5" name="Picture 4"/>
          <p:cNvPicPr>
            <a:picLocks noChangeAspect="1"/>
          </p:cNvPicPr>
          <p:nvPr/>
        </p:nvPicPr>
        <p:blipFill>
          <a:blip r:embed="rId3"/>
          <a:stretch>
            <a:fillRect/>
          </a:stretch>
        </p:blipFill>
        <p:spPr>
          <a:xfrm>
            <a:off x="1541416" y="1397181"/>
            <a:ext cx="8830492" cy="4917894"/>
          </a:xfrm>
          <a:prstGeom prst="rect">
            <a:avLst/>
          </a:prstGeom>
        </p:spPr>
      </p:pic>
    </p:spTree>
    <p:extLst>
      <p:ext uri="{BB962C8B-B14F-4D97-AF65-F5344CB8AC3E}">
        <p14:creationId xmlns:p14="http://schemas.microsoft.com/office/powerpoint/2010/main" val="37837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#4</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2329656" y="1352575"/>
            <a:ext cx="7443787" cy="4324350"/>
          </a:xfrm>
          <a:prstGeom prst="rect">
            <a:avLst/>
          </a:prstGeom>
        </p:spPr>
      </p:pic>
    </p:spTree>
    <p:extLst>
      <p:ext uri="{BB962C8B-B14F-4D97-AF65-F5344CB8AC3E}">
        <p14:creationId xmlns:p14="http://schemas.microsoft.com/office/powerpoint/2010/main" val="33457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#4</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6" name="Picture 5"/>
          <p:cNvPicPr>
            <a:picLocks noChangeAspect="1"/>
          </p:cNvPicPr>
          <p:nvPr/>
        </p:nvPicPr>
        <p:blipFill>
          <a:blip r:embed="rId3"/>
          <a:stretch>
            <a:fillRect/>
          </a:stretch>
        </p:blipFill>
        <p:spPr>
          <a:xfrm>
            <a:off x="2168434" y="1352575"/>
            <a:ext cx="7537541" cy="4395082"/>
          </a:xfrm>
          <a:prstGeom prst="rect">
            <a:avLst/>
          </a:prstGeom>
        </p:spPr>
      </p:pic>
    </p:spTree>
    <p:extLst>
      <p:ext uri="{BB962C8B-B14F-4D97-AF65-F5344CB8AC3E}">
        <p14:creationId xmlns:p14="http://schemas.microsoft.com/office/powerpoint/2010/main" val="9344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0" y="2259874"/>
            <a:ext cx="6803136" cy="1227909"/>
          </a:xfrm>
        </p:spPr>
        <p:txBody>
          <a:bodyPr>
            <a:normAutofit/>
          </a:bodyPr>
          <a:lstStyle/>
          <a:p>
            <a:r>
              <a:rPr lang="en-US" dirty="0" smtClean="0"/>
              <a:t>**The BCP </a:t>
            </a:r>
            <a:r>
              <a:rPr lang="en-US" dirty="0"/>
              <a:t>Test Group is formed using either tax filing rules or relationship rules. </a:t>
            </a:r>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a:t>
            </a:fld>
            <a:endParaRPr lang="en-US" noProof="0" dirty="0"/>
          </a:p>
        </p:txBody>
      </p:sp>
      <p:sp>
        <p:nvSpPr>
          <p:cNvPr id="4" name="Title 3"/>
          <p:cNvSpPr>
            <a:spLocks noGrp="1"/>
          </p:cNvSpPr>
          <p:nvPr>
            <p:ph type="title"/>
          </p:nvPr>
        </p:nvSpPr>
        <p:spPr>
          <a:xfrm>
            <a:off x="832104" y="1123406"/>
            <a:ext cx="7781544" cy="927463"/>
          </a:xfrm>
        </p:spPr>
        <p:txBody>
          <a:bodyPr>
            <a:normAutofit/>
          </a:bodyPr>
          <a:lstStyle/>
          <a:p>
            <a:r>
              <a:rPr lang="en-US" sz="3200" dirty="0" smtClean="0"/>
              <a:t>BCP Test Group</a:t>
            </a:r>
            <a:endParaRPr lang="en-US" sz="3200" dirty="0"/>
          </a:p>
        </p:txBody>
      </p:sp>
      <p:pic>
        <p:nvPicPr>
          <p:cNvPr id="6" name="Picture 5" descr="Chapter 40: Networking – Blueprint for Success in College and Care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1" y="3408532"/>
            <a:ext cx="3540034" cy="2443662"/>
          </a:xfrm>
          <a:prstGeom prst="rect">
            <a:avLst/>
          </a:prstGeom>
        </p:spPr>
      </p:pic>
      <p:pic>
        <p:nvPicPr>
          <p:cNvPr id="7" name="Picture 6" descr="Tax Return - Highway Sign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22" y="3408532"/>
            <a:ext cx="3879669" cy="2443662"/>
          </a:xfrm>
          <a:prstGeom prst="rect">
            <a:avLst/>
          </a:prstGeom>
        </p:spPr>
      </p:pic>
    </p:spTree>
    <p:extLst>
      <p:ext uri="{BB962C8B-B14F-4D97-AF65-F5344CB8AC3E}">
        <p14:creationId xmlns:p14="http://schemas.microsoft.com/office/powerpoint/2010/main" val="213078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Exercise #4 Answer</a:t>
            </a:r>
            <a:endParaRPr lang="en-US" dirty="0"/>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44451" y="1406868"/>
            <a:ext cx="12192002" cy="2289897"/>
          </a:xfrm>
        </p:spPr>
      </p:pic>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20</a:t>
            </a:fld>
            <a:endParaRPr lang="en-US" dirty="0"/>
          </a:p>
        </p:txBody>
      </p:sp>
      <p:pic>
        <p:nvPicPr>
          <p:cNvPr id="3" name="Picture 2"/>
          <p:cNvPicPr>
            <a:picLocks noChangeAspect="1"/>
          </p:cNvPicPr>
          <p:nvPr/>
        </p:nvPicPr>
        <p:blipFill>
          <a:blip r:embed="rId3"/>
          <a:stretch>
            <a:fillRect/>
          </a:stretch>
        </p:blipFill>
        <p:spPr>
          <a:xfrm>
            <a:off x="2024743" y="1370511"/>
            <a:ext cx="7602991" cy="4944564"/>
          </a:xfrm>
          <a:prstGeom prst="rect">
            <a:avLst/>
          </a:prstGeom>
        </p:spPr>
      </p:pic>
    </p:spTree>
    <p:extLst>
      <p:ext uri="{BB962C8B-B14F-4D97-AF65-F5344CB8AC3E}">
        <p14:creationId xmlns:p14="http://schemas.microsoft.com/office/powerpoint/2010/main" val="203450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217242" y="1162595"/>
            <a:ext cx="4945598" cy="2651760"/>
          </a:xfrm>
        </p:spPr>
        <p:txBody>
          <a:bodyPr/>
          <a:lstStyle/>
          <a:p>
            <a:r>
              <a:rPr lang="en-US" dirty="0" smtClean="0"/>
              <a:t>        </a:t>
            </a:r>
            <a:r>
              <a:rPr lang="en-US" sz="3600" dirty="0" smtClean="0"/>
              <a:t>Tips</a:t>
            </a:r>
            <a:r>
              <a:rPr lang="en-US" dirty="0" smtClean="0"/>
              <a:t/>
            </a:r>
            <a:br>
              <a:rPr lang="en-US" dirty="0" smtClean="0"/>
            </a:br>
            <a:r>
              <a:rPr lang="en-US" dirty="0"/>
              <a:t>	</a:t>
            </a:r>
            <a:r>
              <a:rPr lang="en-US" sz="2000" b="0" dirty="0" smtClean="0">
                <a:latin typeface="+mn-lt"/>
              </a:rPr>
              <a:t>**Children </a:t>
            </a:r>
            <a:r>
              <a:rPr lang="en-US" sz="2000" b="0" u="sng" dirty="0" smtClean="0">
                <a:latin typeface="+mn-lt"/>
              </a:rPr>
              <a:t>living with their parent(s</a:t>
            </a:r>
            <a:r>
              <a:rPr lang="en-US" sz="2000" b="0" dirty="0" smtClean="0">
                <a:latin typeface="+mn-lt"/>
              </a:rPr>
              <a:t>) </a:t>
            </a:r>
            <a:r>
              <a:rPr lang="en-US" sz="2000" u="sng" dirty="0" smtClean="0">
                <a:latin typeface="+mn-lt"/>
              </a:rPr>
              <a:t>AND</a:t>
            </a:r>
            <a:r>
              <a:rPr lang="en-US" sz="2000" b="0" dirty="0" smtClean="0">
                <a:latin typeface="+mn-lt"/>
              </a:rPr>
              <a:t> </a:t>
            </a:r>
            <a:r>
              <a:rPr lang="en-US" sz="2000" b="0" u="sng" dirty="0" smtClean="0">
                <a:latin typeface="+mn-lt"/>
              </a:rPr>
              <a:t>being claimed as a tax dependent </a:t>
            </a:r>
            <a:r>
              <a:rPr lang="en-US" sz="2000" b="0" dirty="0" smtClean="0">
                <a:latin typeface="+mn-lt"/>
              </a:rPr>
              <a:t>will have their parent’s income counted</a:t>
            </a:r>
            <a:br>
              <a:rPr lang="en-US" sz="2000" b="0" dirty="0" smtClean="0">
                <a:latin typeface="+mn-lt"/>
              </a:rPr>
            </a:br>
            <a:r>
              <a:rPr lang="en-US" sz="2000" b="0" dirty="0">
                <a:latin typeface="+mn-lt"/>
              </a:rPr>
              <a:t>	</a:t>
            </a:r>
            <a:r>
              <a:rPr lang="en-US" sz="2000" b="0" dirty="0" smtClean="0">
                <a:latin typeface="+mn-lt"/>
              </a:rPr>
              <a:t>**If the dependent child's income is under the threshold, only the parent’s income will count, if over the threshold, then both the dependent child’s </a:t>
            </a:r>
            <a:r>
              <a:rPr lang="en-US" sz="2000" u="sng" dirty="0" smtClean="0">
                <a:latin typeface="+mn-lt"/>
              </a:rPr>
              <a:t>AND</a:t>
            </a:r>
            <a:r>
              <a:rPr lang="en-US" sz="2000" b="0" dirty="0" smtClean="0">
                <a:latin typeface="+mn-lt"/>
              </a:rPr>
              <a:t> the parent’s income will count </a:t>
            </a:r>
            <a:r>
              <a:rPr lang="en-US" sz="1800" b="0" dirty="0" smtClean="0">
                <a:latin typeface="+mn-lt"/>
              </a:rPr>
              <a:t>(**check SWICA/FDSH/CWW employment page to determine estimate of annual income of the dependent child and complete this section on the TFI page</a:t>
            </a:r>
            <a:r>
              <a:rPr lang="en-US" sz="2000" b="0" dirty="0" smtClean="0">
                <a:latin typeface="+mn-lt"/>
              </a:rPr>
              <a:t>)</a:t>
            </a:r>
            <a:br>
              <a:rPr lang="en-US" sz="2000" b="0" dirty="0" smtClean="0">
                <a:latin typeface="+mn-lt"/>
              </a:rPr>
            </a:br>
            <a:r>
              <a:rPr lang="en-US" sz="2000" dirty="0"/>
              <a:t/>
            </a:r>
            <a:br>
              <a:rPr lang="en-US" sz="2000" dirty="0"/>
            </a:br>
            <a:endParaRPr lang="en-GB" sz="2000" dirty="0"/>
          </a:p>
        </p:txBody>
      </p:sp>
      <p:pic>
        <p:nvPicPr>
          <p:cNvPr id="3" name="Picture 2"/>
          <p:cNvPicPr>
            <a:picLocks noChangeAspect="1"/>
          </p:cNvPicPr>
          <p:nvPr/>
        </p:nvPicPr>
        <p:blipFill>
          <a:blip r:embed="rId2"/>
          <a:stretch>
            <a:fillRect/>
          </a:stretch>
        </p:blipFill>
        <p:spPr>
          <a:xfrm>
            <a:off x="3223939" y="4791620"/>
            <a:ext cx="8501629" cy="1841864"/>
          </a:xfrm>
          <a:prstGeom prst="rect">
            <a:avLst/>
          </a:prstGeom>
        </p:spPr>
      </p:pic>
      <p:sp>
        <p:nvSpPr>
          <p:cNvPr id="5" name="Down Arrow 4"/>
          <p:cNvSpPr/>
          <p:nvPr/>
        </p:nvSpPr>
        <p:spPr>
          <a:xfrm>
            <a:off x="7474754" y="4791620"/>
            <a:ext cx="454400" cy="490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15211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217242" y="1567543"/>
            <a:ext cx="4945598" cy="2560319"/>
          </a:xfrm>
        </p:spPr>
        <p:txBody>
          <a:bodyPr/>
          <a:lstStyle/>
          <a:p>
            <a:r>
              <a:rPr lang="en-US" dirty="0" smtClean="0"/>
              <a:t>        </a:t>
            </a:r>
            <a:r>
              <a:rPr lang="en-US" sz="3200" dirty="0" smtClean="0"/>
              <a:t>Continued…</a:t>
            </a:r>
            <a:br>
              <a:rPr lang="en-US" sz="3200" dirty="0" smtClean="0"/>
            </a:br>
            <a:r>
              <a:rPr lang="en-US" dirty="0"/>
              <a:t>	</a:t>
            </a:r>
            <a:r>
              <a:rPr lang="en-US" sz="2000" b="0" dirty="0" smtClean="0">
                <a:latin typeface="+mn-lt"/>
              </a:rPr>
              <a:t>**Children </a:t>
            </a:r>
            <a:r>
              <a:rPr lang="en-US" sz="2000" u="sng" dirty="0" smtClean="0">
                <a:latin typeface="+mn-lt"/>
              </a:rPr>
              <a:t>NOT</a:t>
            </a:r>
            <a:r>
              <a:rPr lang="en-US" sz="2000" b="0" dirty="0" smtClean="0">
                <a:latin typeface="+mn-lt"/>
              </a:rPr>
              <a:t> living with their parent(s) </a:t>
            </a:r>
            <a:r>
              <a:rPr lang="en-US" sz="2000" u="sng" dirty="0" smtClean="0">
                <a:latin typeface="+mn-lt"/>
              </a:rPr>
              <a:t>BUT</a:t>
            </a:r>
            <a:r>
              <a:rPr lang="en-US" sz="2000" b="0" dirty="0" smtClean="0">
                <a:latin typeface="+mn-lt"/>
              </a:rPr>
              <a:t> being claimed as a tax dependent will be tested under Relationship Rules (will not need to have their parent’s income counted)</a:t>
            </a:r>
            <a:br>
              <a:rPr lang="en-US" sz="2000" b="0" dirty="0" smtClean="0">
                <a:latin typeface="+mn-lt"/>
              </a:rPr>
            </a:br>
            <a:r>
              <a:rPr lang="en-US" sz="2000" b="0" dirty="0">
                <a:latin typeface="+mn-lt"/>
              </a:rPr>
              <a:t>	</a:t>
            </a:r>
            <a:r>
              <a:rPr lang="en-US" sz="2000" b="0" dirty="0" smtClean="0">
                <a:latin typeface="+mn-lt"/>
              </a:rPr>
              <a:t>**</a:t>
            </a:r>
            <a:r>
              <a:rPr lang="en-US" sz="2000" dirty="0"/>
              <a:t> </a:t>
            </a:r>
            <a:r>
              <a:rPr lang="en-US" sz="2000" b="0" dirty="0">
                <a:latin typeface="+mn-lt"/>
              </a:rPr>
              <a:t>Under relationship rules, only include individuals who are living in the home with the target</a:t>
            </a:r>
            <a:r>
              <a:rPr lang="en-US" sz="2000" b="0" dirty="0" smtClean="0">
                <a:latin typeface="+mn-lt"/>
              </a:rPr>
              <a:t/>
            </a:r>
            <a:br>
              <a:rPr lang="en-US" sz="2000" b="0" dirty="0" smtClean="0">
                <a:latin typeface="+mn-lt"/>
              </a:rPr>
            </a:br>
            <a:r>
              <a:rPr lang="en-US" sz="2000" b="0" dirty="0">
                <a:latin typeface="+mn-lt"/>
              </a:rPr>
              <a:t>	</a:t>
            </a:r>
            <a:r>
              <a:rPr lang="en-US" sz="2000" dirty="0"/>
              <a:t/>
            </a:r>
            <a:br>
              <a:rPr lang="en-US" sz="2000" dirty="0"/>
            </a:br>
            <a:endParaRPr lang="en-GB" sz="2000" dirty="0"/>
          </a:p>
        </p:txBody>
      </p:sp>
      <p:pic>
        <p:nvPicPr>
          <p:cNvPr id="3" name="Picture 2" descr="Dialog Tip Advic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19" y="4598125"/>
            <a:ext cx="4532749" cy="1716268"/>
          </a:xfrm>
          <a:prstGeom prst="rect">
            <a:avLst/>
          </a:prstGeom>
        </p:spPr>
      </p:pic>
    </p:spTree>
    <p:extLst>
      <p:ext uri="{BB962C8B-B14F-4D97-AF65-F5344CB8AC3E}">
        <p14:creationId xmlns:p14="http://schemas.microsoft.com/office/powerpoint/2010/main" val="355027603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217242" y="1436915"/>
            <a:ext cx="4945598" cy="2613878"/>
          </a:xfrm>
        </p:spPr>
        <p:txBody>
          <a:bodyPr/>
          <a:lstStyle/>
          <a:p>
            <a:r>
              <a:rPr lang="en-US" dirty="0" smtClean="0"/>
              <a:t>   Questions?</a:t>
            </a:r>
            <a:endParaRPr lang="en-GB" dirty="0"/>
          </a:p>
        </p:txBody>
      </p:sp>
      <p:pic>
        <p:nvPicPr>
          <p:cNvPr id="3" name="Picture 2" descr="File:Blue question mark.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902" y="3592287"/>
            <a:ext cx="4558938" cy="2312125"/>
          </a:xfrm>
          <a:prstGeom prst="rect">
            <a:avLst/>
          </a:prstGeom>
        </p:spPr>
      </p:pic>
    </p:spTree>
    <p:extLst>
      <p:ext uri="{BB962C8B-B14F-4D97-AF65-F5344CB8AC3E}">
        <p14:creationId xmlns:p14="http://schemas.microsoft.com/office/powerpoint/2010/main" val="42977186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7471954" y="2965269"/>
            <a:ext cx="4349931" cy="2847702"/>
          </a:xfrm>
        </p:spPr>
        <p:txBody>
          <a:bodyPr/>
          <a:lstStyle/>
          <a:p>
            <a:r>
              <a:rPr lang="en-US" dirty="0" smtClean="0"/>
              <a:t>Cites:</a:t>
            </a:r>
            <a:br>
              <a:rPr lang="en-US" dirty="0" smtClean="0"/>
            </a:br>
            <a:r>
              <a:rPr lang="en-US" sz="3200" dirty="0" smtClean="0"/>
              <a:t>BCP 2.3, 2.5, 2.6 &amp; 2.7</a:t>
            </a:r>
            <a:br>
              <a:rPr lang="en-US" sz="3200" dirty="0" smtClean="0"/>
            </a:br>
            <a:endParaRPr lang="en-GB" sz="3200" dirty="0"/>
          </a:p>
        </p:txBody>
      </p:sp>
      <p:pic>
        <p:nvPicPr>
          <p:cNvPr id="5" name="Picture 4" descr="Arrow Blue Curv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051" y="1355542"/>
            <a:ext cx="2808514" cy="1831794"/>
          </a:xfrm>
          <a:prstGeom prst="rect">
            <a:avLst/>
          </a:prstGeom>
        </p:spPr>
      </p:pic>
    </p:spTree>
    <p:extLst>
      <p:ext uri="{BB962C8B-B14F-4D97-AF65-F5344CB8AC3E}">
        <p14:creationId xmlns:p14="http://schemas.microsoft.com/office/powerpoint/2010/main" val="440696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smtClean="0"/>
              <a:t>Tax Filing Rules</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718300" cy="4396592"/>
          </a:xfrm>
        </p:spPr>
        <p:txBody>
          <a:bodyPr/>
          <a:lstStyle/>
          <a:p>
            <a:r>
              <a:rPr lang="en-US" sz="2000" dirty="0" smtClean="0"/>
              <a:t>Tax Filing=An individual’s “tax” household</a:t>
            </a:r>
          </a:p>
          <a:p>
            <a:pPr lvl="1"/>
            <a:r>
              <a:rPr lang="en-US" sz="1600" dirty="0" smtClean="0"/>
              <a:t>If </a:t>
            </a:r>
            <a:r>
              <a:rPr lang="en-US" sz="1600" dirty="0"/>
              <a:t>an individual is a tax filer and is not also a tax dependent, the </a:t>
            </a:r>
            <a:r>
              <a:rPr lang="en-US" sz="1600" dirty="0" smtClean="0"/>
              <a:t>BCP Test </a:t>
            </a:r>
            <a:r>
              <a:rPr lang="en-US" sz="1600" dirty="0"/>
              <a:t>Group contains themselves, the spouse (if living in the same home, or if filing taxes jointly) and any tax dependents he or she expects to claim, including those who are deceased </a:t>
            </a:r>
            <a:r>
              <a:rPr lang="en-US" sz="1600" dirty="0" smtClean="0"/>
              <a:t>or living outside the home</a:t>
            </a:r>
          </a:p>
          <a:p>
            <a:pPr lvl="1"/>
            <a:r>
              <a:rPr lang="en-US" sz="1600" dirty="0" smtClean="0"/>
              <a:t>A </a:t>
            </a:r>
            <a:r>
              <a:rPr lang="en-US" sz="1600" dirty="0"/>
              <a:t>tax </a:t>
            </a:r>
            <a:r>
              <a:rPr lang="en-US" sz="1600" dirty="0" smtClean="0"/>
              <a:t>dependent’s BCP test group will be the same as his or her tax filer’s group unless meeting 1 of these 3 exemptions:</a:t>
            </a:r>
            <a:endParaRPr lang="en-US" sz="1600" dirty="0"/>
          </a:p>
          <a:p>
            <a:pPr lvl="2"/>
            <a:r>
              <a:rPr lang="en-US" sz="1600" dirty="0"/>
              <a:t>He or she is being claimed as a tax dependent by someone who is not his or her parent.</a:t>
            </a:r>
          </a:p>
          <a:p>
            <a:pPr lvl="2"/>
            <a:r>
              <a:rPr lang="en-US" sz="1600" dirty="0"/>
              <a:t>•He or she lives in one household with both parents who are not filing taxes jointly.</a:t>
            </a:r>
          </a:p>
          <a:p>
            <a:pPr lvl="2"/>
            <a:r>
              <a:rPr lang="en-US" sz="1600" dirty="0"/>
              <a:t>•He or she is being claimed as a tax dependent by a </a:t>
            </a:r>
            <a:r>
              <a:rPr lang="en-US" sz="1600" dirty="0" smtClean="0"/>
              <a:t>parent living outside the household</a:t>
            </a:r>
            <a:endParaRPr lang="en-US" sz="1600" dirty="0"/>
          </a:p>
          <a:p>
            <a:pPr lvl="2"/>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a:lstStyle/>
          <a:p>
            <a:r>
              <a:rPr lang="en-US" dirty="0" smtClean="0"/>
              <a:t>OTX: </a:t>
            </a:r>
            <a:r>
              <a:rPr lang="en-US" sz="2800" dirty="0" smtClean="0"/>
              <a:t>Out of the Home Tax Dependents/Tax Co-filers</a:t>
            </a:r>
            <a:endParaRPr lang="en-US" sz="28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718300" cy="4396592"/>
          </a:xfrm>
        </p:spPr>
        <p:txBody>
          <a:bodyPr/>
          <a:lstStyle/>
          <a:p>
            <a:r>
              <a:rPr lang="en-US" sz="2000" dirty="0" smtClean="0"/>
              <a:t>Household Members Page</a:t>
            </a:r>
          </a:p>
          <a:p>
            <a:endParaRPr lang="en-US" sz="2000" dirty="0" smtClean="0"/>
          </a:p>
          <a:p>
            <a:endParaRPr lang="en-US" sz="2000" dirty="0"/>
          </a:p>
          <a:p>
            <a:endParaRPr lang="en-US" sz="2000" dirty="0" smtClean="0"/>
          </a:p>
          <a:p>
            <a:endParaRPr lang="en-US" sz="1800" dirty="0" smtClean="0"/>
          </a:p>
          <a:p>
            <a:endParaRPr lang="en-US" sz="1800" dirty="0"/>
          </a:p>
          <a:p>
            <a:r>
              <a:rPr lang="en-US" sz="1800" dirty="0" smtClean="0"/>
              <a:t>Current Demographics Page</a:t>
            </a:r>
          </a:p>
          <a:p>
            <a:endParaRPr lang="en-US" sz="1800" dirty="0" smtClean="0"/>
          </a:p>
          <a:p>
            <a:endParaRPr lang="en-US" sz="1800" dirty="0" smtClean="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444499" y="2223135"/>
            <a:ext cx="4872083" cy="1787161"/>
          </a:xfrm>
          <a:prstGeom prst="rect">
            <a:avLst/>
          </a:prstGeom>
        </p:spPr>
      </p:pic>
      <p:pic>
        <p:nvPicPr>
          <p:cNvPr id="4" name="Picture 3"/>
          <p:cNvPicPr>
            <a:picLocks noChangeAspect="1"/>
          </p:cNvPicPr>
          <p:nvPr/>
        </p:nvPicPr>
        <p:blipFill>
          <a:blip r:embed="rId3"/>
          <a:stretch>
            <a:fillRect/>
          </a:stretch>
        </p:blipFill>
        <p:spPr>
          <a:xfrm>
            <a:off x="444499" y="5442682"/>
            <a:ext cx="5810250" cy="916849"/>
          </a:xfrm>
          <a:prstGeom prst="rect">
            <a:avLst/>
          </a:prstGeom>
        </p:spPr>
      </p:pic>
      <p:pic>
        <p:nvPicPr>
          <p:cNvPr id="5" name="Picture 4"/>
          <p:cNvPicPr>
            <a:picLocks noChangeAspect="1"/>
          </p:cNvPicPr>
          <p:nvPr/>
        </p:nvPicPr>
        <p:blipFill>
          <a:blip r:embed="rId4"/>
          <a:stretch>
            <a:fillRect/>
          </a:stretch>
        </p:blipFill>
        <p:spPr>
          <a:xfrm>
            <a:off x="444499" y="4712018"/>
            <a:ext cx="7658100" cy="457200"/>
          </a:xfrm>
          <a:prstGeom prst="rect">
            <a:avLst/>
          </a:prstGeom>
        </p:spPr>
      </p:pic>
    </p:spTree>
    <p:extLst>
      <p:ext uri="{BB962C8B-B14F-4D97-AF65-F5344CB8AC3E}">
        <p14:creationId xmlns:p14="http://schemas.microsoft.com/office/powerpoint/2010/main" val="31349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smtClean="0"/>
              <a:t>Relationship Rules</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188720"/>
            <a:ext cx="6718300" cy="4529909"/>
          </a:xfrm>
        </p:spPr>
        <p:txBody>
          <a:bodyPr/>
          <a:lstStyle/>
          <a:p>
            <a:pPr lvl="2"/>
            <a:endParaRPr lang="en-US" dirty="0"/>
          </a:p>
          <a:p>
            <a:r>
              <a:rPr lang="en-US" sz="2000" dirty="0" smtClean="0"/>
              <a:t>Relationship=Physical household or family relationships</a:t>
            </a:r>
            <a:r>
              <a:rPr lang="en-US" dirty="0" smtClean="0"/>
              <a:t>	</a:t>
            </a:r>
            <a:endParaRPr lang="en-US" dirty="0"/>
          </a:p>
          <a:p>
            <a:pPr lvl="1"/>
            <a:r>
              <a:rPr lang="en-US" sz="1600" dirty="0"/>
              <a:t>If any of the exceptions are met, or if an individual is not a tax filer or a tax dependent, relationship rules are used to determine </a:t>
            </a:r>
            <a:r>
              <a:rPr lang="en-US" sz="1600" dirty="0" smtClean="0"/>
              <a:t>the BCP </a:t>
            </a:r>
            <a:r>
              <a:rPr lang="en-US" sz="1600" dirty="0"/>
              <a:t>Test Group</a:t>
            </a:r>
            <a:r>
              <a:rPr lang="en-US" sz="1600" dirty="0" smtClean="0"/>
              <a:t>.</a:t>
            </a:r>
          </a:p>
          <a:p>
            <a:pPr lvl="1"/>
            <a:r>
              <a:rPr lang="en-US" sz="1600" dirty="0" smtClean="0"/>
              <a:t>Under </a:t>
            </a:r>
            <a:r>
              <a:rPr lang="en-US" sz="1600" dirty="0"/>
              <a:t>relationship rules, only include individuals who are living in the home with the target. </a:t>
            </a:r>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Tree>
    <p:extLst>
      <p:ext uri="{BB962C8B-B14F-4D97-AF65-F5344CB8AC3E}">
        <p14:creationId xmlns:p14="http://schemas.microsoft.com/office/powerpoint/2010/main" val="173653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a:lstStyle/>
          <a:p>
            <a:r>
              <a:rPr lang="en-US" dirty="0"/>
              <a:t>2.3.3 </a:t>
            </a:r>
            <a:r>
              <a:rPr lang="en-US" dirty="0" smtClean="0"/>
              <a:t>MAGI </a:t>
            </a:r>
            <a:r>
              <a:rPr lang="en-US" dirty="0"/>
              <a:t>Flowchart</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188720"/>
            <a:ext cx="6718300" cy="4529909"/>
          </a:xfrm>
        </p:spPr>
        <p:txBody>
          <a:bodyPr/>
          <a:lstStyle/>
          <a:p>
            <a:pPr lvl="2"/>
            <a:endParaRPr lang="en-US" dirty="0" smtClean="0"/>
          </a:p>
          <a:p>
            <a:pPr marL="0"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4" name="Picture 3"/>
          <p:cNvPicPr>
            <a:picLocks noChangeAspect="1"/>
          </p:cNvPicPr>
          <p:nvPr/>
        </p:nvPicPr>
        <p:blipFill>
          <a:blip r:embed="rId2"/>
          <a:stretch>
            <a:fillRect/>
          </a:stretch>
        </p:blipFill>
        <p:spPr>
          <a:xfrm>
            <a:off x="1478003" y="1122938"/>
            <a:ext cx="4583174" cy="1962375"/>
          </a:xfrm>
          <a:prstGeom prst="rect">
            <a:avLst/>
          </a:prstGeom>
        </p:spPr>
      </p:pic>
      <p:pic>
        <p:nvPicPr>
          <p:cNvPr id="6" name="Picture 5"/>
          <p:cNvPicPr>
            <a:picLocks noChangeAspect="1"/>
          </p:cNvPicPr>
          <p:nvPr/>
        </p:nvPicPr>
        <p:blipFill>
          <a:blip r:embed="rId3"/>
          <a:stretch>
            <a:fillRect/>
          </a:stretch>
        </p:blipFill>
        <p:spPr>
          <a:xfrm>
            <a:off x="1478002" y="3085313"/>
            <a:ext cx="4583174" cy="2150292"/>
          </a:xfrm>
          <a:prstGeom prst="rect">
            <a:avLst/>
          </a:prstGeom>
        </p:spPr>
      </p:pic>
      <p:pic>
        <p:nvPicPr>
          <p:cNvPr id="8" name="Picture 7"/>
          <p:cNvPicPr>
            <a:picLocks noChangeAspect="1"/>
          </p:cNvPicPr>
          <p:nvPr/>
        </p:nvPicPr>
        <p:blipFill>
          <a:blip r:embed="rId4"/>
          <a:stretch>
            <a:fillRect/>
          </a:stretch>
        </p:blipFill>
        <p:spPr>
          <a:xfrm>
            <a:off x="1478003" y="5235605"/>
            <a:ext cx="4583174" cy="1359568"/>
          </a:xfrm>
          <a:prstGeom prst="rect">
            <a:avLst/>
          </a:prstGeom>
        </p:spPr>
      </p:pic>
    </p:spTree>
    <p:extLst>
      <p:ext uri="{BB962C8B-B14F-4D97-AF65-F5344CB8AC3E}">
        <p14:creationId xmlns:p14="http://schemas.microsoft.com/office/powerpoint/2010/main" val="12942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1850" y="-274320"/>
            <a:ext cx="7781544" cy="2090057"/>
          </a:xfrm>
        </p:spPr>
        <p:txBody>
          <a:bodyPr>
            <a:normAutofit/>
          </a:bodyPr>
          <a:lstStyle/>
          <a:p>
            <a:r>
              <a:rPr lang="en-US" sz="3200" dirty="0" smtClean="0"/>
              <a:t>BCP Assistance Groups </a:t>
            </a:r>
            <a:br>
              <a:rPr lang="en-US" sz="3200" dirty="0" smtClean="0"/>
            </a:br>
            <a:r>
              <a:rPr lang="en-US" sz="3200" dirty="0" smtClean="0"/>
              <a:t>	</a:t>
            </a:r>
            <a:r>
              <a:rPr lang="en-US" sz="1600" b="0" dirty="0" smtClean="0">
                <a:latin typeface="+mn-lt"/>
              </a:rPr>
              <a:t>**Once the test group is determined, then the BCP assistance groups can get formed</a:t>
            </a:r>
            <a:endParaRPr lang="en-US" sz="1600" b="0" dirty="0">
              <a:latin typeface="+mn-lt"/>
            </a:endParaRP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7</a:t>
            </a:fld>
            <a:endParaRPr lang="en-US" dirty="0"/>
          </a:p>
        </p:txBody>
      </p:sp>
      <p:pic>
        <p:nvPicPr>
          <p:cNvPr id="3" name="Picture 2"/>
          <p:cNvPicPr>
            <a:picLocks noChangeAspect="1"/>
          </p:cNvPicPr>
          <p:nvPr/>
        </p:nvPicPr>
        <p:blipFill>
          <a:blip r:embed="rId2"/>
          <a:stretch>
            <a:fillRect/>
          </a:stretch>
        </p:blipFill>
        <p:spPr>
          <a:xfrm>
            <a:off x="337457" y="1998618"/>
            <a:ext cx="8275937" cy="4676502"/>
          </a:xfrm>
          <a:prstGeom prst="rect">
            <a:avLst/>
          </a:prstGeom>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182880"/>
            <a:ext cx="7781544" cy="1593669"/>
          </a:xfrm>
        </p:spPr>
        <p:txBody>
          <a:bodyPr>
            <a:normAutofit/>
          </a:bodyPr>
          <a:lstStyle/>
          <a:p>
            <a:r>
              <a:rPr lang="en-US" sz="3200" dirty="0" smtClean="0"/>
              <a:t>BCP Participation Status Codes </a:t>
            </a:r>
            <a:br>
              <a:rPr lang="en-US" sz="3200" dirty="0" smtClean="0"/>
            </a:br>
            <a:r>
              <a:rPr lang="en-US" sz="3200" dirty="0" smtClean="0"/>
              <a:t>	</a:t>
            </a:r>
            <a:r>
              <a:rPr lang="en-US" sz="1600" b="0" dirty="0" smtClean="0">
                <a:latin typeface="+mn-lt"/>
              </a:rPr>
              <a:t>**Each </a:t>
            </a:r>
            <a:r>
              <a:rPr lang="en-US" sz="1800" b="0" dirty="0">
                <a:latin typeface="+mn-lt"/>
              </a:rPr>
              <a:t>individual in the assistance group will need to be given a participation status code. </a:t>
            </a:r>
            <a:endParaRPr lang="en-US" sz="1800" dirty="0">
              <a:latin typeface="+mn-lt"/>
            </a:endParaRPr>
          </a:p>
        </p:txBody>
      </p:sp>
      <p:pic>
        <p:nvPicPr>
          <p:cNvPr id="7" name="Picture 6"/>
          <p:cNvPicPr>
            <a:picLocks noChangeAspect="1"/>
          </p:cNvPicPr>
          <p:nvPr/>
        </p:nvPicPr>
        <p:blipFill>
          <a:blip r:embed="rId2"/>
          <a:stretch>
            <a:fillRect/>
          </a:stretch>
        </p:blipFill>
        <p:spPr>
          <a:xfrm>
            <a:off x="326570" y="2129246"/>
            <a:ext cx="8908869" cy="3788228"/>
          </a:xfrm>
          <a:prstGeom prst="rect">
            <a:avLst/>
          </a:prstGeom>
        </p:spPr>
      </p:pic>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smtClean="0"/>
              <a:t>BCP Group Examples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10" name="Picture 9"/>
          <p:cNvPicPr>
            <a:picLocks noChangeAspect="1"/>
          </p:cNvPicPr>
          <p:nvPr/>
        </p:nvPicPr>
        <p:blipFill>
          <a:blip r:embed="rId2"/>
          <a:stretch>
            <a:fillRect/>
          </a:stretch>
        </p:blipFill>
        <p:spPr>
          <a:xfrm>
            <a:off x="0" y="1824853"/>
            <a:ext cx="5602287" cy="4066495"/>
          </a:xfrm>
          <a:prstGeom prst="rect">
            <a:avLst/>
          </a:prstGeom>
        </p:spPr>
      </p:pic>
      <p:sp>
        <p:nvSpPr>
          <p:cNvPr id="5" name="Text Placeholder 4">
            <a:extLst>
              <a:ext uri="{FF2B5EF4-FFF2-40B4-BE49-F238E27FC236}">
                <a16:creationId xmlns:a16="http://schemas.microsoft.com/office/drawing/2014/main" id="{E0C87788-476B-4620-8002-A5C1177AD6C1}"/>
              </a:ext>
            </a:extLst>
          </p:cNvPr>
          <p:cNvSpPr>
            <a:spLocks noGrp="1"/>
          </p:cNvSpPr>
          <p:nvPr>
            <p:ph type="body" sz="quarter" idx="3"/>
          </p:nvPr>
        </p:nvSpPr>
        <p:spPr>
          <a:xfrm>
            <a:off x="6500812" y="1824854"/>
            <a:ext cx="5157788" cy="823912"/>
          </a:xfrm>
        </p:spPr>
        <p:txBody>
          <a:bodyPr/>
          <a:lstStyle/>
          <a:p>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2442754"/>
            <a:ext cx="5157787" cy="3746909"/>
          </a:xfrm>
        </p:spPr>
        <p:txBody>
          <a:bodyPr/>
          <a:lstStyle/>
          <a:p>
            <a:endParaRPr lang="en-US" dirty="0"/>
          </a:p>
          <a:p>
            <a:endParaRPr lang="en-US" dirty="0"/>
          </a:p>
        </p:txBody>
      </p:sp>
      <p:pic>
        <p:nvPicPr>
          <p:cNvPr id="11" name="Picture 10"/>
          <p:cNvPicPr>
            <a:picLocks noChangeAspect="1"/>
          </p:cNvPicPr>
          <p:nvPr/>
        </p:nvPicPr>
        <p:blipFill>
          <a:blip r:embed="rId3"/>
          <a:stretch>
            <a:fillRect/>
          </a:stretch>
        </p:blipFill>
        <p:spPr>
          <a:xfrm>
            <a:off x="5708468" y="1824853"/>
            <a:ext cx="6483532" cy="4066496"/>
          </a:xfrm>
          <a:prstGeom prst="rect">
            <a:avLst/>
          </a:prstGeom>
        </p:spPr>
      </p:pic>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590</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Tahoma</vt:lpstr>
      <vt:lpstr>Trade Gothic LT Pro</vt:lpstr>
      <vt:lpstr>Trebuchet MS</vt:lpstr>
      <vt:lpstr>Office Theme</vt:lpstr>
      <vt:lpstr>BadgerCare Plus</vt:lpstr>
      <vt:lpstr>BCP Test Group</vt:lpstr>
      <vt:lpstr>Tax Filing Rules</vt:lpstr>
      <vt:lpstr>OTX: Out of the Home Tax Dependents/Tax Co-filers</vt:lpstr>
      <vt:lpstr>Relationship Rules</vt:lpstr>
      <vt:lpstr>2.3.3 MAGI Flowchart</vt:lpstr>
      <vt:lpstr>BCP Assistance Groups   **Once the test group is determined, then the BCP assistance groups can get formed</vt:lpstr>
      <vt:lpstr>BCP Participation Status Codes   **Each individual in the assistance group will need to be given a participation status code. </vt:lpstr>
      <vt:lpstr>BCP Group Examples</vt:lpstr>
      <vt:lpstr>BCP Group Exercises    •Who is requesting HC?  •What is their assistance group (e.g. MAGC)?  •What is the participation status code for each   individual (e.g. EC, EA, CC, CA)?  •Which rule? Tax Filing or Relationship Rule?  </vt:lpstr>
      <vt:lpstr>Exercise #1</vt:lpstr>
      <vt:lpstr>Exercise #1 Answer</vt:lpstr>
      <vt:lpstr>Exercise #2</vt:lpstr>
      <vt:lpstr>Exercise #2 Answer</vt:lpstr>
      <vt:lpstr>Exercise #3</vt:lpstr>
      <vt:lpstr>Exercise #3 </vt:lpstr>
      <vt:lpstr>Exercise #3 Answer</vt:lpstr>
      <vt:lpstr>Exercise #4</vt:lpstr>
      <vt:lpstr>Exercise #4</vt:lpstr>
      <vt:lpstr>Exercise #4 Answer</vt:lpstr>
      <vt:lpstr>        Tips  **Children living with their parent(s) AND being claimed as a tax dependent will have their parent’s income counted  **If the dependent child's income is under the threshold, only the parent’s income will count, if over the threshold, then both the dependent child’s AND the parent’s income will count (**check SWICA/FDSH/CWW employment page to determine estimate of annual income of the dependent child and complete this section on the TFI page)  </vt:lpstr>
      <vt:lpstr>        Continued…  **Children NOT living with their parent(s) BUT being claimed as a tax dependent will be tested under Relationship Rules (will not need to have their parent’s income counted)  ** Under relationship rules, only include individuals who are living in the home with the target   </vt:lpstr>
      <vt:lpstr>   Questions?</vt:lpstr>
      <vt:lpstr>Cites: BCP 2.3, 2.5, 2.6 &amp; 2.7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2023-09-19T16:02:06Z</dcterms:created>
  <dcterms:modified xsi:type="dcterms:W3CDTF">2023-11-02T14:44:46Z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