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3"/>
  </p:notesMasterIdLst>
  <p:sldIdLst>
    <p:sldId id="256" r:id="rId3"/>
    <p:sldId id="288" r:id="rId4"/>
    <p:sldId id="301" r:id="rId5"/>
    <p:sldId id="257" r:id="rId6"/>
    <p:sldId id="258" r:id="rId7"/>
    <p:sldId id="260" r:id="rId8"/>
    <p:sldId id="259" r:id="rId9"/>
    <p:sldId id="261" r:id="rId10"/>
    <p:sldId id="262" r:id="rId11"/>
    <p:sldId id="263" r:id="rId12"/>
    <p:sldId id="264" r:id="rId13"/>
    <p:sldId id="274" r:id="rId14"/>
    <p:sldId id="270" r:id="rId15"/>
    <p:sldId id="275" r:id="rId16"/>
    <p:sldId id="271" r:id="rId17"/>
    <p:sldId id="273" r:id="rId18"/>
    <p:sldId id="282" r:id="rId19"/>
    <p:sldId id="283" r:id="rId20"/>
    <p:sldId id="284" r:id="rId21"/>
    <p:sldId id="285" r:id="rId22"/>
    <p:sldId id="286" r:id="rId23"/>
    <p:sldId id="289" r:id="rId24"/>
    <p:sldId id="290" r:id="rId25"/>
    <p:sldId id="291" r:id="rId26"/>
    <p:sldId id="295" r:id="rId27"/>
    <p:sldId id="296" r:id="rId28"/>
    <p:sldId id="297" r:id="rId29"/>
    <p:sldId id="298" r:id="rId30"/>
    <p:sldId id="299" r:id="rId31"/>
    <p:sldId id="30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C50C8C-55BA-48A7-ABC9-C753EF08AD4C}">
          <p14:sldIdLst>
            <p14:sldId id="256"/>
            <p14:sldId id="288"/>
            <p14:sldId id="301"/>
            <p14:sldId id="257"/>
            <p14:sldId id="258"/>
            <p14:sldId id="260"/>
            <p14:sldId id="259"/>
            <p14:sldId id="261"/>
            <p14:sldId id="262"/>
            <p14:sldId id="263"/>
            <p14:sldId id="264"/>
            <p14:sldId id="274"/>
            <p14:sldId id="270"/>
            <p14:sldId id="275"/>
            <p14:sldId id="271"/>
            <p14:sldId id="273"/>
            <p14:sldId id="282"/>
            <p14:sldId id="283"/>
            <p14:sldId id="284"/>
            <p14:sldId id="285"/>
            <p14:sldId id="286"/>
            <p14:sldId id="289"/>
            <p14:sldId id="290"/>
            <p14:sldId id="291"/>
          </p14:sldIdLst>
        </p14:section>
        <p14:section name="Untitled Section" id="{734AD516-B143-4B76-B09F-F103F529F06D}">
          <p14:sldIdLst>
            <p14:sldId id="295"/>
            <p14:sldId id="296"/>
            <p14:sldId id="297"/>
            <p14:sldId id="298"/>
            <p14:sldId id="299"/>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D5EBF-954A-448E-AAC7-95C84823F4EF}" type="datetimeFigureOut">
              <a:rPr lang="en-US" smtClean="0"/>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CF8A1-146C-4B95-A94D-FE072A3CE883}" type="slidenum">
              <a:rPr lang="en-US" smtClean="0"/>
              <a:t>‹#›</a:t>
            </a:fld>
            <a:endParaRPr lang="en-US"/>
          </a:p>
        </p:txBody>
      </p:sp>
    </p:spTree>
    <p:extLst>
      <p:ext uri="{BB962C8B-B14F-4D97-AF65-F5344CB8AC3E}">
        <p14:creationId xmlns:p14="http://schemas.microsoft.com/office/powerpoint/2010/main" val="36821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3CF8A1-146C-4B95-A94D-FE072A3CE883}" type="slidenum">
              <a:rPr lang="en-US" smtClean="0"/>
              <a:t>4</a:t>
            </a:fld>
            <a:endParaRPr lang="en-US"/>
          </a:p>
        </p:txBody>
      </p:sp>
    </p:spTree>
    <p:extLst>
      <p:ext uri="{BB962C8B-B14F-4D97-AF65-F5344CB8AC3E}">
        <p14:creationId xmlns:p14="http://schemas.microsoft.com/office/powerpoint/2010/main" val="405421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40DBE-5BC7-49BB-A8A2-4D2BE13D11DA}"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435154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B5FAF-3DB2-4E6C-ACEF-6861CB833F8D}"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165763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F045A-0192-4415-A1A7-CA5D33511D9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207046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40DBE-5BC7-49BB-A8A2-4D2BE13D11DA}"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1491891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25684-81E3-420F-AA9B-03FDC937BFC0}"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170711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2500865-447B-40C8-971E-998B5228B42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224730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FFDED0-F9F2-4B27-8A13-84B5D29CE4ED}"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619930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188B8-D881-4EB2-9569-67C00AD0C612}" type="datetime1">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775053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3CF13-29B1-48AC-B985-1CFFF06BDF39}" type="datetime1">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77980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C691D-34E4-4D41-BEA7-75CD0EFB51A2}" type="datetime1">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18397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273C78-A873-4E4F-AA3D-7156F2DE6841}"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415540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D25684-81E3-420F-AA9B-03FDC937BFC0}"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4025586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DCEAE1-C00D-4379-9B05-5CB984AB2F64}"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3097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B5FAF-3DB2-4E6C-ACEF-6861CB833F8D}"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300071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0F045A-0192-4415-A1A7-CA5D33511D9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283650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00865-447B-40C8-971E-998B5228B426}" type="datetime1">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100317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FFDED0-F9F2-4B27-8A13-84B5D29CE4ED}"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1520479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8188B8-D881-4EB2-9569-67C00AD0C612}" type="datetime1">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27409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23CF13-29B1-48AC-B985-1CFFF06BDF39}" type="datetime1">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783306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C691D-34E4-4D41-BEA7-75CD0EFB51A2}" type="datetime1">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68255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73C78-A873-4E4F-AA3D-7156F2DE6841}"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227056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DCEAE1-C00D-4379-9B05-5CB984AB2F64}" type="datetime1">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D731-CDDE-4CB2-9CCC-CA207E2B1D57}" type="slidenum">
              <a:rPr lang="en-US" smtClean="0"/>
              <a:t>‹#›</a:t>
            </a:fld>
            <a:endParaRPr lang="en-US"/>
          </a:p>
        </p:txBody>
      </p:sp>
    </p:spTree>
    <p:extLst>
      <p:ext uri="{BB962C8B-B14F-4D97-AF65-F5344CB8AC3E}">
        <p14:creationId xmlns:p14="http://schemas.microsoft.com/office/powerpoint/2010/main" val="340936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51E49-4F15-4288-A6F4-A68E72E3E080}" type="datetime1">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DD731-CDDE-4CB2-9CCC-CA207E2B1D57}" type="slidenum">
              <a:rPr lang="en-US" smtClean="0"/>
              <a:t>‹#›</a:t>
            </a:fld>
            <a:endParaRPr lang="en-US"/>
          </a:p>
        </p:txBody>
      </p:sp>
    </p:spTree>
    <p:extLst>
      <p:ext uri="{BB962C8B-B14F-4D97-AF65-F5344CB8AC3E}">
        <p14:creationId xmlns:p14="http://schemas.microsoft.com/office/powerpoint/2010/main" val="206906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51E49-4F15-4288-A6F4-A68E72E3E080}" type="datetime1">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6DD731-CDDE-4CB2-9CCC-CA207E2B1D57}" type="slidenum">
              <a:rPr lang="en-US" smtClean="0"/>
              <a:t>‹#›</a:t>
            </a:fld>
            <a:endParaRPr lang="en-US"/>
          </a:p>
        </p:txBody>
      </p:sp>
    </p:spTree>
    <p:extLst>
      <p:ext uri="{BB962C8B-B14F-4D97-AF65-F5344CB8AC3E}">
        <p14:creationId xmlns:p14="http://schemas.microsoft.com/office/powerpoint/2010/main" val="4245228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0" y="304800"/>
            <a:ext cx="9144000" cy="1219200"/>
          </a:xfrm>
        </p:spPr>
        <p:txBody>
          <a:bodyPr>
            <a:normAutofit/>
          </a:bodyPr>
          <a:lstStyle/>
          <a:p>
            <a:r>
              <a:rPr lang="en-US" dirty="0" smtClean="0">
                <a:latin typeface="Showcard Gothic" panose="04020904020102020604" pitchFamily="82" charset="0"/>
              </a:rPr>
              <a:t>CARES MAINFRAME</a:t>
            </a:r>
            <a:endParaRPr lang="en-US" dirty="0">
              <a:latin typeface="Showcard Gothic" panose="04020904020102020604"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63713"/>
            <a:ext cx="4114800"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05200" y="6324600"/>
            <a:ext cx="2514600" cy="369332"/>
          </a:xfrm>
          <a:prstGeom prst="rect">
            <a:avLst/>
          </a:prstGeom>
          <a:noFill/>
        </p:spPr>
        <p:txBody>
          <a:bodyPr wrap="square" rtlCol="0">
            <a:spAutoFit/>
          </a:bodyPr>
          <a:lstStyle/>
          <a:p>
            <a:pPr algn="ctr"/>
            <a:r>
              <a:rPr lang="en-US" smtClean="0"/>
              <a:t>June 2021</a:t>
            </a:r>
            <a:endParaRPr lang="en-US" dirty="0"/>
          </a:p>
        </p:txBody>
      </p:sp>
    </p:spTree>
    <p:extLst>
      <p:ext uri="{BB962C8B-B14F-4D97-AF65-F5344CB8AC3E}">
        <p14:creationId xmlns:p14="http://schemas.microsoft.com/office/powerpoint/2010/main" val="3826904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6001643"/>
          </a:xfrm>
          <a:prstGeom prst="rect">
            <a:avLst/>
          </a:prstGeom>
        </p:spPr>
        <p:txBody>
          <a:bodyPr wrap="square">
            <a:spAutoFit/>
          </a:bodyPr>
          <a:lstStyle/>
          <a:p>
            <a:r>
              <a:rPr lang="en-US" sz="2400" dirty="0"/>
              <a:t>The worker can enter the function number from the column on the left in the ***PLEASE ENTER THE NUMBER OF THE DESIRED FUNCTION line if one intends to winnow one’s alerts to a certain type.  An entry of 1 will show all alerts.  The important function here is 9.  If you accidentally delete an alert and want to go back and find it, enter 9 in the desired function line, your XDA number (or </a:t>
            </a:r>
            <a:r>
              <a:rPr lang="en-US" sz="2400" dirty="0" smtClean="0"/>
              <a:t>X__ </a:t>
            </a:r>
            <a:r>
              <a:rPr lang="en-US" sz="2400" dirty="0"/>
              <a:t>number if you are in another county) and alert deletion date.  You can further limit the search by adding the case number or pin if you know it</a:t>
            </a:r>
            <a:r>
              <a:rPr lang="en-US" sz="2400" dirty="0" smtClean="0"/>
              <a:t>.</a:t>
            </a:r>
          </a:p>
          <a:p>
            <a:r>
              <a:rPr lang="en-US" sz="2400" i="1" dirty="0">
                <a:solidFill>
                  <a:srgbClr val="FF0000"/>
                </a:solidFill>
              </a:rPr>
              <a:t>A reminder to all.  It is important to check your alerts and process them timely.  Failure to do so can lead to a benefit error if discovered by the State or Federal Quality Assurance process.  It is also important to remember that not all alerts that appear in the mainframe also appear on the individual case screens in the worker web.  You the worker are responsible for all alerts in both systems.</a:t>
            </a:r>
          </a:p>
        </p:txBody>
      </p:sp>
      <p:sp>
        <p:nvSpPr>
          <p:cNvPr id="3" name="Slide Number Placeholder 2"/>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8</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158065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1"/>
            <a:ext cx="6096000" cy="1600199"/>
          </a:xfrm>
          <a:prstGeom prst="rect">
            <a:avLst/>
          </a:prstGeom>
        </p:spPr>
      </p:pic>
      <p:sp>
        <p:nvSpPr>
          <p:cNvPr id="3" name="Rectangle 2"/>
          <p:cNvSpPr/>
          <p:nvPr/>
        </p:nvSpPr>
        <p:spPr>
          <a:xfrm>
            <a:off x="457200" y="2136339"/>
            <a:ext cx="8229600" cy="1477328"/>
          </a:xfrm>
          <a:prstGeom prst="rect">
            <a:avLst/>
          </a:prstGeom>
        </p:spPr>
        <p:txBody>
          <a:bodyPr wrap="square">
            <a:spAutoFit/>
          </a:bodyPr>
          <a:lstStyle/>
          <a:p>
            <a:r>
              <a:rPr lang="en-US" dirty="0"/>
              <a:t>There are also a number of screen related F keys that appear on individual screens.  Some will have values higher than  F12.  To use them, subtract 12 from the number.  That will leave you with a value on your keyboard.  Hit the shift key and the F key with the value you came up with.  In other words, if CARES says to hit F14 to print, subtracting 12 will leave you with F2.  Hit shift and F2 at the same time to print.</a:t>
            </a:r>
          </a:p>
        </p:txBody>
      </p:sp>
      <p:sp>
        <p:nvSpPr>
          <p:cNvPr id="4" name="Slide Number Placeholder 3"/>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9</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965518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l"/>
            <a:r>
              <a:rPr lang="en-US" sz="2000" dirty="0" smtClean="0"/>
              <a:t>Most CARES Mainframe screens have a help screen.  One can access it by using the F1 key.  These screens will provide you with codes to complete the screens.  They will also give you reference tables for the various codes on the screens.  You can find it by entering RTDT in the </a:t>
            </a:r>
            <a:r>
              <a:rPr lang="en-US" sz="2000" dirty="0" err="1" smtClean="0"/>
              <a:t>tran</a:t>
            </a:r>
            <a:r>
              <a:rPr lang="en-US" sz="2000" dirty="0" smtClean="0"/>
              <a:t> line and the table ID in the </a:t>
            </a:r>
            <a:r>
              <a:rPr lang="en-US" sz="2000" dirty="0" err="1" smtClean="0"/>
              <a:t>parms</a:t>
            </a:r>
            <a:r>
              <a:rPr lang="en-US" sz="2000" dirty="0" smtClean="0"/>
              <a:t>.  </a:t>
            </a:r>
            <a:endParaRPr lang="en-US" sz="20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001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0" y="6477000"/>
            <a:ext cx="9144000" cy="381000"/>
          </a:xfrm>
        </p:spPr>
        <p:txBody>
          <a:bodyPr/>
          <a:lstStyle/>
          <a:p>
            <a:pPr algn="ctr"/>
            <a:r>
              <a:rPr lang="en-US" sz="2000" dirty="0" smtClean="0">
                <a:solidFill>
                  <a:schemeClr val="tx1">
                    <a:lumMod val="95000"/>
                    <a:lumOff val="5000"/>
                  </a:schemeClr>
                </a:solidFill>
              </a:rPr>
              <a:t>10</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720903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en-US" dirty="0"/>
              <a:t>Another mainframe aid is the pound sign (or hashtag).  If you are on a screen that requires the entry of a code, and are uncertain of the correct code, enter the pound sign and hit enter.  CARES will take you to a list of available screens.  The worker can hit enter to move through the possible choices until s/he finds the code of choice.  Type the code in the ENTER SELECTION VALUE field and hit enter, and you will return to your screen with the code in place.  If you wish to return without entering a code, press F2.</a:t>
            </a:r>
          </a:p>
        </p:txBody>
      </p:sp>
      <p:sp>
        <p:nvSpPr>
          <p:cNvPr id="4" name="Slide Number Placeholder 3"/>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11</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4231315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6328" y="304800"/>
            <a:ext cx="7451344" cy="582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12</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343276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935162"/>
          </a:xfrm>
        </p:spPr>
        <p:txBody>
          <a:bodyPr>
            <a:normAutofit/>
          </a:bodyPr>
          <a:lstStyle/>
          <a:p>
            <a:pPr algn="l"/>
            <a:r>
              <a:rPr lang="en-US" sz="2000" dirty="0"/>
              <a:t>Certain screens will allow you to print letters, new or historical.  We will discuss those screens later.  To set up the printing for those screens, one will need to go to screen SMPT.  The worker will be able to enter the printer ID in the printer line.  Here at Dane County, we have labels on all of the printers with the ID.  You will want to use the code beginning with VDR.</a:t>
            </a: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9247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13</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3748635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US" sz="2400" dirty="0" smtClean="0"/>
              <a:t>Workers are able to see the W2 payment history in the mainframe.  Use </a:t>
            </a:r>
            <a:r>
              <a:rPr lang="en-US" sz="2400" dirty="0" err="1" smtClean="0"/>
              <a:t>tran</a:t>
            </a:r>
            <a:r>
              <a:rPr lang="en-US" sz="2400" dirty="0" smtClean="0"/>
              <a:t> code IQAF with the case number.</a:t>
            </a:r>
            <a:endParaRPr lang="en-US"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475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0" y="6356350"/>
            <a:ext cx="9144000" cy="365125"/>
          </a:xfrm>
        </p:spPr>
        <p:txBody>
          <a:bodyPr/>
          <a:lstStyle/>
          <a:p>
            <a:pPr algn="ctr"/>
            <a:fld id="{E36DD731-CDDE-4CB2-9CCC-CA207E2B1D57}" type="slidenum">
              <a:rPr lang="en-US" sz="2000" smtClean="0">
                <a:solidFill>
                  <a:schemeClr val="tx1">
                    <a:lumMod val="95000"/>
                    <a:lumOff val="5000"/>
                  </a:schemeClr>
                </a:solidFill>
              </a:rPr>
              <a:pPr algn="ctr"/>
              <a:t>16</a:t>
            </a:fld>
            <a:endParaRPr lang="en-US" sz="2000" dirty="0">
              <a:solidFill>
                <a:schemeClr val="tx1">
                  <a:lumMod val="95000"/>
                  <a:lumOff val="5000"/>
                </a:schemeClr>
              </a:solidFill>
            </a:endParaRPr>
          </a:p>
        </p:txBody>
      </p:sp>
    </p:spTree>
    <p:extLst>
      <p:ext uri="{BB962C8B-B14F-4D97-AF65-F5344CB8AC3E}">
        <p14:creationId xmlns:p14="http://schemas.microsoft.com/office/powerpoint/2010/main" val="1036755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sz="2400" dirty="0" smtClean="0"/>
              <a:t>Benefit recovery is still housed in the mainframe.  </a:t>
            </a:r>
          </a:p>
          <a:p>
            <a:r>
              <a:rPr lang="en-US" sz="2400" dirty="0" smtClean="0"/>
              <a:t>Workers may receive phone calls regarding dunning notices, recouped benefits, and notices of overpayment.  </a:t>
            </a:r>
          </a:p>
          <a:p>
            <a:r>
              <a:rPr lang="en-US" sz="2400" dirty="0" smtClean="0"/>
              <a:t>Line workers may give the basic details regarding the overpayments by finding the information in the mainframe.</a:t>
            </a:r>
          </a:p>
          <a:p>
            <a:r>
              <a:rPr lang="en-US" sz="2400" dirty="0" smtClean="0"/>
              <a:t>Monthly recoupments can be found on the budget screens in the worker web.</a:t>
            </a:r>
          </a:p>
          <a:p>
            <a:r>
              <a:rPr lang="en-US" sz="2400" dirty="0" smtClean="0"/>
              <a:t>More difficult questions can be passed on to the respective overpayment units.</a:t>
            </a:r>
          </a:p>
          <a:p>
            <a:pPr marL="0" indent="0">
              <a:buNone/>
            </a:pPr>
            <a:endParaRPr lang="en-US" sz="2400" dirty="0" smtClean="0"/>
          </a:p>
          <a:p>
            <a:pPr marL="0" indent="0" algn="ctr">
              <a:buNone/>
            </a:pPr>
            <a:r>
              <a:rPr lang="en-US" sz="5400" dirty="0" smtClean="0">
                <a:solidFill>
                  <a:schemeClr val="accent6">
                    <a:lumMod val="75000"/>
                  </a:schemeClr>
                </a:solidFill>
                <a:latin typeface="Showcard Gothic" panose="04020904020102020604" pitchFamily="82" charset="0"/>
              </a:rPr>
              <a:t>BENEFIT RECOVERY</a:t>
            </a:r>
            <a:endParaRPr lang="en-US" sz="5400" dirty="0">
              <a:solidFill>
                <a:schemeClr val="accent6">
                  <a:lumMod val="75000"/>
                </a:schemeClr>
              </a:solidFill>
              <a:latin typeface="Showcard Gothic" panose="04020904020102020604" pitchFamily="82" charset="0"/>
            </a:endParaRPr>
          </a:p>
        </p:txBody>
      </p:sp>
      <p:sp>
        <p:nvSpPr>
          <p:cNvPr id="2" name="Slide Number Placeholder 1"/>
          <p:cNvSpPr>
            <a:spLocks noGrp="1"/>
          </p:cNvSpPr>
          <p:nvPr>
            <p:ph type="sldNum" sz="quarter" idx="12"/>
          </p:nvPr>
        </p:nvSpPr>
        <p:spPr>
          <a:xfrm>
            <a:off x="0" y="6356350"/>
            <a:ext cx="9144000" cy="365125"/>
          </a:xfrm>
        </p:spPr>
        <p:txBody>
          <a:bodyPr/>
          <a:lstStyle/>
          <a:p>
            <a:pPr algn="ctr"/>
            <a:fld id="{E36DD731-CDDE-4CB2-9CCC-CA207E2B1D57}" type="slidenum">
              <a:rPr lang="en-US" sz="2000" smtClean="0">
                <a:solidFill>
                  <a:schemeClr val="tx1"/>
                </a:solidFill>
              </a:rPr>
              <a:pPr algn="ctr"/>
              <a:t>17</a:t>
            </a:fld>
            <a:endParaRPr lang="en-US" sz="2000" dirty="0">
              <a:solidFill>
                <a:schemeClr val="tx1"/>
              </a:solidFill>
            </a:endParaRPr>
          </a:p>
        </p:txBody>
      </p:sp>
    </p:spTree>
    <p:extLst>
      <p:ext uri="{BB962C8B-B14F-4D97-AF65-F5344CB8AC3E}">
        <p14:creationId xmlns:p14="http://schemas.microsoft.com/office/powerpoint/2010/main" val="8253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6" end="6"/>
                                            </p:txEl>
                                          </p:spTgt>
                                        </p:tgtEl>
                                        <p:attrNameLst>
                                          <p:attrName>ppt_x</p:attrName>
                                          <p:attrName>ppt_y</p:attrName>
                                        </p:attrNameLst>
                                      </p:cBhvr>
                                    </p:animMotion>
                                    <p:animRot by="1500000">
                                      <p:cBhvr>
                                        <p:cTn id="7" dur="125" fill="hold">
                                          <p:stCondLst>
                                            <p:cond delay="0"/>
                                          </p:stCondLst>
                                        </p:cTn>
                                        <p:tgtEl>
                                          <p:spTgt spid="3">
                                            <p:txEl>
                                              <p:pRg st="6" end="6"/>
                                            </p:txEl>
                                          </p:spTgt>
                                        </p:tgtEl>
                                        <p:attrNameLst>
                                          <p:attrName>r</p:attrName>
                                        </p:attrNameLst>
                                      </p:cBhvr>
                                    </p:animRot>
                                    <p:animRot by="-1500000">
                                      <p:cBhvr>
                                        <p:cTn id="8" dur="125" fill="hold">
                                          <p:stCondLst>
                                            <p:cond delay="125"/>
                                          </p:stCondLst>
                                        </p:cTn>
                                        <p:tgtEl>
                                          <p:spTgt spid="3">
                                            <p:txEl>
                                              <p:pRg st="6" end="6"/>
                                            </p:txEl>
                                          </p:spTgt>
                                        </p:tgtEl>
                                        <p:attrNameLst>
                                          <p:attrName>r</p:attrName>
                                        </p:attrNameLst>
                                      </p:cBhvr>
                                    </p:animRot>
                                    <p:animRot by="-1500000">
                                      <p:cBhvr>
                                        <p:cTn id="9" dur="125" fill="hold">
                                          <p:stCondLst>
                                            <p:cond delay="250"/>
                                          </p:stCondLst>
                                        </p:cTn>
                                        <p:tgtEl>
                                          <p:spTgt spid="3">
                                            <p:txEl>
                                              <p:pRg st="6" end="6"/>
                                            </p:txEl>
                                          </p:spTgt>
                                        </p:tgtEl>
                                        <p:attrNameLst>
                                          <p:attrName>r</p:attrName>
                                        </p:attrNameLst>
                                      </p:cBhvr>
                                    </p:animRot>
                                    <p:animRot by="1500000">
                                      <p:cBhvr>
                                        <p:cTn id="10"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Screen BVCA will show you the overpayment history for a case.  The original overpayment numbers and the outstanding balances can be seen, along with the dates of the overpayment.</a:t>
            </a:r>
            <a:endParaRPr lang="en-US" sz="2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5580"/>
            <a:ext cx="8229600" cy="449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0" y="6356350"/>
            <a:ext cx="9144000" cy="365125"/>
          </a:xfrm>
        </p:spPr>
        <p:txBody>
          <a:bodyPr/>
          <a:lstStyle/>
          <a:p>
            <a:pPr algn="ctr"/>
            <a:fld id="{E36DD731-CDDE-4CB2-9CCC-CA207E2B1D57}" type="slidenum">
              <a:rPr lang="en-US" sz="2000" smtClean="0">
                <a:solidFill>
                  <a:schemeClr val="tx1"/>
                </a:solidFill>
              </a:rPr>
              <a:pPr algn="ctr"/>
              <a:t>18</a:t>
            </a:fld>
            <a:endParaRPr lang="en-US" sz="2000" dirty="0">
              <a:solidFill>
                <a:schemeClr val="tx1"/>
              </a:solidFill>
            </a:endParaRPr>
          </a:p>
        </p:txBody>
      </p:sp>
    </p:spTree>
    <p:extLst>
      <p:ext uri="{BB962C8B-B14F-4D97-AF65-F5344CB8AC3E}">
        <p14:creationId xmlns:p14="http://schemas.microsoft.com/office/powerpoint/2010/main" val="4292197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The same is true for screen BVCI, except it gives the worker overpayment information based on a pin number.  One example of when this is important is when someone had been an adult on a different case with an overpayment.</a:t>
            </a:r>
            <a:endParaRPr lang="en-U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5580"/>
            <a:ext cx="8382000" cy="47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0" y="6356350"/>
            <a:ext cx="9144000" cy="365125"/>
          </a:xfrm>
        </p:spPr>
        <p:txBody>
          <a:bodyPr/>
          <a:lstStyle/>
          <a:p>
            <a:pPr algn="ctr"/>
            <a:fld id="{E36DD731-CDDE-4CB2-9CCC-CA207E2B1D57}" type="slidenum">
              <a:rPr lang="en-US" sz="2000" smtClean="0">
                <a:solidFill>
                  <a:schemeClr val="tx1">
                    <a:lumMod val="95000"/>
                    <a:lumOff val="5000"/>
                  </a:schemeClr>
                </a:solidFill>
              </a:rPr>
              <a:pPr algn="ctr"/>
              <a:t>19</a:t>
            </a:fld>
            <a:endParaRPr lang="en-US" sz="2000" dirty="0">
              <a:solidFill>
                <a:schemeClr val="tx1">
                  <a:lumMod val="95000"/>
                  <a:lumOff val="5000"/>
                </a:schemeClr>
              </a:solidFill>
            </a:endParaRPr>
          </a:p>
        </p:txBody>
      </p:sp>
    </p:spTree>
    <p:extLst>
      <p:ext uri="{BB962C8B-B14F-4D97-AF65-F5344CB8AC3E}">
        <p14:creationId xmlns:p14="http://schemas.microsoft.com/office/powerpoint/2010/main" val="1817781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Showcard Gothic" panose="04020904020102020604" pitchFamily="82" charset="0"/>
              </a:rPr>
              <a:t>Table of contents</a:t>
            </a:r>
            <a:endParaRPr lang="en-US" dirty="0">
              <a:solidFill>
                <a:schemeClr val="bg1"/>
              </a:solidFill>
              <a:latin typeface="Showcard Gothic" panose="04020904020102020604" pitchFamily="82" charset="0"/>
            </a:endParaRPr>
          </a:p>
        </p:txBody>
      </p:sp>
      <p:sp>
        <p:nvSpPr>
          <p:cNvPr id="3" name="Content Placeholder 2"/>
          <p:cNvSpPr>
            <a:spLocks noGrp="1"/>
          </p:cNvSpPr>
          <p:nvPr>
            <p:ph idx="1"/>
          </p:nvPr>
        </p:nvSpPr>
        <p:spPr>
          <a:xfrm>
            <a:off x="0" y="1143000"/>
            <a:ext cx="9144000" cy="5867400"/>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marL="0" indent="0" algn="ctr">
              <a:buNone/>
            </a:pPr>
            <a:r>
              <a:rPr lang="en-US" u="sng" dirty="0" smtClean="0"/>
              <a:t> PAGE</a:t>
            </a:r>
          </a:p>
          <a:p>
            <a:pPr marL="0" indent="0" algn="ctr">
              <a:buNone/>
            </a:pPr>
            <a:r>
              <a:rPr lang="en-US" dirty="0" smtClean="0"/>
              <a:t>  3 –CARES</a:t>
            </a:r>
          </a:p>
          <a:p>
            <a:pPr marL="0" indent="0" algn="ctr">
              <a:buNone/>
            </a:pPr>
            <a:r>
              <a:rPr lang="en-US" dirty="0"/>
              <a:t> </a:t>
            </a:r>
            <a:r>
              <a:rPr lang="en-US" dirty="0" smtClean="0"/>
              <a:t> </a:t>
            </a:r>
            <a:r>
              <a:rPr lang="en-US" dirty="0" smtClean="0"/>
              <a:t> 5–CARES </a:t>
            </a:r>
            <a:r>
              <a:rPr lang="en-US" dirty="0" smtClean="0"/>
              <a:t>Homepage</a:t>
            </a:r>
          </a:p>
          <a:p>
            <a:pPr marL="0" indent="0" algn="ctr">
              <a:buNone/>
            </a:pPr>
            <a:r>
              <a:rPr lang="en-US" dirty="0"/>
              <a:t> </a:t>
            </a:r>
            <a:r>
              <a:rPr lang="en-US" dirty="0" smtClean="0"/>
              <a:t> 7 –CMWA/CMVM</a:t>
            </a:r>
          </a:p>
          <a:p>
            <a:pPr marL="0" indent="0" algn="ctr">
              <a:buNone/>
            </a:pPr>
            <a:r>
              <a:rPr lang="en-US" dirty="0" smtClean="0"/>
              <a:t>8 -Alerts</a:t>
            </a:r>
          </a:p>
          <a:p>
            <a:pPr marL="0" indent="0" algn="ctr">
              <a:buNone/>
            </a:pPr>
            <a:r>
              <a:rPr lang="en-US" dirty="0"/>
              <a:t> </a:t>
            </a:r>
            <a:r>
              <a:rPr lang="en-US" dirty="0" smtClean="0"/>
              <a:t> 10 –Function Keys</a:t>
            </a:r>
          </a:p>
          <a:p>
            <a:pPr marL="0" indent="0" algn="ctr">
              <a:buNone/>
            </a:pPr>
            <a:r>
              <a:rPr lang="en-US" dirty="0"/>
              <a:t> </a:t>
            </a:r>
            <a:r>
              <a:rPr lang="en-US" dirty="0" smtClean="0"/>
              <a:t> 11 –Screen Help</a:t>
            </a:r>
          </a:p>
          <a:p>
            <a:pPr marL="0" indent="0" algn="ctr">
              <a:buNone/>
            </a:pPr>
            <a:r>
              <a:rPr lang="en-US" dirty="0"/>
              <a:t> </a:t>
            </a:r>
            <a:r>
              <a:rPr lang="en-US" dirty="0" smtClean="0"/>
              <a:t> 12 –Pound Signs/Hashtags</a:t>
            </a:r>
          </a:p>
          <a:p>
            <a:pPr marL="0" indent="0" algn="ctr">
              <a:buNone/>
            </a:pPr>
            <a:r>
              <a:rPr lang="en-US" dirty="0"/>
              <a:t> </a:t>
            </a:r>
            <a:r>
              <a:rPr lang="en-US" dirty="0" smtClean="0"/>
              <a:t> 14 –Printer Maintenance</a:t>
            </a:r>
          </a:p>
          <a:p>
            <a:pPr marL="0" indent="0" algn="ctr">
              <a:buNone/>
            </a:pPr>
            <a:r>
              <a:rPr lang="en-US" dirty="0"/>
              <a:t> </a:t>
            </a:r>
            <a:r>
              <a:rPr lang="en-US" dirty="0" smtClean="0"/>
              <a:t> 15 –W2 Payment History</a:t>
            </a:r>
          </a:p>
          <a:p>
            <a:pPr marL="0" indent="0" algn="ctr">
              <a:buNone/>
            </a:pPr>
            <a:r>
              <a:rPr lang="en-US" dirty="0"/>
              <a:t> </a:t>
            </a:r>
            <a:r>
              <a:rPr lang="en-US" dirty="0" smtClean="0"/>
              <a:t> 16 –Benefit Recovery</a:t>
            </a:r>
          </a:p>
          <a:p>
            <a:pPr marL="0" indent="0" algn="ctr">
              <a:buNone/>
            </a:pPr>
            <a:r>
              <a:rPr lang="en-US" dirty="0"/>
              <a:t> </a:t>
            </a:r>
            <a:r>
              <a:rPr lang="en-US" dirty="0" smtClean="0"/>
              <a:t> 20 –LIHEAP Query</a:t>
            </a:r>
          </a:p>
          <a:p>
            <a:pPr marL="0" indent="0" algn="ctr">
              <a:buNone/>
            </a:pPr>
            <a:r>
              <a:rPr lang="en-US" dirty="0"/>
              <a:t> </a:t>
            </a:r>
            <a:r>
              <a:rPr lang="en-US" dirty="0" smtClean="0"/>
              <a:t> 21 –DXIU</a:t>
            </a:r>
          </a:p>
          <a:p>
            <a:pPr marL="0" indent="0" algn="ctr">
              <a:buNone/>
            </a:pPr>
            <a:r>
              <a:rPr lang="en-US" dirty="0" smtClean="0"/>
              <a:t>22-DXRU</a:t>
            </a:r>
          </a:p>
          <a:p>
            <a:pPr marL="0" indent="0" algn="ctr">
              <a:buNone/>
            </a:pPr>
            <a:r>
              <a:rPr lang="en-US" dirty="0" smtClean="0"/>
              <a:t>23-DXUS</a:t>
            </a:r>
            <a:endParaRPr lang="en-US" dirty="0" smtClean="0"/>
          </a:p>
          <a:p>
            <a:pPr marL="0" indent="0" algn="ctr">
              <a:buNone/>
            </a:pPr>
            <a:r>
              <a:rPr lang="en-US" dirty="0" smtClean="0"/>
              <a:t>24-DXQW</a:t>
            </a:r>
          </a:p>
          <a:p>
            <a:pPr marL="0" indent="0" algn="ctr">
              <a:buNone/>
            </a:pPr>
            <a:r>
              <a:rPr lang="en-US" dirty="0" smtClean="0"/>
              <a:t>25-DXQE</a:t>
            </a:r>
          </a:p>
          <a:p>
            <a:pPr marL="0" indent="0" algn="ctr">
              <a:buNone/>
            </a:pPr>
            <a:r>
              <a:rPr lang="en-US" dirty="0" smtClean="0"/>
              <a:t>26-CARES Mainframe screen codes</a:t>
            </a:r>
          </a:p>
          <a:p>
            <a:pPr marL="0" indent="0" algn="ctr">
              <a:buNone/>
            </a:pPr>
            <a:r>
              <a:rPr lang="en-US" dirty="0" smtClean="0"/>
              <a:t>  </a:t>
            </a:r>
          </a:p>
          <a:p>
            <a:pPr marL="0" indent="0" algn="ctr">
              <a:buNone/>
            </a:pPr>
            <a:r>
              <a:rPr lang="en-US" dirty="0"/>
              <a:t> </a:t>
            </a:r>
            <a:r>
              <a:rPr lang="en-US" dirty="0" smtClean="0"/>
              <a:t>   </a:t>
            </a:r>
          </a:p>
          <a:p>
            <a:pPr marL="0" indent="0">
              <a:buNone/>
            </a:pPr>
            <a:r>
              <a:rPr lang="en-US" dirty="0"/>
              <a:t> </a:t>
            </a:r>
            <a:r>
              <a:rPr lang="en-US" dirty="0" smtClean="0"/>
              <a:t> </a:t>
            </a:r>
            <a:endParaRPr lang="en-US" u="sng" dirty="0"/>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850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pPr algn="l"/>
            <a:r>
              <a:rPr lang="en-US" sz="2000" dirty="0" smtClean="0"/>
              <a:t>Comments about the overpayment can be seen on screen BVCC, using the claim number as the </a:t>
            </a:r>
            <a:r>
              <a:rPr lang="en-US" sz="2000" dirty="0" err="1" smtClean="0"/>
              <a:t>parm</a:t>
            </a:r>
            <a:r>
              <a:rPr lang="en-US" sz="2000" dirty="0" smtClean="0"/>
              <a:t>.  The claim number can be found on either screen BVCA or BVCI.  Information should also be available in general case comments.  The top of the screen will also tell you what type of error occurred.</a:t>
            </a:r>
            <a:endParaRPr lang="en-US"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5580"/>
            <a:ext cx="8229600" cy="449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0" y="6356350"/>
            <a:ext cx="9144000" cy="365125"/>
          </a:xfrm>
        </p:spPr>
        <p:txBody>
          <a:bodyPr/>
          <a:lstStyle/>
          <a:p>
            <a:pPr algn="ctr"/>
            <a:fld id="{E36DD731-CDDE-4CB2-9CCC-CA207E2B1D57}" type="slidenum">
              <a:rPr lang="en-US" sz="2000" smtClean="0">
                <a:solidFill>
                  <a:schemeClr val="tx1">
                    <a:lumMod val="95000"/>
                    <a:lumOff val="5000"/>
                  </a:schemeClr>
                </a:solidFill>
              </a:rPr>
              <a:pPr algn="ctr"/>
              <a:t>20</a:t>
            </a:fld>
            <a:endParaRPr lang="en-US" sz="2000" dirty="0">
              <a:solidFill>
                <a:schemeClr val="tx1">
                  <a:lumMod val="95000"/>
                  <a:lumOff val="5000"/>
                </a:schemeClr>
              </a:solidFill>
            </a:endParaRPr>
          </a:p>
        </p:txBody>
      </p:sp>
    </p:spTree>
    <p:extLst>
      <p:ext uri="{BB962C8B-B14F-4D97-AF65-F5344CB8AC3E}">
        <p14:creationId xmlns:p14="http://schemas.microsoft.com/office/powerpoint/2010/main" val="3700864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Finally, screen DXLI will show the worker if someone has received the Low Income Energy Assistance Program in the past two years.  Enter DXLI with the social security number to see the information.</a:t>
            </a:r>
            <a:endParaRPr lang="en-US" sz="2000" dirty="0"/>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15580"/>
            <a:ext cx="8534400" cy="463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a:xfrm>
            <a:off x="0" y="6356350"/>
            <a:ext cx="9144000" cy="365125"/>
          </a:xfrm>
        </p:spPr>
        <p:txBody>
          <a:bodyPr/>
          <a:lstStyle/>
          <a:p>
            <a:pPr algn="ctr"/>
            <a:fld id="{E36DD731-CDDE-4CB2-9CCC-CA207E2B1D57}" type="slidenum">
              <a:rPr lang="en-US" sz="2000" smtClean="0">
                <a:solidFill>
                  <a:schemeClr val="tx1">
                    <a:lumMod val="95000"/>
                    <a:lumOff val="5000"/>
                  </a:schemeClr>
                </a:solidFill>
              </a:rPr>
              <a:pPr algn="ctr"/>
              <a:t>21</a:t>
            </a:fld>
            <a:endParaRPr lang="en-US" sz="2000" dirty="0">
              <a:solidFill>
                <a:schemeClr val="tx1">
                  <a:lumMod val="95000"/>
                  <a:lumOff val="5000"/>
                </a:schemeClr>
              </a:solidFill>
            </a:endParaRPr>
          </a:p>
        </p:txBody>
      </p:sp>
    </p:spTree>
    <p:extLst>
      <p:ext uri="{BB962C8B-B14F-4D97-AF65-F5344CB8AC3E}">
        <p14:creationId xmlns:p14="http://schemas.microsoft.com/office/powerpoint/2010/main" val="3648935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UCB DATA - SEE DXIU</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885" y="1600200"/>
            <a:ext cx="7392230" cy="4525963"/>
          </a:xfrm>
        </p:spPr>
      </p:pic>
      <p:sp>
        <p:nvSpPr>
          <p:cNvPr id="4" name="Slide Number Placeholder 3"/>
          <p:cNvSpPr>
            <a:spLocks noGrp="1"/>
          </p:cNvSpPr>
          <p:nvPr>
            <p:ph type="sldNum" sz="quarter" idx="12"/>
          </p:nvPr>
        </p:nvSpPr>
        <p:spPr/>
        <p:txBody>
          <a:bodyPr/>
          <a:lstStyle/>
          <a:p>
            <a:fld id="{E36DD731-CDDE-4CB2-9CCC-CA207E2B1D57}" type="slidenum">
              <a:rPr lang="en-US" smtClean="0"/>
              <a:t>22</a:t>
            </a:fld>
            <a:endParaRPr lang="en-US" dirty="0"/>
          </a:p>
        </p:txBody>
      </p:sp>
    </p:spTree>
    <p:extLst>
      <p:ext uri="{BB962C8B-B14F-4D97-AF65-F5344CB8AC3E}">
        <p14:creationId xmlns:p14="http://schemas.microsoft.com/office/powerpoint/2010/main" val="140286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algn="l"/>
            <a:r>
              <a:rPr lang="en-US" sz="1800" dirty="0" smtClean="0">
                <a:latin typeface="Arial" panose="020B0604020202020204" pitchFamily="34" charset="0"/>
                <a:cs typeface="Arial" panose="020B0604020202020204" pitchFamily="34" charset="0"/>
              </a:rPr>
              <a:t>The previous page is the first of the Interstate Unemployment screens.  It will show you the state where the client filed and the weeks that s/he claimed.  Hit F14 and you will see this next.  Choose the appropriate Action Code.  Remember to enter # to your options.  Enter an action date, and if you used CL, the client verification request date, or if you used TP, the 3</a:t>
            </a:r>
            <a:r>
              <a:rPr lang="en-US" sz="1800" baseline="30000" dirty="0" smtClean="0">
                <a:latin typeface="Arial" panose="020B0604020202020204" pitchFamily="34" charset="0"/>
                <a:cs typeface="Arial" panose="020B0604020202020204" pitchFamily="34" charset="0"/>
              </a:rPr>
              <a:t>rd</a:t>
            </a:r>
            <a:r>
              <a:rPr lang="en-US" sz="1800" dirty="0" smtClean="0">
                <a:latin typeface="Arial" panose="020B0604020202020204" pitchFamily="34" charset="0"/>
                <a:cs typeface="Arial" panose="020B0604020202020204" pitchFamily="34" charset="0"/>
              </a:rPr>
              <a:t> party dates.  Add comments and hit enter when complete…</a:t>
            </a:r>
            <a:endParaRPr lang="en-US" sz="1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795" y="2438400"/>
            <a:ext cx="8229600" cy="3491917"/>
          </a:xfrm>
        </p:spPr>
      </p:pic>
      <p:sp>
        <p:nvSpPr>
          <p:cNvPr id="4" name="Slide Number Placeholder 3"/>
          <p:cNvSpPr>
            <a:spLocks noGrp="1"/>
          </p:cNvSpPr>
          <p:nvPr>
            <p:ph type="sldNum" sz="quarter" idx="12"/>
          </p:nvPr>
        </p:nvSpPr>
        <p:spPr/>
        <p:txBody>
          <a:bodyPr/>
          <a:lstStyle/>
          <a:p>
            <a:fld id="{E36DD731-CDDE-4CB2-9CCC-CA207E2B1D57}" type="slidenum">
              <a:rPr lang="en-US" smtClean="0"/>
              <a:t>23</a:t>
            </a:fld>
            <a:endParaRPr lang="en-US"/>
          </a:p>
        </p:txBody>
      </p:sp>
    </p:spTree>
    <p:extLst>
      <p:ext uri="{BB962C8B-B14F-4D97-AF65-F5344CB8AC3E}">
        <p14:creationId xmlns:p14="http://schemas.microsoft.com/office/powerpoint/2010/main" val="1753420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800" dirty="0" smtClean="0">
                <a:latin typeface="Arial" panose="020B0604020202020204" pitchFamily="34" charset="0"/>
                <a:cs typeface="Arial" panose="020B0604020202020204" pitchFamily="34" charset="0"/>
              </a:rPr>
              <a:t>This page used to be attached to all of the discrepancies that we receive, when we processed them in the mainframe.  Here, you can enter the results of the report that you received.  Under one month saving, you would enter the amount that was saved if you closed a case or reduced </a:t>
            </a:r>
            <a:r>
              <a:rPr lang="en-US" sz="1800" dirty="0" err="1" smtClean="0">
                <a:latin typeface="Arial" panose="020B0604020202020204" pitchFamily="34" charset="0"/>
                <a:cs typeface="Arial" panose="020B0604020202020204" pitchFamily="34" charset="0"/>
              </a:rPr>
              <a:t>beneftis</a:t>
            </a:r>
            <a:r>
              <a:rPr lang="en-US" sz="1800" dirty="0" smtClean="0">
                <a:latin typeface="Arial" panose="020B0604020202020204" pitchFamily="34" charset="0"/>
                <a:cs typeface="Arial" panose="020B0604020202020204" pitchFamily="34" charset="0"/>
              </a:rPr>
              <a:t>.  Claim amount would be where you entered an overpayment total.</a:t>
            </a:r>
            <a:endParaRPr lang="en-US" sz="1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03" y="1600200"/>
            <a:ext cx="8041393" cy="4525963"/>
          </a:xfrm>
        </p:spPr>
      </p:pic>
      <p:sp>
        <p:nvSpPr>
          <p:cNvPr id="4" name="Slide Number Placeholder 3"/>
          <p:cNvSpPr>
            <a:spLocks noGrp="1"/>
          </p:cNvSpPr>
          <p:nvPr>
            <p:ph type="sldNum" sz="quarter" idx="12"/>
          </p:nvPr>
        </p:nvSpPr>
        <p:spPr/>
        <p:txBody>
          <a:bodyPr/>
          <a:lstStyle/>
          <a:p>
            <a:fld id="{E36DD731-CDDE-4CB2-9CCC-CA207E2B1D57}" type="slidenum">
              <a:rPr lang="en-US" smtClean="0"/>
              <a:t>24</a:t>
            </a:fld>
            <a:endParaRPr lang="en-US"/>
          </a:p>
        </p:txBody>
      </p:sp>
    </p:spTree>
    <p:extLst>
      <p:ext uri="{BB962C8B-B14F-4D97-AF65-F5344CB8AC3E}">
        <p14:creationId xmlns:p14="http://schemas.microsoft.com/office/powerpoint/2010/main" val="138532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600" dirty="0" smtClean="0"/>
              <a:t>This page must be completed when one is issuing a retroactive CTS payment.  All individuals have line numbers, displayed near the bottom of the page.  Enter a number for the caretaker (CTS recipient) and line(s) for the children being added.  Payment amount is the amount that you are adding, not the month’s total.  The DC line is used if you need to delete the page.</a:t>
            </a:r>
            <a:endParaRPr lang="en-US" sz="1600" dirty="0"/>
          </a:p>
        </p:txBody>
      </p:sp>
      <p:pic>
        <p:nvPicPr>
          <p:cNvPr id="5" name="Content Placeholder 4"/>
          <p:cNvPicPr>
            <a:picLocks noGrp="1" noChangeAspect="1"/>
          </p:cNvPicPr>
          <p:nvPr>
            <p:ph idx="1"/>
          </p:nvPr>
        </p:nvPicPr>
        <p:blipFill>
          <a:blip r:embed="rId2"/>
          <a:stretch>
            <a:fillRect/>
          </a:stretch>
        </p:blipFill>
        <p:spPr>
          <a:xfrm>
            <a:off x="685800" y="1417638"/>
            <a:ext cx="7848600" cy="3687762"/>
          </a:xfrm>
          <a:prstGeom prst="rect">
            <a:avLst/>
          </a:prstGeom>
        </p:spPr>
      </p:pic>
      <p:sp>
        <p:nvSpPr>
          <p:cNvPr id="4" name="Slide Number Placeholder 3"/>
          <p:cNvSpPr>
            <a:spLocks noGrp="1"/>
          </p:cNvSpPr>
          <p:nvPr>
            <p:ph type="sldNum" sz="quarter" idx="12"/>
          </p:nvPr>
        </p:nvSpPr>
        <p:spPr/>
        <p:txBody>
          <a:bodyPr/>
          <a:lstStyle/>
          <a:p>
            <a:fld id="{E36DD731-CDDE-4CB2-9CCC-CA207E2B1D57}" type="slidenum">
              <a:rPr lang="en-US" smtClean="0"/>
              <a:t>25</a:t>
            </a:fld>
            <a:endParaRPr lang="en-US"/>
          </a:p>
        </p:txBody>
      </p:sp>
      <p:pic>
        <p:nvPicPr>
          <p:cNvPr id="6" name="Picture 5"/>
          <p:cNvPicPr>
            <a:picLocks noChangeAspect="1"/>
          </p:cNvPicPr>
          <p:nvPr/>
        </p:nvPicPr>
        <p:blipFill>
          <a:blip r:embed="rId3"/>
          <a:stretch>
            <a:fillRect/>
          </a:stretch>
        </p:blipFill>
        <p:spPr>
          <a:xfrm>
            <a:off x="4514850" y="3264407"/>
            <a:ext cx="114300" cy="32918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 y="1508758"/>
            <a:ext cx="7635240" cy="3596642"/>
          </a:xfrm>
          <a:prstGeom prst="rect">
            <a:avLst/>
          </a:prstGeom>
        </p:spPr>
      </p:pic>
    </p:spTree>
    <p:extLst>
      <p:ext uri="{BB962C8B-B14F-4D97-AF65-F5344CB8AC3E}">
        <p14:creationId xmlns:p14="http://schemas.microsoft.com/office/powerpoint/2010/main" val="4147921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CPRG is an information page showing the current CTS payment.  It is not accessible through a menu.</a:t>
            </a:r>
            <a:endParaRPr lang="en-US" sz="2000" dirty="0"/>
          </a:p>
        </p:txBody>
      </p:sp>
      <p:sp>
        <p:nvSpPr>
          <p:cNvPr id="4" name="Slide Number Placeholder 3"/>
          <p:cNvSpPr>
            <a:spLocks noGrp="1"/>
          </p:cNvSpPr>
          <p:nvPr>
            <p:ph type="sldNum" sz="quarter" idx="12"/>
          </p:nvPr>
        </p:nvSpPr>
        <p:spPr/>
        <p:txBody>
          <a:bodyPr/>
          <a:lstStyle/>
          <a:p>
            <a:fld id="{E36DD731-CDDE-4CB2-9CCC-CA207E2B1D57}" type="slidenum">
              <a:rPr lang="en-US" smtClean="0"/>
              <a:t>26</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17638"/>
            <a:ext cx="6629400" cy="4983161"/>
          </a:xfrm>
        </p:spPr>
      </p:pic>
    </p:spTree>
    <p:extLst>
      <p:ext uri="{BB962C8B-B14F-4D97-AF65-F5344CB8AC3E}">
        <p14:creationId xmlns:p14="http://schemas.microsoft.com/office/powerpoint/2010/main" val="146271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CPRB is an informational page intended to show retro payments that are waiting to be issued.</a:t>
            </a:r>
            <a:endParaRPr lang="en-US" sz="2000" dirty="0"/>
          </a:p>
        </p:txBody>
      </p:sp>
      <p:sp>
        <p:nvSpPr>
          <p:cNvPr id="4" name="Slide Number Placeholder 3"/>
          <p:cNvSpPr>
            <a:spLocks noGrp="1"/>
          </p:cNvSpPr>
          <p:nvPr>
            <p:ph type="sldNum" sz="quarter" idx="12"/>
          </p:nvPr>
        </p:nvSpPr>
        <p:spPr/>
        <p:txBody>
          <a:bodyPr/>
          <a:lstStyle/>
          <a:p>
            <a:fld id="{E36DD731-CDDE-4CB2-9CCC-CA207E2B1D57}" type="slidenum">
              <a:rPr lang="en-US" smtClean="0"/>
              <a:t>27</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745" y="1600200"/>
            <a:ext cx="7944509" cy="4525963"/>
          </a:xfrm>
        </p:spPr>
      </p:pic>
    </p:spTree>
    <p:extLst>
      <p:ext uri="{BB962C8B-B14F-4D97-AF65-F5344CB8AC3E}">
        <p14:creationId xmlns:p14="http://schemas.microsoft.com/office/powerpoint/2010/main" val="390229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Verifying work quarters: use Mainframe page DXQR.  Enter the SSN, the name, date of birth, gender and category of assistance, which can be found by entering a # in the field.</a:t>
            </a: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0"/>
            <a:ext cx="7543800" cy="4832350"/>
          </a:xfrm>
        </p:spPr>
      </p:pic>
      <p:sp>
        <p:nvSpPr>
          <p:cNvPr id="4" name="Slide Number Placeholder 3"/>
          <p:cNvSpPr>
            <a:spLocks noGrp="1"/>
          </p:cNvSpPr>
          <p:nvPr>
            <p:ph type="sldNum" sz="quarter" idx="12"/>
          </p:nvPr>
        </p:nvSpPr>
        <p:spPr/>
        <p:txBody>
          <a:bodyPr/>
          <a:lstStyle/>
          <a:p>
            <a:fld id="{E36DD731-CDDE-4CB2-9CCC-CA207E2B1D57}" type="slidenum">
              <a:rPr lang="en-US" smtClean="0"/>
              <a:t>28</a:t>
            </a:fld>
            <a:endParaRPr lang="en-US"/>
          </a:p>
        </p:txBody>
      </p:sp>
    </p:spTree>
    <p:extLst>
      <p:ext uri="{BB962C8B-B14F-4D97-AF65-F5344CB8AC3E}">
        <p14:creationId xmlns:p14="http://schemas.microsoft.com/office/powerpoint/2010/main" val="1814547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000" dirty="0" smtClean="0"/>
              <a:t>These are the results you will receive.  Any quarters marked with a C are qualifying work quarters.</a:t>
            </a:r>
            <a:endParaRPr lang="en-US" sz="2000" dirty="0"/>
          </a:p>
        </p:txBody>
      </p:sp>
      <p:sp>
        <p:nvSpPr>
          <p:cNvPr id="4" name="Slide Number Placeholder 3"/>
          <p:cNvSpPr>
            <a:spLocks noGrp="1"/>
          </p:cNvSpPr>
          <p:nvPr>
            <p:ph type="sldNum" sz="quarter" idx="12"/>
          </p:nvPr>
        </p:nvSpPr>
        <p:spPr/>
        <p:txBody>
          <a:bodyPr/>
          <a:lstStyle/>
          <a:p>
            <a:fld id="{E36DD731-CDDE-4CB2-9CCC-CA207E2B1D57}" type="slidenum">
              <a:rPr lang="en-US" smtClean="0"/>
              <a:t>29</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7848600" cy="4648199"/>
          </a:xfrm>
        </p:spPr>
      </p:pic>
    </p:spTree>
    <p:extLst>
      <p:ext uri="{BB962C8B-B14F-4D97-AF65-F5344CB8AC3E}">
        <p14:creationId xmlns:p14="http://schemas.microsoft.com/office/powerpoint/2010/main" val="157478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Showcard Gothic" panose="04020904020102020604" pitchFamily="82" charset="0"/>
              </a:rPr>
              <a:t>Table of contents</a:t>
            </a:r>
            <a:endParaRPr lang="en-US" dirty="0">
              <a:solidFill>
                <a:schemeClr val="bg1"/>
              </a:solidFill>
              <a:latin typeface="Showcard Gothic" panose="04020904020102020604" pitchFamily="82" charset="0"/>
            </a:endParaRPr>
          </a:p>
        </p:txBody>
      </p:sp>
      <p:sp>
        <p:nvSpPr>
          <p:cNvPr id="3" name="Content Placeholder 2"/>
          <p:cNvSpPr>
            <a:spLocks noGrp="1"/>
          </p:cNvSpPr>
          <p:nvPr>
            <p:ph idx="1"/>
          </p:nvPr>
        </p:nvSpPr>
        <p:spPr>
          <a:xfrm>
            <a:off x="0" y="1143000"/>
            <a:ext cx="9144000" cy="5867400"/>
          </a:xfrm>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lgn="ctr">
              <a:buNone/>
            </a:pPr>
            <a:r>
              <a:rPr lang="en-US" u="sng" dirty="0" smtClean="0"/>
              <a:t> PAGE</a:t>
            </a:r>
          </a:p>
          <a:p>
            <a:pPr marL="0" indent="0" algn="ctr">
              <a:buNone/>
            </a:pPr>
            <a:r>
              <a:rPr lang="en-US" dirty="0" smtClean="0"/>
              <a:t>  3 –CARES</a:t>
            </a:r>
          </a:p>
          <a:p>
            <a:pPr marL="0" indent="0" algn="ctr">
              <a:buNone/>
            </a:pPr>
            <a:r>
              <a:rPr lang="en-US" dirty="0"/>
              <a:t> </a:t>
            </a:r>
            <a:r>
              <a:rPr lang="en-US" dirty="0" smtClean="0"/>
              <a:t> 4 –CARES Homepage</a:t>
            </a:r>
          </a:p>
          <a:p>
            <a:pPr marL="0" indent="0" algn="ctr">
              <a:buNone/>
            </a:pPr>
            <a:r>
              <a:rPr lang="en-US" dirty="0"/>
              <a:t> </a:t>
            </a:r>
            <a:r>
              <a:rPr lang="en-US" dirty="0" smtClean="0"/>
              <a:t> 7 –CMWA/CMVM</a:t>
            </a:r>
          </a:p>
          <a:p>
            <a:pPr marL="0" indent="0" algn="ctr">
              <a:buNone/>
            </a:pPr>
            <a:r>
              <a:rPr lang="en-US" dirty="0" smtClean="0"/>
              <a:t>8 -Alerts</a:t>
            </a:r>
          </a:p>
          <a:p>
            <a:pPr marL="0" indent="0" algn="ctr">
              <a:buNone/>
            </a:pPr>
            <a:r>
              <a:rPr lang="en-US" dirty="0"/>
              <a:t> </a:t>
            </a:r>
            <a:r>
              <a:rPr lang="en-US" dirty="0" smtClean="0"/>
              <a:t> 10 –Function Keys</a:t>
            </a:r>
          </a:p>
          <a:p>
            <a:pPr marL="0" indent="0" algn="ctr">
              <a:buNone/>
            </a:pPr>
            <a:r>
              <a:rPr lang="en-US" dirty="0"/>
              <a:t> </a:t>
            </a:r>
            <a:r>
              <a:rPr lang="en-US" dirty="0" smtClean="0"/>
              <a:t> 11 –Screen Help</a:t>
            </a:r>
          </a:p>
          <a:p>
            <a:pPr marL="0" indent="0" algn="ctr">
              <a:buNone/>
            </a:pPr>
            <a:r>
              <a:rPr lang="en-US" dirty="0"/>
              <a:t> </a:t>
            </a:r>
            <a:r>
              <a:rPr lang="en-US" dirty="0" smtClean="0"/>
              <a:t> 12 –Pound Signs/Hashtags</a:t>
            </a:r>
          </a:p>
          <a:p>
            <a:pPr marL="0" indent="0" algn="ctr">
              <a:buNone/>
            </a:pPr>
            <a:r>
              <a:rPr lang="en-US" dirty="0"/>
              <a:t> </a:t>
            </a:r>
            <a:r>
              <a:rPr lang="en-US" dirty="0" smtClean="0"/>
              <a:t> 14 –Printer Maintenance</a:t>
            </a:r>
          </a:p>
          <a:p>
            <a:pPr marL="0" indent="0" algn="ctr">
              <a:buNone/>
            </a:pPr>
            <a:r>
              <a:rPr lang="en-US" dirty="0"/>
              <a:t> </a:t>
            </a:r>
            <a:r>
              <a:rPr lang="en-US" dirty="0" smtClean="0"/>
              <a:t> 15 –W2 Payment History</a:t>
            </a:r>
          </a:p>
          <a:p>
            <a:pPr marL="0" indent="0" algn="ctr">
              <a:buNone/>
            </a:pPr>
            <a:r>
              <a:rPr lang="en-US" dirty="0"/>
              <a:t> </a:t>
            </a:r>
            <a:r>
              <a:rPr lang="en-US" dirty="0" smtClean="0"/>
              <a:t> 16 –Benefit Recovery</a:t>
            </a:r>
          </a:p>
          <a:p>
            <a:pPr marL="0" indent="0" algn="ctr">
              <a:buNone/>
            </a:pPr>
            <a:r>
              <a:rPr lang="en-US" dirty="0"/>
              <a:t> </a:t>
            </a:r>
            <a:r>
              <a:rPr lang="en-US" dirty="0" smtClean="0"/>
              <a:t> 20 –LIHEAP Query</a:t>
            </a:r>
          </a:p>
          <a:p>
            <a:pPr marL="0" indent="0" algn="ctr">
              <a:buNone/>
            </a:pPr>
            <a:r>
              <a:rPr lang="en-US" dirty="0"/>
              <a:t> </a:t>
            </a:r>
            <a:r>
              <a:rPr lang="en-US" dirty="0" smtClean="0"/>
              <a:t> 21 –DXIU</a:t>
            </a:r>
          </a:p>
          <a:p>
            <a:pPr marL="0" indent="0" algn="ctr">
              <a:buNone/>
            </a:pPr>
            <a:r>
              <a:rPr lang="en-US" dirty="0" smtClean="0"/>
              <a:t>22-DXRU</a:t>
            </a:r>
          </a:p>
          <a:p>
            <a:pPr marL="0" indent="0" algn="ctr">
              <a:buNone/>
            </a:pPr>
            <a:r>
              <a:rPr lang="en-US" dirty="0" smtClean="0"/>
              <a:t>23-DXSU</a:t>
            </a:r>
          </a:p>
          <a:p>
            <a:pPr marL="0" indent="0" algn="ctr">
              <a:buNone/>
            </a:pPr>
            <a:r>
              <a:rPr lang="en-US" dirty="0" smtClean="0"/>
              <a:t>24-ACMP</a:t>
            </a:r>
            <a:endParaRPr lang="en-US" dirty="0" smtClean="0"/>
          </a:p>
          <a:p>
            <a:pPr marL="0" indent="0" algn="ctr">
              <a:buNone/>
            </a:pPr>
            <a:r>
              <a:rPr lang="en-US" dirty="0" smtClean="0"/>
              <a:t>25-CPRG</a:t>
            </a:r>
          </a:p>
          <a:p>
            <a:pPr marL="0" indent="0" algn="ctr">
              <a:buNone/>
            </a:pPr>
            <a:r>
              <a:rPr lang="en-US" dirty="0" smtClean="0"/>
              <a:t>26-CPRB</a:t>
            </a:r>
          </a:p>
          <a:p>
            <a:pPr marL="0" indent="0" algn="ctr">
              <a:buNone/>
            </a:pPr>
            <a:r>
              <a:rPr lang="en-US" dirty="0" smtClean="0"/>
              <a:t>27-DXQR</a:t>
            </a:r>
          </a:p>
          <a:p>
            <a:pPr marL="0" indent="0" algn="ctr">
              <a:buNone/>
            </a:pPr>
            <a:r>
              <a:rPr lang="en-US" dirty="0" smtClean="0"/>
              <a:t>28-DXQC</a:t>
            </a:r>
            <a:endParaRPr lang="en-US" dirty="0" smtClean="0"/>
          </a:p>
          <a:p>
            <a:pPr marL="0" indent="0" algn="ctr">
              <a:buNone/>
            </a:pPr>
            <a:r>
              <a:rPr lang="en-US" dirty="0" smtClean="0"/>
              <a:t>29-CARES </a:t>
            </a:r>
            <a:r>
              <a:rPr lang="en-US" dirty="0" smtClean="0"/>
              <a:t>Mainframe screen codes</a:t>
            </a:r>
          </a:p>
          <a:p>
            <a:pPr marL="0" indent="0" algn="ctr">
              <a:buNone/>
            </a:pPr>
            <a:r>
              <a:rPr lang="en-US" dirty="0" smtClean="0"/>
              <a:t>  </a:t>
            </a:r>
          </a:p>
          <a:p>
            <a:pPr marL="0" indent="0" algn="ctr">
              <a:buNone/>
            </a:pPr>
            <a:r>
              <a:rPr lang="en-US" dirty="0"/>
              <a:t> </a:t>
            </a:r>
            <a:r>
              <a:rPr lang="en-US" dirty="0" smtClean="0"/>
              <a:t>   </a:t>
            </a:r>
          </a:p>
          <a:p>
            <a:pPr marL="0" indent="0">
              <a:buNone/>
            </a:pPr>
            <a:r>
              <a:rPr lang="en-US" dirty="0"/>
              <a:t> </a:t>
            </a:r>
            <a:r>
              <a:rPr lang="en-US" dirty="0" smtClean="0"/>
              <a:t> </a:t>
            </a:r>
            <a:endParaRPr lang="en-US" u="sng"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624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MAINFRAME TRAN CODES</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66800"/>
            <a:ext cx="8229600" cy="4158250"/>
          </a:xfrm>
        </p:spPr>
      </p:pic>
      <p:sp>
        <p:nvSpPr>
          <p:cNvPr id="4" name="Slide Number Placeholder 3"/>
          <p:cNvSpPr>
            <a:spLocks noGrp="1"/>
          </p:cNvSpPr>
          <p:nvPr>
            <p:ph type="sldNum" sz="quarter" idx="12"/>
          </p:nvPr>
        </p:nvSpPr>
        <p:spPr/>
        <p:txBody>
          <a:bodyPr/>
          <a:lstStyle/>
          <a:p>
            <a:fld id="{E36DD731-CDDE-4CB2-9CCC-CA207E2B1D57}" type="slidenum">
              <a:rPr lang="en-US" smtClean="0"/>
              <a:t>30</a:t>
            </a:fld>
            <a:endParaRPr lang="en-US"/>
          </a:p>
        </p:txBody>
      </p:sp>
    </p:spTree>
    <p:extLst>
      <p:ext uri="{BB962C8B-B14F-4D97-AF65-F5344CB8AC3E}">
        <p14:creationId xmlns:p14="http://schemas.microsoft.com/office/powerpoint/2010/main" val="3886215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00600"/>
          </a:xfrm>
        </p:spPr>
        <p:txBody>
          <a:bodyPr>
            <a:normAutofit fontScale="85000" lnSpcReduction="10000"/>
          </a:bodyPr>
          <a:lstStyle/>
          <a:p>
            <a:r>
              <a:rPr lang="en-US" dirty="0" smtClean="0"/>
              <a:t>Before the advent of the CARES worker web, Wisconsin economic support specialists processed benefits through what is now called the CARES mainframe.  It is sometimes referred to as Host On Demand, or HOD.  Many workers call it the Dark Side.  </a:t>
            </a:r>
          </a:p>
          <a:p>
            <a:endParaRPr lang="en-US" dirty="0" smtClean="0"/>
          </a:p>
          <a:p>
            <a:r>
              <a:rPr lang="en-US" dirty="0" smtClean="0"/>
              <a:t>The original CARES is a menu driven system.  One can go to the main page, MNMS and, working through the sub-menus, find the screen one wants.  Most of the screens are now only available to query.  We will look at the screens which you will need to use, and some which you may find helpful.</a:t>
            </a:r>
          </a:p>
          <a:p>
            <a:endParaRPr lang="en-US" dirty="0"/>
          </a:p>
        </p:txBody>
      </p:sp>
      <p:sp>
        <p:nvSpPr>
          <p:cNvPr id="2" name="Slide Number Placeholder 1"/>
          <p:cNvSpPr>
            <a:spLocks noGrp="1"/>
          </p:cNvSpPr>
          <p:nvPr>
            <p:ph type="sldNum" sz="quarter" idx="12"/>
          </p:nvPr>
        </p:nvSpPr>
        <p:spPr>
          <a:xfrm>
            <a:off x="0" y="6356350"/>
            <a:ext cx="9144000" cy="365125"/>
          </a:xfrm>
        </p:spPr>
        <p:txBody>
          <a:bodyPr/>
          <a:lstStyle/>
          <a:p>
            <a:pPr algn="ctr"/>
            <a:r>
              <a:rPr lang="en-US" sz="2000" dirty="0">
                <a:solidFill>
                  <a:schemeClr val="tx1">
                    <a:lumMod val="95000"/>
                    <a:lumOff val="5000"/>
                  </a:schemeClr>
                </a:solidFill>
                <a:latin typeface="Aharoni" panose="02010803020104030203" pitchFamily="2" charset="-79"/>
                <a:cs typeface="Aharoni" panose="02010803020104030203" pitchFamily="2" charset="-79"/>
              </a:rPr>
              <a:t>2</a:t>
            </a:r>
          </a:p>
        </p:txBody>
      </p:sp>
      <p:sp>
        <p:nvSpPr>
          <p:cNvPr id="4" name="TextBox 3"/>
          <p:cNvSpPr txBox="1"/>
          <p:nvPr/>
        </p:nvSpPr>
        <p:spPr>
          <a:xfrm>
            <a:off x="838200" y="304800"/>
            <a:ext cx="7620000" cy="707886"/>
          </a:xfrm>
          <a:prstGeom prst="rect">
            <a:avLst/>
          </a:prstGeom>
          <a:noFill/>
        </p:spPr>
        <p:txBody>
          <a:bodyPr wrap="square" rtlCol="0">
            <a:spAutoFit/>
          </a:bodyPr>
          <a:lstStyle/>
          <a:p>
            <a:pPr algn="ctr"/>
            <a:r>
              <a:rPr lang="en-US" sz="4000" dirty="0" smtClean="0">
                <a:latin typeface="Showcard Gothic" panose="04020904020102020604" pitchFamily="82" charset="0"/>
              </a:rPr>
              <a:t>cares</a:t>
            </a:r>
            <a:endParaRPr lang="en-US" sz="4000" dirty="0">
              <a:latin typeface="Showcard Gothic" panose="04020904020102020604" pitchFamily="82" charset="0"/>
            </a:endParaRPr>
          </a:p>
        </p:txBody>
      </p:sp>
    </p:spTree>
    <p:extLst>
      <p:ext uri="{BB962C8B-B14F-4D97-AF65-F5344CB8AC3E}">
        <p14:creationId xmlns:p14="http://schemas.microsoft.com/office/powerpoint/2010/main" val="2622830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2819400"/>
          </a:xfrm>
        </p:spPr>
        <p:txBody>
          <a:bodyPr>
            <a:noAutofit/>
          </a:bodyPr>
          <a:lstStyle/>
          <a:p>
            <a:r>
              <a:rPr lang="en-US" sz="2800" u="sng" dirty="0" smtClean="0">
                <a:solidFill>
                  <a:srgbClr val="FF0000"/>
                </a:solidFill>
              </a:rPr>
              <a:t>CARES</a:t>
            </a:r>
            <a:r>
              <a:rPr lang="en-US" sz="2800" dirty="0" smtClean="0"/>
              <a:t/>
            </a:r>
            <a:br>
              <a:rPr lang="en-US" sz="2800" dirty="0" smtClean="0"/>
            </a:br>
            <a:r>
              <a:rPr lang="en-US" sz="2800" dirty="0" smtClean="0"/>
              <a:t>Client Assistance for Re-employment and Economic Support System. </a:t>
            </a:r>
            <a:endParaRPr lang="en-US" sz="2800" dirty="0"/>
          </a:p>
        </p:txBody>
      </p:sp>
      <p:sp>
        <p:nvSpPr>
          <p:cNvPr id="4" name="Content Placeholder 3"/>
          <p:cNvSpPr>
            <a:spLocks noGrp="1"/>
          </p:cNvSpPr>
          <p:nvPr>
            <p:ph idx="1"/>
          </p:nvPr>
        </p:nvSpPr>
        <p:spPr>
          <a:xfrm>
            <a:off x="457200" y="4114800"/>
            <a:ext cx="8229600" cy="2011363"/>
          </a:xfrm>
        </p:spPr>
        <p:txBody>
          <a:bodyPr>
            <a:normAutofit lnSpcReduction="10000"/>
          </a:bodyPr>
          <a:lstStyle/>
          <a:p>
            <a:r>
              <a:rPr lang="en-US" dirty="0" smtClean="0"/>
              <a:t>When one signs into CARES, one will see the mainframe version of the broadcast message screen.  Hitting enter will take one to the next screen.</a:t>
            </a:r>
            <a:endParaRPr lang="en-US" dirty="0"/>
          </a:p>
        </p:txBody>
      </p:sp>
      <p:sp>
        <p:nvSpPr>
          <p:cNvPr id="3" name="Slide Number Placeholder 2"/>
          <p:cNvSpPr>
            <a:spLocks noGrp="1"/>
          </p:cNvSpPr>
          <p:nvPr>
            <p:ph type="sldNum" sz="quarter" idx="12"/>
          </p:nvPr>
        </p:nvSpPr>
        <p:spPr>
          <a:xfrm>
            <a:off x="0" y="6356350"/>
            <a:ext cx="9144000" cy="365125"/>
          </a:xfrm>
        </p:spPr>
        <p:txBody>
          <a:bodyPr/>
          <a:lstStyle/>
          <a:p>
            <a:pPr algn="ctr"/>
            <a:r>
              <a:rPr lang="en-US" sz="2000" dirty="0">
                <a:solidFill>
                  <a:schemeClr val="tx1">
                    <a:lumMod val="95000"/>
                    <a:lumOff val="5000"/>
                  </a:schemeClr>
                </a:solidFill>
              </a:rPr>
              <a:t>3</a:t>
            </a:r>
          </a:p>
        </p:txBody>
      </p:sp>
    </p:spTree>
    <p:extLst>
      <p:ext uri="{BB962C8B-B14F-4D97-AF65-F5344CB8AC3E}">
        <p14:creationId xmlns:p14="http://schemas.microsoft.com/office/powerpoint/2010/main" val="1957405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latin typeface="Elephant" panose="02020904090505020303" pitchFamily="18" charset="0"/>
              </a:rPr>
              <a:t>CARES Homepage</a:t>
            </a:r>
            <a:endParaRPr lang="en-US" dirty="0">
              <a:latin typeface="Elephant" panose="02020904090505020303" pitchFamily="18" charset="0"/>
            </a:endParaRPr>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8077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0" y="6477000"/>
            <a:ext cx="9144000" cy="381000"/>
          </a:xfrm>
        </p:spPr>
        <p:txBody>
          <a:bodyPr/>
          <a:lstStyle/>
          <a:p>
            <a:pPr algn="ctr"/>
            <a:r>
              <a:rPr lang="en-US" sz="2000" dirty="0" smtClean="0">
                <a:solidFill>
                  <a:schemeClr val="tx1">
                    <a:lumMod val="95000"/>
                    <a:lumOff val="5000"/>
                  </a:schemeClr>
                </a:solidFill>
              </a:rPr>
              <a:t>4</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831600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Autofit/>
          </a:bodyPr>
          <a:lstStyle/>
          <a:p>
            <a:pPr algn="l"/>
            <a:r>
              <a:rPr lang="en-US" sz="3200" dirty="0" smtClean="0"/>
              <a:t>This is essentially the homepage for the mainframe.  At the bottom of the screen are lines marked NEXT TRAN: (transaction) and PARMS: (parameters).  All screens in the mainframe have a four letter </a:t>
            </a:r>
            <a:r>
              <a:rPr lang="en-US" sz="3200" dirty="0" err="1" smtClean="0"/>
              <a:t>tran</a:t>
            </a:r>
            <a:r>
              <a:rPr lang="en-US" sz="3200" dirty="0" smtClean="0"/>
              <a:t> (transaction) code that the worker can enter to go directly to the desired screen (one screen in the mainframe includes a number in the </a:t>
            </a:r>
            <a:r>
              <a:rPr lang="en-US" sz="3200" dirty="0" err="1" smtClean="0"/>
              <a:t>tran</a:t>
            </a:r>
            <a:r>
              <a:rPr lang="en-US" sz="3200" dirty="0" smtClean="0"/>
              <a:t> code).  The worker will need to enter the </a:t>
            </a:r>
            <a:r>
              <a:rPr lang="en-US" sz="3200" dirty="0" err="1" smtClean="0"/>
              <a:t>parm</a:t>
            </a:r>
            <a:r>
              <a:rPr lang="en-US" sz="3200" dirty="0" smtClean="0"/>
              <a:t> (parameter) code for the case or individual s/he is accessing.  The </a:t>
            </a:r>
            <a:r>
              <a:rPr lang="en-US" sz="3200" dirty="0" err="1" smtClean="0"/>
              <a:t>parm</a:t>
            </a:r>
            <a:r>
              <a:rPr lang="en-US" sz="3200" dirty="0" smtClean="0"/>
              <a:t> may the case number, pin or SSN.  The individual menus will tell you what to use and in what order.</a:t>
            </a:r>
            <a:endParaRPr lang="en-US" sz="3200" dirty="0"/>
          </a:p>
        </p:txBody>
      </p:sp>
      <p:sp>
        <p:nvSpPr>
          <p:cNvPr id="3" name="Slide Number Placeholder 2"/>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5</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288380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sz="3200" dirty="0" smtClean="0"/>
              <a:t>There are two items at the top of the page marked by asterisks: CMVM and CMWA.</a:t>
            </a:r>
            <a:endParaRPr lang="en-US" sz="3200" dirty="0"/>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CMVM was a means of e-mailing another worker prior to the widespread usage of the internet.  If you notice that line at the top of your page, type CMVM in your </a:t>
            </a:r>
            <a:r>
              <a:rPr lang="en-US" dirty="0" err="1" smtClean="0"/>
              <a:t>tran</a:t>
            </a:r>
            <a:r>
              <a:rPr lang="en-US" dirty="0" smtClean="0"/>
              <a:t> line with nothing in your </a:t>
            </a:r>
            <a:r>
              <a:rPr lang="en-US" dirty="0" err="1" smtClean="0"/>
              <a:t>parms</a:t>
            </a:r>
            <a:r>
              <a:rPr lang="en-US" dirty="0" smtClean="0"/>
              <a:t> line.</a:t>
            </a:r>
          </a:p>
          <a:p>
            <a:r>
              <a:rPr lang="en-US" dirty="0" smtClean="0"/>
              <a:t>MNSA are your alerts.  Most will show up in the worker web under Action Items.  Entering </a:t>
            </a:r>
            <a:r>
              <a:rPr lang="en-US" dirty="0" err="1" smtClean="0"/>
              <a:t>tran</a:t>
            </a:r>
            <a:r>
              <a:rPr lang="en-US" dirty="0" smtClean="0"/>
              <a:t> CMWA allows you to see all Action Items for your caseload, as opposed to limiting it by type of alert.</a:t>
            </a:r>
            <a:endParaRPr lang="en-US" dirty="0"/>
          </a:p>
        </p:txBody>
      </p:sp>
      <p:sp>
        <p:nvSpPr>
          <p:cNvPr id="4" name="Slide Number Placeholder 3"/>
          <p:cNvSpPr>
            <a:spLocks noGrp="1"/>
          </p:cNvSpPr>
          <p:nvPr>
            <p:ph type="sldNum" sz="quarter" idx="12"/>
          </p:nvPr>
        </p:nvSpPr>
        <p:spPr>
          <a:xfrm>
            <a:off x="0" y="6356350"/>
            <a:ext cx="9144000" cy="365125"/>
          </a:xfrm>
        </p:spPr>
        <p:txBody>
          <a:bodyPr/>
          <a:lstStyle/>
          <a:p>
            <a:pPr algn="ctr"/>
            <a:r>
              <a:rPr lang="en-US" sz="2000" dirty="0" smtClean="0">
                <a:solidFill>
                  <a:schemeClr val="tx1">
                    <a:lumMod val="95000"/>
                    <a:lumOff val="5000"/>
                  </a:schemeClr>
                </a:solidFill>
              </a:rPr>
              <a:t>6</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59059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pPr algn="l"/>
            <a:r>
              <a:rPr lang="en-US" sz="2800" dirty="0" smtClean="0"/>
              <a:t>If you enter MNSA, you will see a menu.</a:t>
            </a:r>
            <a:endParaRPr lang="en-US"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121" y="762000"/>
            <a:ext cx="7685958"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0" y="6356350"/>
            <a:ext cx="9144000" cy="501650"/>
          </a:xfrm>
        </p:spPr>
        <p:txBody>
          <a:bodyPr/>
          <a:lstStyle/>
          <a:p>
            <a:pPr algn="ctr"/>
            <a:r>
              <a:rPr lang="en-US" sz="2000" dirty="0">
                <a:solidFill>
                  <a:schemeClr val="tx1">
                    <a:lumMod val="95000"/>
                    <a:lumOff val="5000"/>
                  </a:schemeClr>
                </a:solidFill>
              </a:rPr>
              <a:t>7</a:t>
            </a:r>
          </a:p>
        </p:txBody>
      </p:sp>
    </p:spTree>
    <p:extLst>
      <p:ext uri="{BB962C8B-B14F-4D97-AF65-F5344CB8AC3E}">
        <p14:creationId xmlns:p14="http://schemas.microsoft.com/office/powerpoint/2010/main" val="1961721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1694</Words>
  <Application>Microsoft Office PowerPoint</Application>
  <PresentationFormat>On-screen Show (4:3)</PresentationFormat>
  <Paragraphs>117</Paragraphs>
  <Slides>30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Aharoni</vt:lpstr>
      <vt:lpstr>Arial</vt:lpstr>
      <vt:lpstr>Calibri</vt:lpstr>
      <vt:lpstr>Elephant</vt:lpstr>
      <vt:lpstr>Showcard Gothic</vt:lpstr>
      <vt:lpstr>Office Theme</vt:lpstr>
      <vt:lpstr>1_Office Theme</vt:lpstr>
      <vt:lpstr>CARES MAINFRAME</vt:lpstr>
      <vt:lpstr>Table of contents</vt:lpstr>
      <vt:lpstr>Table of contents</vt:lpstr>
      <vt:lpstr>PowerPoint Presentation</vt:lpstr>
      <vt:lpstr>CARES Client Assistance for Re-employment and Economic Support System. </vt:lpstr>
      <vt:lpstr>CARES Homepage</vt:lpstr>
      <vt:lpstr>This is essentially the homepage for the mainframe.  At the bottom of the screen are lines marked NEXT TRAN: (transaction) and PARMS: (parameters).  All screens in the mainframe have a four letter tran (transaction) code that the worker can enter to go directly to the desired screen (one screen in the mainframe includes a number in the tran code).  The worker will need to enter the parm (parameter) code for the case or individual s/he is accessing.  The parm may the case number, pin or SSN.  The individual menus will tell you what to use and in what order.</vt:lpstr>
      <vt:lpstr>There are two items at the top of the page marked by asterisks: CMVM and CMWA.</vt:lpstr>
      <vt:lpstr>If you enter MNSA, you will see a menu.</vt:lpstr>
      <vt:lpstr>PowerPoint Presentation</vt:lpstr>
      <vt:lpstr>PowerPoint Presentation</vt:lpstr>
      <vt:lpstr>Most CARES Mainframe screens have a help screen.  One can access it by using the F1 key.  These screens will provide you with codes to complete the screens.  They will also give you reference tables for the various codes on the screens.  You can find it by entering RTDT in the tran line and the table ID in the parms.  </vt:lpstr>
      <vt:lpstr>############################</vt:lpstr>
      <vt:lpstr>PowerPoint Presentation</vt:lpstr>
      <vt:lpstr>Certain screens will allow you to print letters, new or historical.  We will discuss those screens later.  To set up the printing for those screens, one will need to go to screen SMPT.  The worker will be able to enter the printer ID in the printer line.  Here at Dane County, we have labels on all of the printers with the ID.  You will want to use the code beginning with VDR.</vt:lpstr>
      <vt:lpstr>Workers are able to see the W2 payment history in the mainframe.  Use tran code IQAF with the case number.</vt:lpstr>
      <vt:lpstr>PowerPoint Presentation</vt:lpstr>
      <vt:lpstr>Screen BVCA will show you the overpayment history for a case.  The original overpayment numbers and the outstanding balances can be seen, along with the dates of the overpayment.</vt:lpstr>
      <vt:lpstr>The same is true for screen BVCI, except it gives the worker overpayment information based on a pin number.  One example of when this is important is when someone had been an adult on a different case with an overpayment.</vt:lpstr>
      <vt:lpstr>Comments about the overpayment can be seen on screen BVCC, using the claim number as the parm.  The claim number can be found on either screen BVCA or BVCI.  Information should also be available in general case comments.  The top of the screen will also tell you what type of error occurred.</vt:lpstr>
      <vt:lpstr>Finally, screen DXLI will show the worker if someone has received the Low Income Energy Assistance Program in the past two years.  Enter DXLI with the social security number to see the information.</vt:lpstr>
      <vt:lpstr>INTERNET UCB DATA - SEE DXIU</vt:lpstr>
      <vt:lpstr>The previous page is the first of the Interstate Unemployment screens.  It will show you the state where the client filed and the weeks that s/he claimed.  Hit F14 and you will see this next.  Choose the appropriate Action Code.  Remember to enter # to your options.  Enter an action date, and if you used CL, the client verification request date, or if you used TP, the 3rd party dates.  Add comments and hit enter when complete…</vt:lpstr>
      <vt:lpstr>This page used to be attached to all of the discrepancies that we receive, when we processed them in the mainframe.  Here, you can enter the results of the report that you received.  Under one month saving, you would enter the amount that was saved if you closed a case or reduced beneftis.  Claim amount would be where you entered an overpayment total.</vt:lpstr>
      <vt:lpstr>This page must be completed when one is issuing a retroactive CTS payment.  All individuals have line numbers, displayed near the bottom of the page.  Enter a number for the caretaker (CTS recipient) and line(s) for the children being added.  Payment amount is the amount that you are adding, not the month’s total.  The DC line is used if you need to delete the page.</vt:lpstr>
      <vt:lpstr>CPRG is an information page showing the current CTS payment.  It is not accessible through a menu.</vt:lpstr>
      <vt:lpstr>CPRB is an informational page intended to show retro payments that are waiting to be issued.</vt:lpstr>
      <vt:lpstr>Verifying work quarters: use Mainframe page DXQR.  Enter the SSN, the name, date of birth, gender and category of assistance, which can be found by entering a # in the field.</vt:lpstr>
      <vt:lpstr>These are the results you will receive.  Any quarters marked with a C are qualifying work quarters.</vt:lpstr>
      <vt:lpstr>MAINFRAME TRAN CODES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CARES MAINFRAME</dc:title>
  <dc:creator>Unger, Paul</dc:creator>
  <cp:lastModifiedBy>Unger, Paul</cp:lastModifiedBy>
  <cp:revision>60</cp:revision>
  <dcterms:created xsi:type="dcterms:W3CDTF">2016-04-20T14:06:45Z</dcterms:created>
  <dcterms:modified xsi:type="dcterms:W3CDTF">2024-01-19T20:45:52Z</dcterms:modified>
</cp:coreProperties>
</file>