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6" r:id="rId2"/>
    <p:sldId id="259" r:id="rId3"/>
    <p:sldId id="257" r:id="rId4"/>
    <p:sldId id="264" r:id="rId5"/>
    <p:sldId id="258" r:id="rId6"/>
    <p:sldId id="269" r:id="rId7"/>
    <p:sldId id="270" r:id="rId8"/>
    <p:sldId id="260" r:id="rId9"/>
    <p:sldId id="261" r:id="rId10"/>
    <p:sldId id="262" r:id="rId11"/>
    <p:sldId id="286" r:id="rId12"/>
    <p:sldId id="265" r:id="rId13"/>
    <p:sldId id="266" r:id="rId14"/>
    <p:sldId id="272" r:id="rId15"/>
    <p:sldId id="275" r:id="rId16"/>
    <p:sldId id="278" r:id="rId17"/>
    <p:sldId id="268" r:id="rId18"/>
    <p:sldId id="285" r:id="rId19"/>
    <p:sldId id="291" r:id="rId20"/>
    <p:sldId id="279" r:id="rId21"/>
    <p:sldId id="280" r:id="rId22"/>
    <p:sldId id="284" r:id="rId23"/>
    <p:sldId id="289" r:id="rId24"/>
    <p:sldId id="296" r:id="rId25"/>
    <p:sldId id="290" r:id="rId26"/>
    <p:sldId id="292" r:id="rId27"/>
    <p:sldId id="293" r:id="rId28"/>
    <p:sldId id="295" r:id="rId29"/>
    <p:sldId id="294" r:id="rId30"/>
    <p:sldId id="267" r:id="rId31"/>
    <p:sldId id="297" r:id="rId32"/>
    <p:sldId id="298" r:id="rId33"/>
    <p:sldId id="299" r:id="rId34"/>
    <p:sldId id="300" r:id="rId35"/>
    <p:sldId id="273" r:id="rId36"/>
    <p:sldId id="274" r:id="rId37"/>
    <p:sldId id="301" r:id="rId3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58" autoAdjust="0"/>
    <p:restoredTop sz="94660"/>
  </p:normalViewPr>
  <p:slideViewPr>
    <p:cSldViewPr>
      <p:cViewPr varScale="1">
        <p:scale>
          <a:sx n="86" d="100"/>
          <a:sy n="86" d="100"/>
        </p:scale>
        <p:origin x="153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10BE526-F910-460D-ACC7-CD4A1C33C2B1}" type="datetimeFigureOut">
              <a:rPr lang="en-US" smtClean="0"/>
              <a:t>11/8/2019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5BE20DD-60BD-4C86-B3FA-58CC03E9CA9E}" type="slidenum">
              <a:rPr lang="en-US" smtClean="0"/>
              <a:t>‹#›</a:t>
            </a:fld>
            <a:endParaRPr lang="en-US"/>
          </a:p>
        </p:txBody>
      </p:sp>
    </p:spTree>
    <p:extLst>
      <p:ext uri="{BB962C8B-B14F-4D97-AF65-F5344CB8AC3E}">
        <p14:creationId xmlns:p14="http://schemas.microsoft.com/office/powerpoint/2010/main" val="2629319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p>
            <a:fld id="{FE5FB6D3-0266-4A21-B714-3521F13967B0}" type="datetime1">
              <a:rPr lang="en-US" smtClean="0"/>
              <a:t>11/8/2019</a:t>
            </a:fld>
            <a:endParaRPr lang="en-US"/>
          </a:p>
        </p:txBody>
      </p:sp>
      <p:sp>
        <p:nvSpPr>
          <p:cNvPr id="8" name="Footer Placeholder 7"/>
          <p:cNvSpPr>
            <a:spLocks noGrp="1"/>
          </p:cNvSpPr>
          <p:nvPr>
            <p:ph type="ftr" sz="quarter" idx="11"/>
          </p:nvPr>
        </p:nvSpPr>
        <p:spPr/>
        <p:txBody>
          <a:bodyPr/>
          <a:lstStyle/>
          <a:p>
            <a:endParaRPr lang="en-US"/>
          </a:p>
        </p:txBody>
      </p:sp>
      <p:sp>
        <p:nvSpPr>
          <p:cNvPr id="11" name="Slide Number Placeholder 10"/>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D00AC60F-FAE2-4D5E-ACED-C05DA14016F9}" type="datetime1">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6F45793-1C1E-4F56-945A-C8F1CE87987A}" type="datetime1">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CB5E958-8236-4202-992F-1A4C85445588}" type="datetime1">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FF7A73C-5598-4912-820A-CB79CF058E96}" type="datetime1">
              <a:rPr lang="en-US" smtClean="0"/>
              <a:t>11/8/2019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3F7001E-C1FD-405A-A754-33E956782AE0}" type="datetime1">
              <a:rPr lang="en-US" smtClean="0"/>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FA1FA6D8-2A06-4CD4-BE47-102339EE114A}" type="datetime1">
              <a:rPr lang="en-US" smtClean="0"/>
              <a:t>11/8/2019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3883F8C-963B-499B-A8E7-FA5BE7718754}" type="datetime1">
              <a:rPr lang="en-US" smtClean="0"/>
              <a:t>11/8/2019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Date Placeholder 1"/>
          <p:cNvSpPr>
            <a:spLocks noGrp="1"/>
          </p:cNvSpPr>
          <p:nvPr>
            <p:ph type="dt" sz="half" idx="10"/>
          </p:nvPr>
        </p:nvSpPr>
        <p:spPr/>
        <p:txBody>
          <a:bodyPr/>
          <a:lstStyle/>
          <a:p>
            <a:fld id="{5A63F2FF-92C3-4D1B-9575-DED05E806348}" type="datetime1">
              <a:rPr lang="en-US" smtClean="0"/>
              <a:t>11/8/2019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206036A-6B71-42A5-9073-95177BE4227B}" type="datetime1">
              <a:rPr lang="en-US" smtClean="0"/>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A580C9-F9A6-4B46-BE5A-C708AA5ADC9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38435077-23AC-4309-B65C-30735D23C309}" type="datetime1">
              <a:rPr lang="en-US" smtClean="0"/>
              <a:t>11/8/2019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A580C9-F9A6-4B46-BE5A-C708AA5ADC9F}" type="slidenum">
              <a:rPr lang="en-US" smtClean="0"/>
              <a:t>‹#›</a:t>
            </a:fld>
            <a:endParaRPr lang="en-US"/>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D741BD6-38E9-47B5-8F2B-697E3F334A37}" type="datetime1">
              <a:rPr lang="en-US" smtClean="0"/>
              <a:t>11/8/2019</a:t>
            </a:fld>
            <a:endParaRPr lang="en-US"/>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n-US"/>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C9A580C9-F9A6-4B46-BE5A-C708AA5ADC9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Divestment Training	</a:t>
            </a:r>
            <a:endParaRPr lang="en-US" dirty="0"/>
          </a:p>
        </p:txBody>
      </p:sp>
      <p:sp>
        <p:nvSpPr>
          <p:cNvPr id="3" name="Subtitle 2"/>
          <p:cNvSpPr>
            <a:spLocks noGrp="1"/>
          </p:cNvSpPr>
          <p:nvPr>
            <p:ph type="subTitle" idx="1"/>
          </p:nvPr>
        </p:nvSpPr>
        <p:spPr/>
        <p:txBody>
          <a:bodyPr/>
          <a:lstStyle/>
          <a:p>
            <a:r>
              <a:rPr lang="en-US" dirty="0" smtClean="0"/>
              <a:t>Last revised 03/12/18</a:t>
            </a:r>
            <a:endParaRPr lang="en-US" dirty="0"/>
          </a:p>
        </p:txBody>
      </p:sp>
      <p:sp>
        <p:nvSpPr>
          <p:cNvPr id="5" name="Slide Number Placeholder 4"/>
          <p:cNvSpPr>
            <a:spLocks noGrp="1"/>
          </p:cNvSpPr>
          <p:nvPr>
            <p:ph type="sldNum" sz="quarter" idx="12"/>
          </p:nvPr>
        </p:nvSpPr>
        <p:spPr/>
        <p:txBody>
          <a:bodyPr/>
          <a:lstStyle/>
          <a:p>
            <a:fld id="{C9A580C9-F9A6-4B46-BE5A-C708AA5ADC9F}" type="slidenum">
              <a:rPr lang="en-US" smtClean="0"/>
              <a:t>1</a:t>
            </a:fld>
            <a:endParaRPr lang="en-US"/>
          </a:p>
        </p:txBody>
      </p:sp>
    </p:spTree>
    <p:extLst>
      <p:ext uri="{BB962C8B-B14F-4D97-AF65-F5344CB8AC3E}">
        <p14:creationId xmlns:p14="http://schemas.microsoft.com/office/powerpoint/2010/main" val="28554662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picture of section 11, </a:t>
            </a:r>
            <a:r>
              <a:rPr lang="en-US" dirty="0" err="1" smtClean="0"/>
              <a:t>pg</a:t>
            </a:r>
            <a:r>
              <a:rPr lang="en-US" dirty="0" smtClean="0"/>
              <a:t> 11 on the EBD application)</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10</a:t>
            </a:fld>
            <a:endParaRPr lang="en-US"/>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63202" y="530225"/>
            <a:ext cx="7463634" cy="41878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02774419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2</a:t>
            </a:r>
            <a:r>
              <a:rPr lang="en-US" dirty="0" smtClean="0"/>
              <a:t>)  There are transfers to or from accounts not listed on the app.</a:t>
            </a:r>
            <a:endParaRPr lang="en-US" dirty="0"/>
          </a:p>
        </p:txBody>
      </p:sp>
      <p:sp>
        <p:nvSpPr>
          <p:cNvPr id="3" name="Content Placeholder 2"/>
          <p:cNvSpPr>
            <a:spLocks noGrp="1"/>
          </p:cNvSpPr>
          <p:nvPr>
            <p:ph idx="1"/>
          </p:nvPr>
        </p:nvSpPr>
        <p:spPr/>
        <p:txBody>
          <a:bodyPr/>
          <a:lstStyle/>
          <a:p>
            <a:r>
              <a:rPr lang="en-US" b="1" dirty="0" smtClean="0"/>
              <a:t>Check the bank transaction records carefully.  </a:t>
            </a:r>
            <a:r>
              <a:rPr lang="en-US" dirty="0" smtClean="0"/>
              <a:t>If there are any transfers to account numbers you have no record of, request records of these accounts from the client.  If the accounts do not belong to the client or their spouse, then a possible divestment has occurred unless the client received something in fair compensation for the money transferred.</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11</a:t>
            </a:fld>
            <a:endParaRPr lang="en-US"/>
          </a:p>
        </p:txBody>
      </p:sp>
    </p:spTree>
    <p:extLst>
      <p:ext uri="{BB962C8B-B14F-4D97-AF65-F5344CB8AC3E}">
        <p14:creationId xmlns:p14="http://schemas.microsoft.com/office/powerpoint/2010/main" val="170179536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2920" y="3962400"/>
            <a:ext cx="8183880" cy="2072640"/>
          </a:xfrm>
        </p:spPr>
        <p:txBody>
          <a:bodyPr>
            <a:normAutofit fontScale="90000"/>
          </a:bodyPr>
          <a:lstStyle/>
          <a:p>
            <a:r>
              <a:rPr lang="en-US" dirty="0" smtClean="0"/>
              <a:t>An example of a bank statement where we should request clarification on what this expense was for</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12</a:t>
            </a:fld>
            <a:endParaRPr lang="en-US"/>
          </a:p>
        </p:txBody>
      </p:sp>
      <p:pic>
        <p:nvPicPr>
          <p:cNvPr id="2050" name="Picture 2"/>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12227" t="62163" r="29217" b="266"/>
          <a:stretch/>
        </p:blipFill>
        <p:spPr bwMode="auto">
          <a:xfrm>
            <a:off x="478059" y="491970"/>
            <a:ext cx="8208741" cy="3498850"/>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sp>
        <p:nvSpPr>
          <p:cNvPr id="5" name="Rectangle 4"/>
          <p:cNvSpPr/>
          <p:nvPr/>
        </p:nvSpPr>
        <p:spPr>
          <a:xfrm>
            <a:off x="3566532" y="2165195"/>
            <a:ext cx="21336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566532" y="2590800"/>
            <a:ext cx="21336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Oval 6"/>
          <p:cNvSpPr/>
          <p:nvPr/>
        </p:nvSpPr>
        <p:spPr>
          <a:xfrm>
            <a:off x="8167339" y="1894778"/>
            <a:ext cx="685800" cy="228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7659267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3) Quitclaim Deeds </a:t>
            </a:r>
            <a:endParaRPr lang="en-US" dirty="0"/>
          </a:p>
        </p:txBody>
      </p:sp>
      <p:sp>
        <p:nvSpPr>
          <p:cNvPr id="3" name="Content Placeholder 2"/>
          <p:cNvSpPr>
            <a:spLocks noGrp="1"/>
          </p:cNvSpPr>
          <p:nvPr>
            <p:ph idx="1"/>
          </p:nvPr>
        </p:nvSpPr>
        <p:spPr/>
        <p:txBody>
          <a:bodyPr>
            <a:normAutofit lnSpcReduction="10000"/>
          </a:bodyPr>
          <a:lstStyle/>
          <a:p>
            <a:r>
              <a:rPr lang="en-US" dirty="0" smtClean="0"/>
              <a:t>A Quitclaim Deed is a transfer of property.  If the grantor in a quitclaim deed does not receive fair market value for the property, it is a divestment, unless the transfer occurred more than 5 years in the past.</a:t>
            </a:r>
          </a:p>
          <a:p>
            <a:r>
              <a:rPr lang="en-US" dirty="0" smtClean="0"/>
              <a:t>Note that the official date of the transfer is considered to be the date the deed was signed and notarized, not the date the transfer was recorded in the Register of Deeds.</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13</a:t>
            </a:fld>
            <a:endParaRPr lang="en-US"/>
          </a:p>
        </p:txBody>
      </p:sp>
    </p:spTree>
    <p:extLst>
      <p:ext uri="{BB962C8B-B14F-4D97-AF65-F5344CB8AC3E}">
        <p14:creationId xmlns:p14="http://schemas.microsoft.com/office/powerpoint/2010/main" val="31924584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 Quitclaim Deed</a:t>
            </a:r>
            <a:endParaRPr lang="en-US" dirty="0"/>
          </a:p>
        </p:txBody>
      </p:sp>
      <p:sp>
        <p:nvSpPr>
          <p:cNvPr id="3" name="Content Placeholder 2"/>
          <p:cNvSpPr>
            <a:spLocks noGrp="1"/>
          </p:cNvSpPr>
          <p:nvPr>
            <p:ph idx="1"/>
          </p:nvPr>
        </p:nvSpPr>
        <p:spPr/>
        <p:txBody>
          <a:bodyPr/>
          <a:lstStyle/>
          <a:p>
            <a:endParaRPr lang="en-US"/>
          </a:p>
        </p:txBody>
      </p:sp>
      <p:sp>
        <p:nvSpPr>
          <p:cNvPr id="4" name="Slide Number Placeholder 3"/>
          <p:cNvSpPr>
            <a:spLocks noGrp="1"/>
          </p:cNvSpPr>
          <p:nvPr>
            <p:ph type="sldNum" sz="quarter" idx="12"/>
          </p:nvPr>
        </p:nvSpPr>
        <p:spPr/>
        <p:txBody>
          <a:bodyPr/>
          <a:lstStyle/>
          <a:p>
            <a:fld id="{C9A580C9-F9A6-4B46-BE5A-C708AA5ADC9F}" type="slidenum">
              <a:rPr lang="en-US" smtClean="0"/>
              <a:t>14</a:t>
            </a:fld>
            <a:endParaRPr lang="en-US"/>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5671" t="3618" r="3367" b="24530"/>
          <a:stretch/>
        </p:blipFill>
        <p:spPr bwMode="auto">
          <a:xfrm>
            <a:off x="189098" y="457200"/>
            <a:ext cx="8497702" cy="45608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838200" y="2286000"/>
            <a:ext cx="762000" cy="304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1752600" y="2971800"/>
            <a:ext cx="609600"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057400" y="3276600"/>
            <a:ext cx="14478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609600" y="3276600"/>
            <a:ext cx="1524000" cy="2286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7585847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Life Estates</a:t>
            </a:r>
            <a:endParaRPr lang="en-US" dirty="0"/>
          </a:p>
        </p:txBody>
      </p:sp>
      <p:sp>
        <p:nvSpPr>
          <p:cNvPr id="3" name="Content Placeholder 2"/>
          <p:cNvSpPr>
            <a:spLocks noGrp="1"/>
          </p:cNvSpPr>
          <p:nvPr>
            <p:ph idx="1"/>
          </p:nvPr>
        </p:nvSpPr>
        <p:spPr/>
        <p:txBody>
          <a:bodyPr>
            <a:normAutofit lnSpcReduction="10000"/>
          </a:bodyPr>
          <a:lstStyle/>
          <a:p>
            <a:r>
              <a:rPr lang="en-US" dirty="0" smtClean="0"/>
              <a:t>A life estate is created when a property holder transfers ownership of the property to someone else and retains the right to live on the property and the income from it.  Life estates are not counted as an available asset.</a:t>
            </a:r>
          </a:p>
          <a:p>
            <a:r>
              <a:rPr lang="en-US" dirty="0"/>
              <a:t>I</a:t>
            </a:r>
            <a:r>
              <a:rPr lang="en-US" smtClean="0"/>
              <a:t>f </a:t>
            </a:r>
            <a:r>
              <a:rPr lang="en-US" dirty="0" smtClean="0"/>
              <a:t>the property holder transferred the property to the remainder person  for less than fair market value, a divestment has occurred.</a:t>
            </a:r>
            <a:r>
              <a:rPr lang="en-US" dirty="0"/>
              <a:t> </a:t>
            </a:r>
            <a:endParaRPr lang="en-US" dirty="0" smtClean="0"/>
          </a:p>
        </p:txBody>
      </p:sp>
      <p:sp>
        <p:nvSpPr>
          <p:cNvPr id="4" name="Slide Number Placeholder 3"/>
          <p:cNvSpPr>
            <a:spLocks noGrp="1"/>
          </p:cNvSpPr>
          <p:nvPr>
            <p:ph type="sldNum" sz="quarter" idx="12"/>
          </p:nvPr>
        </p:nvSpPr>
        <p:spPr/>
        <p:txBody>
          <a:bodyPr/>
          <a:lstStyle/>
          <a:p>
            <a:fld id="{C9A580C9-F9A6-4B46-BE5A-C708AA5ADC9F}" type="slidenum">
              <a:rPr lang="en-US" smtClean="0"/>
              <a:t>15</a:t>
            </a:fld>
            <a:endParaRPr lang="en-US"/>
          </a:p>
        </p:txBody>
      </p:sp>
    </p:spTree>
    <p:extLst>
      <p:ext uri="{BB962C8B-B14F-4D97-AF65-F5344CB8AC3E}">
        <p14:creationId xmlns:p14="http://schemas.microsoft.com/office/powerpoint/2010/main" val="302258465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Calculating the divested amount of a life estate</a:t>
            </a:r>
            <a:endParaRPr lang="en-US" dirty="0"/>
          </a:p>
        </p:txBody>
      </p:sp>
      <p:sp>
        <p:nvSpPr>
          <p:cNvPr id="3" name="Content Placeholder 2"/>
          <p:cNvSpPr>
            <a:spLocks noGrp="1"/>
          </p:cNvSpPr>
          <p:nvPr>
            <p:ph idx="1"/>
          </p:nvPr>
        </p:nvSpPr>
        <p:spPr/>
        <p:txBody>
          <a:bodyPr/>
          <a:lstStyle/>
          <a:p>
            <a:r>
              <a:rPr lang="en-US" dirty="0" smtClean="0"/>
              <a:t>The divested amount is the property’s fair market value at the time of transfer minus the life estate value. </a:t>
            </a:r>
          </a:p>
          <a:p>
            <a:r>
              <a:rPr lang="en-US" dirty="0" smtClean="0"/>
              <a:t>To find the life estate value, multiply the fair market value of the property by the number from the table 39.1 in the M.E.H. that corresponds to the age of the life estate holder at the time the property was transferred.</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16</a:t>
            </a:fld>
            <a:endParaRPr lang="en-US"/>
          </a:p>
        </p:txBody>
      </p:sp>
    </p:spTree>
    <p:extLst>
      <p:ext uri="{BB962C8B-B14F-4D97-AF65-F5344CB8AC3E}">
        <p14:creationId xmlns:p14="http://schemas.microsoft.com/office/powerpoint/2010/main" val="29247046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do I know if a transfer or withdrawal is a divestment?</a:t>
            </a:r>
            <a:endParaRPr lang="en-US" dirty="0"/>
          </a:p>
        </p:txBody>
      </p:sp>
      <p:sp>
        <p:nvSpPr>
          <p:cNvPr id="3" name="Content Placeholder 2"/>
          <p:cNvSpPr>
            <a:spLocks noGrp="1"/>
          </p:cNvSpPr>
          <p:nvPr>
            <p:ph idx="1"/>
          </p:nvPr>
        </p:nvSpPr>
        <p:spPr/>
        <p:txBody>
          <a:bodyPr/>
          <a:lstStyle/>
          <a:p>
            <a:r>
              <a:rPr lang="en-US" dirty="0" smtClean="0"/>
              <a:t>The first step is to attempt to get clarification from the client or their authorized representative on how the money was spent or where the asset was transferred.  </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17</a:t>
            </a:fld>
            <a:endParaRPr lang="en-US"/>
          </a:p>
        </p:txBody>
      </p:sp>
    </p:spTree>
    <p:extLst>
      <p:ext uri="{BB962C8B-B14F-4D97-AF65-F5344CB8AC3E}">
        <p14:creationId xmlns:p14="http://schemas.microsoft.com/office/powerpoint/2010/main" val="123991161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Give the client an opportunity to verify that the expenditure or transfer was not a divestment.</a:t>
            </a:r>
            <a:endParaRPr lang="en-US" dirty="0"/>
          </a:p>
        </p:txBody>
      </p:sp>
      <p:sp>
        <p:nvSpPr>
          <p:cNvPr id="3" name="Content Placeholder 2"/>
          <p:cNvSpPr>
            <a:spLocks noGrp="1"/>
          </p:cNvSpPr>
          <p:nvPr>
            <p:ph idx="1"/>
          </p:nvPr>
        </p:nvSpPr>
        <p:spPr/>
        <p:txBody>
          <a:bodyPr/>
          <a:lstStyle/>
          <a:p>
            <a:r>
              <a:rPr lang="en-US" dirty="0" smtClean="0"/>
              <a:t>Pend the case in CWW on the Asset </a:t>
            </a:r>
            <a:r>
              <a:rPr lang="en-US" dirty="0"/>
              <a:t>G</a:t>
            </a:r>
            <a:r>
              <a:rPr lang="en-US" dirty="0" smtClean="0"/>
              <a:t>atepost page under the Transfer/Divestment tab:</a:t>
            </a:r>
          </a:p>
          <a:p>
            <a:pPr marL="0" indent="0">
              <a:buNone/>
            </a:pP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18</a:t>
            </a:fld>
            <a:endParaRPr lang="en-US"/>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15592" t="64201" r="3585" b="-133"/>
          <a:stretch/>
        </p:blipFill>
        <p:spPr bwMode="auto">
          <a:xfrm>
            <a:off x="685799" y="1975624"/>
            <a:ext cx="7906215" cy="250194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Oval 4"/>
          <p:cNvSpPr/>
          <p:nvPr/>
        </p:nvSpPr>
        <p:spPr>
          <a:xfrm>
            <a:off x="6248400" y="2286000"/>
            <a:ext cx="1981200" cy="609600"/>
          </a:xfrm>
          <a:prstGeom prst="ellipse">
            <a:avLst/>
          </a:prstGeom>
          <a:no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99800214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 clear on what the potential divestment is.</a:t>
            </a:r>
            <a:endParaRPr lang="en-US" dirty="0"/>
          </a:p>
        </p:txBody>
      </p:sp>
      <p:sp>
        <p:nvSpPr>
          <p:cNvPr id="3" name="Content Placeholder 2"/>
          <p:cNvSpPr>
            <a:spLocks noGrp="1"/>
          </p:cNvSpPr>
          <p:nvPr>
            <p:ph idx="1"/>
          </p:nvPr>
        </p:nvSpPr>
        <p:spPr/>
        <p:txBody>
          <a:bodyPr/>
          <a:lstStyle/>
          <a:p>
            <a:r>
              <a:rPr lang="en-US" dirty="0" smtClean="0"/>
              <a:t>Leave a note for the client on the verification checklist and in case comments what the potential divestment is and what proof may be needed.</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19</a:t>
            </a:fld>
            <a:endParaRPr lang="en-US"/>
          </a:p>
        </p:txBody>
      </p:sp>
    </p:spTree>
    <p:extLst>
      <p:ext uri="{BB962C8B-B14F-4D97-AF65-F5344CB8AC3E}">
        <p14:creationId xmlns:p14="http://schemas.microsoft.com/office/powerpoint/2010/main" val="29900648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TABLE OF CONTENTS</a:t>
            </a:r>
            <a:endParaRPr lang="en-US" dirty="0"/>
          </a:p>
        </p:txBody>
      </p:sp>
      <p:sp>
        <p:nvSpPr>
          <p:cNvPr id="3" name="Content Placeholder 2"/>
          <p:cNvSpPr>
            <a:spLocks noGrp="1"/>
          </p:cNvSpPr>
          <p:nvPr>
            <p:ph idx="1"/>
          </p:nvPr>
        </p:nvSpPr>
        <p:spPr/>
        <p:txBody>
          <a:bodyPr/>
          <a:lstStyle/>
          <a:p>
            <a:pPr marL="0" indent="0">
              <a:buNone/>
            </a:pPr>
            <a:r>
              <a:rPr lang="en-US" dirty="0" smtClean="0"/>
              <a:t>Terms					3</a:t>
            </a:r>
          </a:p>
          <a:p>
            <a:pPr marL="0" indent="0">
              <a:buNone/>
            </a:pPr>
            <a:r>
              <a:rPr lang="en-US" dirty="0" smtClean="0"/>
              <a:t>Golden Rule				6</a:t>
            </a:r>
          </a:p>
          <a:p>
            <a:pPr marL="0" indent="0">
              <a:buNone/>
            </a:pPr>
            <a:r>
              <a:rPr lang="en-US" dirty="0" smtClean="0"/>
              <a:t>Sources of Divestment		8</a:t>
            </a:r>
          </a:p>
          <a:p>
            <a:pPr marL="0" indent="0">
              <a:buNone/>
            </a:pPr>
            <a:r>
              <a:rPr lang="en-US" dirty="0" smtClean="0"/>
              <a:t>Identifying a Divestment		17</a:t>
            </a:r>
          </a:p>
          <a:p>
            <a:pPr marL="0" indent="0">
              <a:buNone/>
            </a:pPr>
            <a:r>
              <a:rPr lang="en-US" dirty="0" smtClean="0"/>
              <a:t>Exceptions				20</a:t>
            </a:r>
          </a:p>
          <a:p>
            <a:pPr marL="0" indent="0">
              <a:buNone/>
            </a:pPr>
            <a:r>
              <a:rPr lang="en-US" dirty="0" smtClean="0"/>
              <a:t>Undue Hardship			26</a:t>
            </a:r>
          </a:p>
          <a:p>
            <a:pPr marL="0" indent="0">
              <a:buNone/>
            </a:pPr>
            <a:r>
              <a:rPr lang="en-US" dirty="0" smtClean="0"/>
              <a:t>Penalty Begin Date			30</a:t>
            </a:r>
          </a:p>
          <a:p>
            <a:pPr marL="0" indent="0">
              <a:buNone/>
            </a:pPr>
            <a:r>
              <a:rPr lang="en-US" dirty="0" smtClean="0"/>
              <a:t>Card Coverable Services		35</a:t>
            </a:r>
          </a:p>
          <a:p>
            <a:pPr marL="0" indent="0">
              <a:buNone/>
            </a:pPr>
            <a:endParaRPr lang="en-US" dirty="0" smtClean="0"/>
          </a:p>
          <a:p>
            <a:pPr marL="0" indent="0">
              <a:buNone/>
            </a:pPr>
            <a:endParaRPr lang="en-US" dirty="0"/>
          </a:p>
        </p:txBody>
      </p:sp>
      <p:sp>
        <p:nvSpPr>
          <p:cNvPr id="5" name="Slide Number Placeholder 4"/>
          <p:cNvSpPr>
            <a:spLocks noGrp="1"/>
          </p:cNvSpPr>
          <p:nvPr>
            <p:ph type="sldNum" sz="quarter" idx="12"/>
          </p:nvPr>
        </p:nvSpPr>
        <p:spPr/>
        <p:txBody>
          <a:bodyPr/>
          <a:lstStyle/>
          <a:p>
            <a:fld id="{C9A580C9-F9A6-4B46-BE5A-C708AA5ADC9F}" type="slidenum">
              <a:rPr lang="en-US" smtClean="0"/>
              <a:t>2</a:t>
            </a:fld>
            <a:endParaRPr lang="en-US"/>
          </a:p>
        </p:txBody>
      </p:sp>
    </p:spTree>
    <p:extLst>
      <p:ext uri="{BB962C8B-B14F-4D97-AF65-F5344CB8AC3E}">
        <p14:creationId xmlns:p14="http://schemas.microsoft.com/office/powerpoint/2010/main" val="310214200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 Exceptions</a:t>
            </a:r>
            <a:endParaRPr lang="en-US" dirty="0"/>
          </a:p>
        </p:txBody>
      </p:sp>
      <p:sp>
        <p:nvSpPr>
          <p:cNvPr id="3" name="Content Placeholder 2"/>
          <p:cNvSpPr>
            <a:spLocks noGrp="1"/>
          </p:cNvSpPr>
          <p:nvPr>
            <p:ph idx="1"/>
          </p:nvPr>
        </p:nvSpPr>
        <p:spPr/>
        <p:txBody>
          <a:bodyPr/>
          <a:lstStyle/>
          <a:p>
            <a:r>
              <a:rPr lang="en-US" dirty="0" smtClean="0"/>
              <a:t>While there is no all-inclusive list of exceptions, the following slides show ones we see more commonly.</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20</a:t>
            </a:fld>
            <a:endParaRPr lang="en-US"/>
          </a:p>
        </p:txBody>
      </p:sp>
    </p:spTree>
    <p:extLst>
      <p:ext uri="{BB962C8B-B14F-4D97-AF65-F5344CB8AC3E}">
        <p14:creationId xmlns:p14="http://schemas.microsoft.com/office/powerpoint/2010/main" val="342354205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  The client or couple had an established pattern of charitable giving or gifting.</a:t>
            </a:r>
            <a:endParaRPr lang="en-US" dirty="0"/>
          </a:p>
        </p:txBody>
      </p:sp>
      <p:sp>
        <p:nvSpPr>
          <p:cNvPr id="3" name="Content Placeholder 2"/>
          <p:cNvSpPr>
            <a:spLocks noGrp="1"/>
          </p:cNvSpPr>
          <p:nvPr>
            <p:ph idx="1"/>
          </p:nvPr>
        </p:nvSpPr>
        <p:spPr/>
        <p:txBody>
          <a:bodyPr/>
          <a:lstStyle/>
          <a:p>
            <a:r>
              <a:rPr lang="en-US" dirty="0" smtClean="0"/>
              <a:t>If the client or couple can show a history of charitable giving or gifting to family members, the value of which does not exceed 15% of the individual’s or couple’s annual gross income per year, the total amounts gifted will not be considered a divestment.</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21</a:t>
            </a:fld>
            <a:endParaRPr lang="en-US"/>
          </a:p>
        </p:txBody>
      </p:sp>
    </p:spTree>
    <p:extLst>
      <p:ext uri="{BB962C8B-B14F-4D97-AF65-F5344CB8AC3E}">
        <p14:creationId xmlns:p14="http://schemas.microsoft.com/office/powerpoint/2010/main" val="52170228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Homestead property exemptions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institutionalized person can divest homestead property to his or her spouse.</a:t>
            </a:r>
          </a:p>
          <a:p>
            <a:r>
              <a:rPr lang="en-US" dirty="0" smtClean="0"/>
              <a:t>They may also divest homestead property to a child who meets at least one of the following:</a:t>
            </a:r>
          </a:p>
          <a:p>
            <a:pPr marL="0" indent="0">
              <a:buNone/>
            </a:pPr>
            <a:r>
              <a:rPr lang="en-US" dirty="0" smtClean="0"/>
              <a:t>	-Is younger than 21 years old</a:t>
            </a:r>
          </a:p>
          <a:p>
            <a:pPr marL="0" indent="0">
              <a:buNone/>
            </a:pPr>
            <a:r>
              <a:rPr lang="en-US" dirty="0" smtClean="0"/>
              <a:t>	-Is blind or permanently disabled</a:t>
            </a:r>
          </a:p>
          <a:p>
            <a:pPr marL="0" indent="0">
              <a:buNone/>
            </a:pPr>
            <a:r>
              <a:rPr lang="en-US" dirty="0" smtClean="0"/>
              <a:t>	-Has been residing in the institutionalized 	person’s home for at least two years 	immediately prior to the person moving to 	an institution.  A notarized statement that 	the client was able to remain in their home 	because of the care provided by the child.</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22</a:t>
            </a:fld>
            <a:endParaRPr lang="en-US"/>
          </a:p>
        </p:txBody>
      </p:sp>
    </p:spTree>
    <p:extLst>
      <p:ext uri="{BB962C8B-B14F-4D97-AF65-F5344CB8AC3E}">
        <p14:creationId xmlns:p14="http://schemas.microsoft.com/office/powerpoint/2010/main" val="21085170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3</a:t>
            </a:r>
            <a:r>
              <a:rPr lang="en-US" dirty="0" smtClean="0"/>
              <a:t>)  The community spouse divests assets more than 5 years after the institutionalized spouse was determined eligible.</a:t>
            </a:r>
            <a:endParaRPr lang="en-US" dirty="0"/>
          </a:p>
        </p:txBody>
      </p:sp>
      <p:sp>
        <p:nvSpPr>
          <p:cNvPr id="3" name="Content Placeholder 2"/>
          <p:cNvSpPr>
            <a:spLocks noGrp="1"/>
          </p:cNvSpPr>
          <p:nvPr>
            <p:ph idx="1"/>
          </p:nvPr>
        </p:nvSpPr>
        <p:spPr/>
        <p:txBody>
          <a:bodyPr/>
          <a:lstStyle/>
          <a:p>
            <a:r>
              <a:rPr lang="en-US" dirty="0" smtClean="0"/>
              <a:t>Note that while this is not a divestment for the institutionalized spouse, the community spouse may have a divestment if they later apply themselves for LTC Medicaid.</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23</a:t>
            </a:fld>
            <a:endParaRPr lang="en-US"/>
          </a:p>
        </p:txBody>
      </p:sp>
    </p:spTree>
    <p:extLst>
      <p:ext uri="{BB962C8B-B14F-4D97-AF65-F5344CB8AC3E}">
        <p14:creationId xmlns:p14="http://schemas.microsoft.com/office/powerpoint/2010/main" val="7798960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4)  Gambling losses</a:t>
            </a:r>
            <a:endParaRPr lang="en-US" dirty="0"/>
          </a:p>
        </p:txBody>
      </p:sp>
      <p:sp>
        <p:nvSpPr>
          <p:cNvPr id="3" name="Content Placeholder 2"/>
          <p:cNvSpPr>
            <a:spLocks noGrp="1"/>
          </p:cNvSpPr>
          <p:nvPr>
            <p:ph idx="1"/>
          </p:nvPr>
        </p:nvSpPr>
        <p:spPr/>
        <p:txBody>
          <a:bodyPr/>
          <a:lstStyle/>
          <a:p>
            <a:r>
              <a:rPr lang="en-US" dirty="0" smtClean="0"/>
              <a:t>Gambling losses at a casino, racetrack, or in some other type of regulated gambling is not divestment</a:t>
            </a:r>
          </a:p>
          <a:p>
            <a:r>
              <a:rPr lang="en-US" dirty="0" smtClean="0"/>
              <a:t>It is a divestment if the client makes personal bets with friends or relatives or has losses from unregulated gambling.</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24</a:t>
            </a:fld>
            <a:endParaRPr lang="en-US"/>
          </a:p>
        </p:txBody>
      </p:sp>
    </p:spTree>
    <p:extLst>
      <p:ext uri="{BB962C8B-B14F-4D97-AF65-F5344CB8AC3E}">
        <p14:creationId xmlns:p14="http://schemas.microsoft.com/office/powerpoint/2010/main" val="25886530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5)  The agency determines that the denial of eligibility would result in Undue Hardship.</a:t>
            </a:r>
            <a:endParaRPr lang="en-US" dirty="0"/>
          </a:p>
        </p:txBody>
      </p:sp>
      <p:sp>
        <p:nvSpPr>
          <p:cNvPr id="3" name="Content Placeholder 2"/>
          <p:cNvSpPr>
            <a:spLocks noGrp="1"/>
          </p:cNvSpPr>
          <p:nvPr>
            <p:ph idx="1"/>
          </p:nvPr>
        </p:nvSpPr>
        <p:spPr/>
        <p:txBody>
          <a:bodyPr/>
          <a:lstStyle/>
          <a:p>
            <a:r>
              <a:rPr lang="en-US" dirty="0" smtClean="0"/>
              <a:t>Undue hardship occurs if denial or termination of an applicant’s or member’s eligibility for coverage of LTC service would deprive the person of any of the following:</a:t>
            </a:r>
          </a:p>
          <a:p>
            <a:pPr lvl="1"/>
            <a:r>
              <a:rPr lang="en-US" dirty="0" smtClean="0"/>
              <a:t>Medical care</a:t>
            </a:r>
          </a:p>
          <a:p>
            <a:pPr lvl="1"/>
            <a:r>
              <a:rPr lang="en-US" dirty="0" smtClean="0"/>
              <a:t>Food</a:t>
            </a:r>
          </a:p>
          <a:p>
            <a:pPr lvl="1"/>
            <a:r>
              <a:rPr lang="en-US" dirty="0" smtClean="0"/>
              <a:t>Clothing</a:t>
            </a:r>
          </a:p>
          <a:p>
            <a:pPr lvl="1"/>
            <a:r>
              <a:rPr lang="en-US" dirty="0" smtClean="0"/>
              <a:t>Shelter, or other necessities of life</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25</a:t>
            </a:fld>
            <a:endParaRPr lang="en-US"/>
          </a:p>
        </p:txBody>
      </p:sp>
    </p:spTree>
    <p:extLst>
      <p:ext uri="{BB962C8B-B14F-4D97-AF65-F5344CB8AC3E}">
        <p14:creationId xmlns:p14="http://schemas.microsoft.com/office/powerpoint/2010/main" val="314184505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Undue Hardship Procedure</a:t>
            </a:r>
            <a:endParaRPr lang="en-US" dirty="0"/>
          </a:p>
        </p:txBody>
      </p:sp>
      <p:sp>
        <p:nvSpPr>
          <p:cNvPr id="3" name="Content Placeholder 2"/>
          <p:cNvSpPr>
            <a:spLocks noGrp="1"/>
          </p:cNvSpPr>
          <p:nvPr>
            <p:ph idx="1"/>
          </p:nvPr>
        </p:nvSpPr>
        <p:spPr/>
        <p:txBody>
          <a:bodyPr/>
          <a:lstStyle/>
          <a:p>
            <a:r>
              <a:rPr lang="en-US" dirty="0" smtClean="0"/>
              <a:t>If an applicant or member is denied LTC services as a result of one of the situations listed in the last slide, IM workers are required to manually send the applicant or member the following:</a:t>
            </a:r>
          </a:p>
          <a:p>
            <a:pPr lvl="1"/>
            <a:r>
              <a:rPr lang="en-US" dirty="0" smtClean="0"/>
              <a:t>Undue Hardship letter (F- 10187)</a:t>
            </a:r>
          </a:p>
          <a:p>
            <a:pPr lvl="1"/>
            <a:r>
              <a:rPr lang="en-US" dirty="0" smtClean="0"/>
              <a:t>Undue Hardship Waiver Request (F-10193)</a:t>
            </a:r>
          </a:p>
          <a:p>
            <a:pPr marL="347472" lvl="1" indent="0">
              <a:buNone/>
            </a:pPr>
            <a:r>
              <a:rPr lang="en-US" dirty="0" smtClean="0"/>
              <a:t>These forms must be mailed the same day that CWW or the IM worker mails the negative NOD.</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26</a:t>
            </a:fld>
            <a:endParaRPr lang="en-US"/>
          </a:p>
        </p:txBody>
      </p:sp>
    </p:spTree>
    <p:extLst>
      <p:ext uri="{BB962C8B-B14F-4D97-AF65-F5344CB8AC3E}">
        <p14:creationId xmlns:p14="http://schemas.microsoft.com/office/powerpoint/2010/main" val="339016335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Required Undue Hardship Documentation</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Must include a statement signed by the applicant or member (or authorized representative) which describes whether the divested assets are recoverable, and what steps have been taken to recover the divested assets.</a:t>
            </a:r>
          </a:p>
          <a:p>
            <a:r>
              <a:rPr lang="en-US" dirty="0" smtClean="0"/>
              <a:t>Proof that an undue hardship would exist if eligibility is terminated or denied, such as proof of involuntary discharge or other proof that the client will be deprived of life necessities if the divestment penalty is applied.</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27</a:t>
            </a:fld>
            <a:endParaRPr lang="en-US"/>
          </a:p>
        </p:txBody>
      </p:sp>
    </p:spTree>
    <p:extLst>
      <p:ext uri="{BB962C8B-B14F-4D97-AF65-F5344CB8AC3E}">
        <p14:creationId xmlns:p14="http://schemas.microsoft.com/office/powerpoint/2010/main" val="2696483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Bed Hold Payments and Notifications</a:t>
            </a:r>
            <a:endParaRPr lang="en-US" dirty="0"/>
          </a:p>
        </p:txBody>
      </p:sp>
      <p:sp>
        <p:nvSpPr>
          <p:cNvPr id="3" name="Content Placeholder 2"/>
          <p:cNvSpPr>
            <a:spLocks noGrp="1"/>
          </p:cNvSpPr>
          <p:nvPr>
            <p:ph idx="1"/>
          </p:nvPr>
        </p:nvSpPr>
        <p:spPr/>
        <p:txBody>
          <a:bodyPr>
            <a:normAutofit lnSpcReduction="10000"/>
          </a:bodyPr>
          <a:lstStyle/>
          <a:p>
            <a:r>
              <a:rPr lang="en-US" dirty="0" smtClean="0"/>
              <a:t>When an undue hardship waiver request is received by the IM agency from an institutionalized individual, the agency will send the institution the Undue Hardship Bed Hold Notice (F-10189).</a:t>
            </a:r>
          </a:p>
          <a:p>
            <a:r>
              <a:rPr lang="en-US" dirty="0" smtClean="0"/>
              <a:t>The notice informs the institution that a bed hold payment will be made on the client’s behalf for the period of time while the IM agency is making a decision about  the hardship waiver request.</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28</a:t>
            </a:fld>
            <a:endParaRPr lang="en-US"/>
          </a:p>
        </p:txBody>
      </p:sp>
    </p:spTree>
    <p:extLst>
      <p:ext uri="{BB962C8B-B14F-4D97-AF65-F5344CB8AC3E}">
        <p14:creationId xmlns:p14="http://schemas.microsoft.com/office/powerpoint/2010/main" val="33373369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Determination of undue hardship process time frame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Give the member or applicant 10 calendar days after a request for verification is mailed.  If the verification is not submitted within 10 calendar days after the request is submitted, deny the undue hardship request and notify the applicant or member by sending a negative NOD.</a:t>
            </a:r>
          </a:p>
          <a:p>
            <a:r>
              <a:rPr lang="en-US" dirty="0" smtClean="0"/>
              <a:t>The deadline may be extended another 10 days if the individual requests extra time.</a:t>
            </a:r>
          </a:p>
          <a:p>
            <a:r>
              <a:rPr lang="en-US" dirty="0" smtClean="0"/>
              <a:t>A decision to approve or deny undue hardship must be made within 30 calendar days after receipt of the undue hardship form.</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29</a:t>
            </a:fld>
            <a:endParaRPr lang="en-US"/>
          </a:p>
        </p:txBody>
      </p:sp>
    </p:spTree>
    <p:extLst>
      <p:ext uri="{BB962C8B-B14F-4D97-AF65-F5344CB8AC3E}">
        <p14:creationId xmlns:p14="http://schemas.microsoft.com/office/powerpoint/2010/main" val="5374848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IMPORTANT TERMS</a:t>
            </a:r>
            <a:endParaRPr lang="en-US" dirty="0"/>
          </a:p>
        </p:txBody>
      </p:sp>
      <p:sp>
        <p:nvSpPr>
          <p:cNvPr id="3" name="Content Placeholder 2"/>
          <p:cNvSpPr>
            <a:spLocks noGrp="1"/>
          </p:cNvSpPr>
          <p:nvPr>
            <p:ph idx="1"/>
          </p:nvPr>
        </p:nvSpPr>
        <p:spPr/>
        <p:txBody>
          <a:bodyPr>
            <a:normAutofit lnSpcReduction="10000"/>
          </a:bodyPr>
          <a:lstStyle/>
          <a:p>
            <a:r>
              <a:rPr lang="en-US" b="1" dirty="0" smtClean="0"/>
              <a:t>Long Term Care</a:t>
            </a:r>
            <a:r>
              <a:rPr lang="en-US" dirty="0" smtClean="0"/>
              <a:t>– Medicaid for persons residing in an institution (Nursing Home, CBRF, AFH, hospital) over 30 days, or persons who have applied or been functionally screened for Community Waivers</a:t>
            </a:r>
          </a:p>
          <a:p>
            <a:r>
              <a:rPr lang="en-US" b="1" dirty="0" smtClean="0"/>
              <a:t>Community Waivers – </a:t>
            </a:r>
            <a:r>
              <a:rPr lang="en-US" dirty="0" smtClean="0"/>
              <a:t>Programs that enable elderly, blind or disabled people to live in community settings rather than in hospitals or nursing homes</a:t>
            </a:r>
            <a:endParaRPr lang="en-US" b="1" dirty="0"/>
          </a:p>
        </p:txBody>
      </p:sp>
      <p:sp>
        <p:nvSpPr>
          <p:cNvPr id="5" name="Slide Number Placeholder 4"/>
          <p:cNvSpPr>
            <a:spLocks noGrp="1"/>
          </p:cNvSpPr>
          <p:nvPr>
            <p:ph type="sldNum" sz="quarter" idx="12"/>
          </p:nvPr>
        </p:nvSpPr>
        <p:spPr/>
        <p:txBody>
          <a:bodyPr/>
          <a:lstStyle/>
          <a:p>
            <a:fld id="{C9A580C9-F9A6-4B46-BE5A-C708AA5ADC9F}" type="slidenum">
              <a:rPr lang="en-US" smtClean="0"/>
              <a:t>3</a:t>
            </a:fld>
            <a:endParaRPr lang="en-US"/>
          </a:p>
        </p:txBody>
      </p:sp>
    </p:spTree>
    <p:extLst>
      <p:ext uri="{BB962C8B-B14F-4D97-AF65-F5344CB8AC3E}">
        <p14:creationId xmlns:p14="http://schemas.microsoft.com/office/powerpoint/2010/main" val="38258868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953000"/>
            <a:ext cx="8183880" cy="1051560"/>
          </a:xfrm>
        </p:spPr>
        <p:txBody>
          <a:bodyPr>
            <a:normAutofit fontScale="90000"/>
          </a:bodyPr>
          <a:lstStyle/>
          <a:p>
            <a:r>
              <a:rPr lang="en-US" dirty="0" smtClean="0"/>
              <a:t>Penalty begin date for a divestment -- Applicants</a:t>
            </a:r>
            <a:endParaRPr lang="en-US" dirty="0"/>
          </a:p>
        </p:txBody>
      </p:sp>
      <p:sp>
        <p:nvSpPr>
          <p:cNvPr id="3" name="Content Placeholder 2"/>
          <p:cNvSpPr>
            <a:spLocks noGrp="1"/>
          </p:cNvSpPr>
          <p:nvPr>
            <p:ph idx="1"/>
          </p:nvPr>
        </p:nvSpPr>
        <p:spPr/>
        <p:txBody>
          <a:bodyPr>
            <a:normAutofit lnSpcReduction="10000"/>
          </a:bodyPr>
          <a:lstStyle/>
          <a:p>
            <a:r>
              <a:rPr lang="en-US" dirty="0" smtClean="0"/>
              <a:t>For divestments that occurred on or after 01/01/09, the penalty begin date for an applicant begins on the date </a:t>
            </a:r>
            <a:r>
              <a:rPr lang="en-US" b="1" dirty="0" smtClean="0"/>
              <a:t>all </a:t>
            </a:r>
            <a:r>
              <a:rPr lang="en-US" dirty="0" smtClean="0"/>
              <a:t>of the following have occurred:</a:t>
            </a:r>
          </a:p>
          <a:p>
            <a:pPr lvl="1"/>
            <a:r>
              <a:rPr lang="en-US" dirty="0" smtClean="0"/>
              <a:t>The person applies for LTC Medicaid</a:t>
            </a:r>
          </a:p>
          <a:p>
            <a:pPr lvl="1"/>
            <a:r>
              <a:rPr lang="en-US" dirty="0" smtClean="0"/>
              <a:t>The person enters an institution or meets the appropriate LOC and functional screening criteria.</a:t>
            </a:r>
          </a:p>
          <a:p>
            <a:pPr lvl="1"/>
            <a:r>
              <a:rPr lang="en-US" dirty="0" smtClean="0"/>
              <a:t>The person meets all other Medicaid nonfinancial and financial eligibility requirements.</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30</a:t>
            </a:fld>
            <a:endParaRPr lang="en-US"/>
          </a:p>
        </p:txBody>
      </p:sp>
    </p:spTree>
    <p:extLst>
      <p:ext uri="{BB962C8B-B14F-4D97-AF65-F5344CB8AC3E}">
        <p14:creationId xmlns:p14="http://schemas.microsoft.com/office/powerpoint/2010/main" val="4192733602"/>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example of a divestment</a:t>
            </a:r>
            <a:endParaRPr lang="en-US" dirty="0"/>
          </a:p>
        </p:txBody>
      </p:sp>
      <p:sp>
        <p:nvSpPr>
          <p:cNvPr id="3" name="Content Placeholder 2"/>
          <p:cNvSpPr>
            <a:spLocks noGrp="1"/>
          </p:cNvSpPr>
          <p:nvPr>
            <p:ph idx="1"/>
          </p:nvPr>
        </p:nvSpPr>
        <p:spPr/>
        <p:txBody>
          <a:bodyPr>
            <a:normAutofit fontScale="92500"/>
          </a:bodyPr>
          <a:lstStyle/>
          <a:p>
            <a:r>
              <a:rPr lang="en-US" dirty="0" smtClean="0"/>
              <a:t>Robert Baratheon applies for LTC Medicaid (waivers in this case) on 12/20/17.  His wife, </a:t>
            </a:r>
            <a:r>
              <a:rPr lang="en-US" dirty="0" err="1" smtClean="0"/>
              <a:t>Cerce</a:t>
            </a:r>
            <a:r>
              <a:rPr lang="en-US" dirty="0" smtClean="0"/>
              <a:t>, </a:t>
            </a:r>
            <a:r>
              <a:rPr lang="en-US" dirty="0" smtClean="0"/>
              <a:t>transferred a life insurance policy to her daughter on 12/6/17 with a cash value of $9890.25.  Robert has a functional screening on 01/19/18 and is found functionally eligible for waivers on 01/19/18.  All verifications are received late on 02/1/18.  The start date of the penalty period will be 02/01/18.  The penalty end date will be 03/07/18.</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31</a:t>
            </a:fld>
            <a:endParaRPr lang="en-US"/>
          </a:p>
        </p:txBody>
      </p:sp>
    </p:spTree>
    <p:extLst>
      <p:ext uri="{BB962C8B-B14F-4D97-AF65-F5344CB8AC3E}">
        <p14:creationId xmlns:p14="http://schemas.microsoft.com/office/powerpoint/2010/main" val="390610690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divestment penalty screen from our example</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32</a:t>
            </a:fld>
            <a:endParaRPr lang="en-US"/>
          </a:p>
        </p:txBody>
      </p:sp>
      <p:pic>
        <p:nvPicPr>
          <p:cNvPr id="2051" name="Picture 3"/>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1303" r="37161"/>
          <a:stretch/>
        </p:blipFill>
        <p:spPr bwMode="auto">
          <a:xfrm>
            <a:off x="457200" y="467858"/>
            <a:ext cx="8153400" cy="446578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2971800" y="1524000"/>
            <a:ext cx="990600" cy="45719"/>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3467100" y="2819400"/>
            <a:ext cx="419100" cy="1524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3276600" y="4267200"/>
            <a:ext cx="838200" cy="76200"/>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1124661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Penalty begin date for Members</a:t>
            </a:r>
            <a:endParaRPr lang="en-US" dirty="0"/>
          </a:p>
        </p:txBody>
      </p:sp>
      <p:sp>
        <p:nvSpPr>
          <p:cNvPr id="3" name="Content Placeholder 2"/>
          <p:cNvSpPr>
            <a:spLocks noGrp="1"/>
          </p:cNvSpPr>
          <p:nvPr>
            <p:ph idx="1"/>
          </p:nvPr>
        </p:nvSpPr>
        <p:spPr/>
        <p:txBody>
          <a:bodyPr>
            <a:normAutofit/>
          </a:bodyPr>
          <a:lstStyle/>
          <a:p>
            <a:r>
              <a:rPr lang="en-US" dirty="0" smtClean="0"/>
              <a:t>The member’s penalty begin date begins on the month after timely notice is given.</a:t>
            </a:r>
          </a:p>
        </p:txBody>
      </p:sp>
      <p:sp>
        <p:nvSpPr>
          <p:cNvPr id="4" name="Slide Number Placeholder 3"/>
          <p:cNvSpPr>
            <a:spLocks noGrp="1"/>
          </p:cNvSpPr>
          <p:nvPr>
            <p:ph type="sldNum" sz="quarter" idx="12"/>
          </p:nvPr>
        </p:nvSpPr>
        <p:spPr/>
        <p:txBody>
          <a:bodyPr/>
          <a:lstStyle/>
          <a:p>
            <a:fld id="{C9A580C9-F9A6-4B46-BE5A-C708AA5ADC9F}" type="slidenum">
              <a:rPr lang="en-US" smtClean="0"/>
              <a:t>33</a:t>
            </a:fld>
            <a:endParaRPr lang="en-US"/>
          </a:p>
        </p:txBody>
      </p:sp>
    </p:spTree>
    <p:extLst>
      <p:ext uri="{BB962C8B-B14F-4D97-AF65-F5344CB8AC3E}">
        <p14:creationId xmlns:p14="http://schemas.microsoft.com/office/powerpoint/2010/main" val="314660069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An example of a divestment for a member</a:t>
            </a:r>
            <a:endParaRPr lang="en-US" dirty="0"/>
          </a:p>
        </p:txBody>
      </p:sp>
      <p:sp>
        <p:nvSpPr>
          <p:cNvPr id="3" name="Content Placeholder 2"/>
          <p:cNvSpPr>
            <a:spLocks noGrp="1"/>
          </p:cNvSpPr>
          <p:nvPr>
            <p:ph idx="1"/>
          </p:nvPr>
        </p:nvSpPr>
        <p:spPr/>
        <p:txBody>
          <a:bodyPr>
            <a:normAutofit lnSpcReduction="10000"/>
          </a:bodyPr>
          <a:lstStyle/>
          <a:p>
            <a:r>
              <a:rPr lang="en-US" dirty="0"/>
              <a:t>Example:  </a:t>
            </a:r>
            <a:r>
              <a:rPr lang="en-US" dirty="0" err="1"/>
              <a:t>Leto</a:t>
            </a:r>
            <a:r>
              <a:rPr lang="en-US" dirty="0"/>
              <a:t> was determined eligible for institutional Medicaid on 03/01/17.  On 07/02/17, he sold his home and gave the proceeds to his son, Paul.  The divestment was reported 07/12/17 and was entered 07/16/17.  The penalty begin date would be 08/01/17.  If the divestment was not entered until after adverse action for August, the penalty begin date would be 09/01/17</a:t>
            </a:r>
            <a:r>
              <a:rPr lang="en-US" dirty="0" smtClean="0"/>
              <a:t>.</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34</a:t>
            </a:fld>
            <a:endParaRPr lang="en-US"/>
          </a:p>
        </p:txBody>
      </p:sp>
    </p:spTree>
    <p:extLst>
      <p:ext uri="{BB962C8B-B14F-4D97-AF65-F5344CB8AC3E}">
        <p14:creationId xmlns:p14="http://schemas.microsoft.com/office/powerpoint/2010/main" val="16506759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Card coverable services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 person who is under a divestment penalty period may still be eligible for card coverable services if they meet all eligibility criteria. (See MEH 17.15)</a:t>
            </a:r>
          </a:p>
          <a:p>
            <a:r>
              <a:rPr lang="en-US" dirty="0" smtClean="0"/>
              <a:t>Card services are all the Medicaid-covered services except routine, day-to-day health care services that are provided to Medicaid members by a nursing home that are reimbursed within the daily care rate.</a:t>
            </a:r>
          </a:p>
          <a:p>
            <a:r>
              <a:rPr lang="en-US" dirty="0" smtClean="0"/>
              <a:t>For a listing of Medicaid coverage see MEH 21.1</a:t>
            </a:r>
          </a:p>
          <a:p>
            <a:endParaRPr lang="en-US" dirty="0" smtClean="0"/>
          </a:p>
        </p:txBody>
      </p:sp>
      <p:sp>
        <p:nvSpPr>
          <p:cNvPr id="4" name="Slide Number Placeholder 3"/>
          <p:cNvSpPr>
            <a:spLocks noGrp="1"/>
          </p:cNvSpPr>
          <p:nvPr>
            <p:ph type="sldNum" sz="quarter" idx="12"/>
          </p:nvPr>
        </p:nvSpPr>
        <p:spPr/>
        <p:txBody>
          <a:bodyPr/>
          <a:lstStyle/>
          <a:p>
            <a:fld id="{C9A580C9-F9A6-4B46-BE5A-C708AA5ADC9F}" type="slidenum">
              <a:rPr lang="en-US" smtClean="0"/>
              <a:t>35</a:t>
            </a:fld>
            <a:endParaRPr lang="en-US"/>
          </a:p>
        </p:txBody>
      </p:sp>
    </p:spTree>
    <p:extLst>
      <p:ext uri="{BB962C8B-B14F-4D97-AF65-F5344CB8AC3E}">
        <p14:creationId xmlns:p14="http://schemas.microsoft.com/office/powerpoint/2010/main" val="148626426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Life after divestment – Do they need to reapply?</a:t>
            </a:r>
            <a:endParaRPr lang="en-US" dirty="0"/>
          </a:p>
        </p:txBody>
      </p:sp>
      <p:sp>
        <p:nvSpPr>
          <p:cNvPr id="3" name="Content Placeholder 2"/>
          <p:cNvSpPr>
            <a:spLocks noGrp="1"/>
          </p:cNvSpPr>
          <p:nvPr>
            <p:ph idx="1"/>
          </p:nvPr>
        </p:nvSpPr>
        <p:spPr/>
        <p:txBody>
          <a:bodyPr/>
          <a:lstStyle/>
          <a:p>
            <a:r>
              <a:rPr lang="en-US" dirty="0" smtClean="0"/>
              <a:t>Since clients are usually eligible for card coverable services during a divestment penalty period, they do not need to reapply for LTC Medicaid once the divestment penalty ends.</a:t>
            </a:r>
          </a:p>
          <a:p>
            <a:r>
              <a:rPr lang="en-US" dirty="0" smtClean="0"/>
              <a:t>Note that you will still need to carry out reviews for card coverable services at appropriate intervals during the divestment penalty period.</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36</a:t>
            </a:fld>
            <a:endParaRPr lang="en-US"/>
          </a:p>
        </p:txBody>
      </p:sp>
    </p:spTree>
    <p:extLst>
      <p:ext uri="{BB962C8B-B14F-4D97-AF65-F5344CB8AC3E}">
        <p14:creationId xmlns:p14="http://schemas.microsoft.com/office/powerpoint/2010/main" val="7719082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QUESTIONS?</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37</a:t>
            </a:fld>
            <a:endParaRPr lang="en-US"/>
          </a:p>
        </p:txBody>
      </p:sp>
    </p:spTree>
    <p:extLst>
      <p:ext uri="{BB962C8B-B14F-4D97-AF65-F5344CB8AC3E}">
        <p14:creationId xmlns:p14="http://schemas.microsoft.com/office/powerpoint/2010/main" val="18464921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  </a:t>
            </a:r>
            <a:endParaRPr lang="en-US" dirty="0"/>
          </a:p>
        </p:txBody>
      </p:sp>
      <p:sp>
        <p:nvSpPr>
          <p:cNvPr id="3" name="Content Placeholder 2"/>
          <p:cNvSpPr>
            <a:spLocks noGrp="1"/>
          </p:cNvSpPr>
          <p:nvPr>
            <p:ph idx="1"/>
          </p:nvPr>
        </p:nvSpPr>
        <p:spPr/>
        <p:txBody>
          <a:bodyPr/>
          <a:lstStyle/>
          <a:p>
            <a:r>
              <a:rPr lang="en-US" b="1" dirty="0" smtClean="0"/>
              <a:t>Look Back Period – </a:t>
            </a:r>
            <a:r>
              <a:rPr lang="en-US" dirty="0" smtClean="0"/>
              <a:t>This is the amount of time we are allowed to investigate into the financial history of a client applying for long term care in order to determine if a divestment was made.  This includes looking at past bank transactions, sale or transfer of property, and the creation of trusts and annuities anytime in the last 60 months.</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4</a:t>
            </a:fld>
            <a:endParaRPr lang="en-US"/>
          </a:p>
        </p:txBody>
      </p:sp>
    </p:spTree>
    <p:extLst>
      <p:ext uri="{BB962C8B-B14F-4D97-AF65-F5344CB8AC3E}">
        <p14:creationId xmlns:p14="http://schemas.microsoft.com/office/powerpoint/2010/main" val="17795397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DIVESTMENT?</a:t>
            </a:r>
            <a:endParaRPr lang="en-US" dirty="0"/>
          </a:p>
        </p:txBody>
      </p:sp>
      <p:sp>
        <p:nvSpPr>
          <p:cNvPr id="3" name="Content Placeholder 2"/>
          <p:cNvSpPr>
            <a:spLocks noGrp="1"/>
          </p:cNvSpPr>
          <p:nvPr>
            <p:ph idx="1"/>
          </p:nvPr>
        </p:nvSpPr>
        <p:spPr/>
        <p:txBody>
          <a:bodyPr>
            <a:normAutofit lnSpcReduction="10000"/>
          </a:bodyPr>
          <a:lstStyle/>
          <a:p>
            <a:r>
              <a:rPr lang="en-US" b="1" dirty="0" smtClean="0"/>
              <a:t>Divestment </a:t>
            </a:r>
            <a:r>
              <a:rPr lang="en-US" dirty="0" smtClean="0"/>
              <a:t>is the transfer of income, non-exempt assets, and homestead property which belong to an institutionalized person or their spouse, or both.</a:t>
            </a:r>
          </a:p>
          <a:p>
            <a:r>
              <a:rPr lang="en-US" dirty="0" smtClean="0"/>
              <a:t>Divestment also includes any action taken by a person to avoid receiving income or assets they are entitled to.</a:t>
            </a:r>
          </a:p>
          <a:p>
            <a:r>
              <a:rPr lang="en-US" dirty="0" smtClean="0"/>
              <a:t>We will cover more on what specifically constitutes a divestment in later chapters.</a:t>
            </a:r>
            <a:endParaRPr lang="en-US" dirty="0"/>
          </a:p>
        </p:txBody>
      </p:sp>
      <p:sp>
        <p:nvSpPr>
          <p:cNvPr id="5" name="Slide Number Placeholder 4"/>
          <p:cNvSpPr>
            <a:spLocks noGrp="1"/>
          </p:cNvSpPr>
          <p:nvPr>
            <p:ph type="sldNum" sz="quarter" idx="12"/>
          </p:nvPr>
        </p:nvSpPr>
        <p:spPr/>
        <p:txBody>
          <a:bodyPr/>
          <a:lstStyle/>
          <a:p>
            <a:fld id="{C9A580C9-F9A6-4B46-BE5A-C708AA5ADC9F}" type="slidenum">
              <a:rPr lang="en-US" smtClean="0"/>
              <a:t>5</a:t>
            </a:fld>
            <a:endParaRPr lang="en-US"/>
          </a:p>
        </p:txBody>
      </p:sp>
    </p:spTree>
    <p:extLst>
      <p:ext uri="{BB962C8B-B14F-4D97-AF65-F5344CB8AC3E}">
        <p14:creationId xmlns:p14="http://schemas.microsoft.com/office/powerpoint/2010/main" val="3872283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000" dirty="0" smtClean="0"/>
              <a:t>GOLDEN RULE OF DIVESTMENTS</a:t>
            </a:r>
            <a:endParaRPr lang="en-US" sz="4000" dirty="0"/>
          </a:p>
        </p:txBody>
      </p:sp>
      <p:sp>
        <p:nvSpPr>
          <p:cNvPr id="3" name="Content Placeholder 2"/>
          <p:cNvSpPr>
            <a:spLocks noGrp="1"/>
          </p:cNvSpPr>
          <p:nvPr>
            <p:ph idx="1"/>
          </p:nvPr>
        </p:nvSpPr>
        <p:spPr/>
        <p:txBody>
          <a:bodyPr/>
          <a:lstStyle/>
          <a:p>
            <a:r>
              <a:rPr lang="en-US" sz="3200" b="1" dirty="0" smtClean="0"/>
              <a:t>DIVESTMENT RULES ONLY APPLY FOR LONG TERM CARE CASES.</a:t>
            </a:r>
            <a:r>
              <a:rPr lang="en-US" sz="3200" b="1" dirty="0"/>
              <a:t> </a:t>
            </a:r>
            <a:r>
              <a:rPr lang="en-US" sz="3200" b="1" dirty="0" smtClean="0"/>
              <a:t> </a:t>
            </a:r>
          </a:p>
          <a:p>
            <a:r>
              <a:rPr lang="en-US" dirty="0" smtClean="0"/>
              <a:t>In other words, there can only be a divestment if the client is institutionalized (in a hospital or nursing home) or applying for community waivers.</a:t>
            </a:r>
          </a:p>
        </p:txBody>
      </p:sp>
      <p:sp>
        <p:nvSpPr>
          <p:cNvPr id="4" name="Slide Number Placeholder 3"/>
          <p:cNvSpPr>
            <a:spLocks noGrp="1"/>
          </p:cNvSpPr>
          <p:nvPr>
            <p:ph type="sldNum" sz="quarter" idx="12"/>
          </p:nvPr>
        </p:nvSpPr>
        <p:spPr/>
        <p:txBody>
          <a:bodyPr/>
          <a:lstStyle/>
          <a:p>
            <a:fld id="{C9A580C9-F9A6-4B46-BE5A-C708AA5ADC9F}" type="slidenum">
              <a:rPr lang="en-US" smtClean="0"/>
              <a:t>6</a:t>
            </a:fld>
            <a:endParaRPr lang="en-US"/>
          </a:p>
        </p:txBody>
      </p:sp>
    </p:spTree>
    <p:extLst>
      <p:ext uri="{BB962C8B-B14F-4D97-AF65-F5344CB8AC3E}">
        <p14:creationId xmlns:p14="http://schemas.microsoft.com/office/powerpoint/2010/main" val="363403192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cases do divestments not apply?</a:t>
            </a:r>
            <a:endParaRPr lang="en-US" dirty="0"/>
          </a:p>
        </p:txBody>
      </p:sp>
      <p:sp>
        <p:nvSpPr>
          <p:cNvPr id="3" name="Content Placeholder 2"/>
          <p:cNvSpPr>
            <a:spLocks noGrp="1"/>
          </p:cNvSpPr>
          <p:nvPr>
            <p:ph idx="1"/>
          </p:nvPr>
        </p:nvSpPr>
        <p:spPr/>
        <p:txBody>
          <a:bodyPr>
            <a:normAutofit lnSpcReduction="10000"/>
          </a:bodyPr>
          <a:lstStyle/>
          <a:p>
            <a:r>
              <a:rPr lang="en-US" dirty="0" smtClean="0"/>
              <a:t>MAPP</a:t>
            </a:r>
          </a:p>
          <a:p>
            <a:r>
              <a:rPr lang="en-US" dirty="0" smtClean="0"/>
              <a:t>NS deductibles, met or unmet</a:t>
            </a:r>
          </a:p>
          <a:p>
            <a:r>
              <a:rPr lang="en-US" dirty="0" smtClean="0"/>
              <a:t>MS </a:t>
            </a:r>
          </a:p>
          <a:p>
            <a:r>
              <a:rPr lang="en-US" dirty="0" smtClean="0"/>
              <a:t>QMB, SLMB or SLMB+</a:t>
            </a:r>
          </a:p>
          <a:p>
            <a:r>
              <a:rPr lang="en-US" dirty="0" smtClean="0"/>
              <a:t>LTC cases where the divestment occurred more than 5 years ago.</a:t>
            </a:r>
          </a:p>
          <a:p>
            <a:endParaRPr lang="en-US" dirty="0"/>
          </a:p>
          <a:p>
            <a:r>
              <a:rPr lang="en-US" dirty="0" smtClean="0"/>
              <a:t>For any of these cases, a divestment page should not be built.</a:t>
            </a:r>
          </a:p>
        </p:txBody>
      </p:sp>
      <p:sp>
        <p:nvSpPr>
          <p:cNvPr id="4" name="Slide Number Placeholder 3"/>
          <p:cNvSpPr>
            <a:spLocks noGrp="1"/>
          </p:cNvSpPr>
          <p:nvPr>
            <p:ph type="sldNum" sz="quarter" idx="12"/>
          </p:nvPr>
        </p:nvSpPr>
        <p:spPr/>
        <p:txBody>
          <a:bodyPr/>
          <a:lstStyle/>
          <a:p>
            <a:fld id="{C9A580C9-F9A6-4B46-BE5A-C708AA5ADC9F}" type="slidenum">
              <a:rPr lang="en-US" smtClean="0"/>
              <a:t>7</a:t>
            </a:fld>
            <a:endParaRPr lang="en-US"/>
          </a:p>
        </p:txBody>
      </p:sp>
    </p:spTree>
    <p:extLst>
      <p:ext uri="{BB962C8B-B14F-4D97-AF65-F5344CB8AC3E}">
        <p14:creationId xmlns:p14="http://schemas.microsoft.com/office/powerpoint/2010/main" val="150752148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How do I find a divestment?</a:t>
            </a:r>
            <a:endParaRPr lang="en-US" dirty="0"/>
          </a:p>
        </p:txBody>
      </p:sp>
      <p:sp>
        <p:nvSpPr>
          <p:cNvPr id="3" name="Content Placeholder 2"/>
          <p:cNvSpPr>
            <a:spLocks noGrp="1"/>
          </p:cNvSpPr>
          <p:nvPr>
            <p:ph idx="1"/>
          </p:nvPr>
        </p:nvSpPr>
        <p:spPr/>
        <p:txBody>
          <a:bodyPr/>
          <a:lstStyle/>
          <a:p>
            <a:r>
              <a:rPr lang="en-US" dirty="0" smtClean="0"/>
              <a:t>This is not an easy question to answer, but here are some red flags indicating a possible divestment on the proceeding slides.</a:t>
            </a:r>
          </a:p>
        </p:txBody>
      </p:sp>
      <p:sp>
        <p:nvSpPr>
          <p:cNvPr id="4" name="Slide Number Placeholder 3"/>
          <p:cNvSpPr>
            <a:spLocks noGrp="1"/>
          </p:cNvSpPr>
          <p:nvPr>
            <p:ph type="sldNum" sz="quarter" idx="12"/>
          </p:nvPr>
        </p:nvSpPr>
        <p:spPr/>
        <p:txBody>
          <a:bodyPr/>
          <a:lstStyle/>
          <a:p>
            <a:fld id="{C9A580C9-F9A6-4B46-BE5A-C708AA5ADC9F}" type="slidenum">
              <a:rPr lang="en-US" smtClean="0"/>
              <a:t>8</a:t>
            </a:fld>
            <a:endParaRPr lang="en-US"/>
          </a:p>
        </p:txBody>
      </p:sp>
    </p:spTree>
    <p:extLst>
      <p:ext uri="{BB962C8B-B14F-4D97-AF65-F5344CB8AC3E}">
        <p14:creationId xmlns:p14="http://schemas.microsoft.com/office/powerpoint/2010/main" val="29602548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1)  Section 11 of the EBD Medicaid Application</a:t>
            </a:r>
            <a:endParaRPr lang="en-US" dirty="0"/>
          </a:p>
        </p:txBody>
      </p:sp>
      <p:sp>
        <p:nvSpPr>
          <p:cNvPr id="3" name="Content Placeholder 2"/>
          <p:cNvSpPr>
            <a:spLocks noGrp="1"/>
          </p:cNvSpPr>
          <p:nvPr>
            <p:ph idx="1"/>
          </p:nvPr>
        </p:nvSpPr>
        <p:spPr/>
        <p:txBody>
          <a:bodyPr/>
          <a:lstStyle/>
          <a:p>
            <a:r>
              <a:rPr lang="en-US" dirty="0" smtClean="0"/>
              <a:t>The most obvious and first place to search is the application itself.  Section 11 of the EBD MA application directly asks the client if they have given away or transferred any income or resources or sold for less than fair market value in the last five years.  If they answer yes to any of these questions, a possible divestment </a:t>
            </a:r>
            <a:r>
              <a:rPr lang="en-US" smtClean="0"/>
              <a:t>has occurred.	</a:t>
            </a:r>
            <a:endParaRPr lang="en-US" dirty="0"/>
          </a:p>
        </p:txBody>
      </p:sp>
      <p:sp>
        <p:nvSpPr>
          <p:cNvPr id="4" name="Slide Number Placeholder 3"/>
          <p:cNvSpPr>
            <a:spLocks noGrp="1"/>
          </p:cNvSpPr>
          <p:nvPr>
            <p:ph type="sldNum" sz="quarter" idx="12"/>
          </p:nvPr>
        </p:nvSpPr>
        <p:spPr/>
        <p:txBody>
          <a:bodyPr/>
          <a:lstStyle/>
          <a:p>
            <a:fld id="{C9A580C9-F9A6-4B46-BE5A-C708AA5ADC9F}" type="slidenum">
              <a:rPr lang="en-US" smtClean="0"/>
              <a:t>9</a:t>
            </a:fld>
            <a:endParaRPr lang="en-US"/>
          </a:p>
        </p:txBody>
      </p:sp>
    </p:spTree>
    <p:extLst>
      <p:ext uri="{BB962C8B-B14F-4D97-AF65-F5344CB8AC3E}">
        <p14:creationId xmlns:p14="http://schemas.microsoft.com/office/powerpoint/2010/main" val="137906389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3436</TotalTime>
  <Words>1865</Words>
  <Application>Microsoft Office PowerPoint</Application>
  <PresentationFormat>On-screen Show (4:3)</PresentationFormat>
  <Paragraphs>148</Paragraphs>
  <Slides>37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Calibri</vt:lpstr>
      <vt:lpstr>Verdana</vt:lpstr>
      <vt:lpstr>Wingdings 2</vt:lpstr>
      <vt:lpstr>Aspect</vt:lpstr>
      <vt:lpstr>Divestment Training </vt:lpstr>
      <vt:lpstr>TABLE OF CONTENTS</vt:lpstr>
      <vt:lpstr>SOME IMPORTANT TERMS</vt:lpstr>
      <vt:lpstr>  </vt:lpstr>
      <vt:lpstr>WHAT IS A DIVESTMENT?</vt:lpstr>
      <vt:lpstr>GOLDEN RULE OF DIVESTMENTS</vt:lpstr>
      <vt:lpstr>What cases do divestments not apply?</vt:lpstr>
      <vt:lpstr>How do I find a divestment?</vt:lpstr>
      <vt:lpstr>1)  Section 11 of the EBD Medicaid Application</vt:lpstr>
      <vt:lpstr>(a picture of section 11, pg 11 on the EBD application)</vt:lpstr>
      <vt:lpstr>2)  There are transfers to or from accounts not listed on the app.</vt:lpstr>
      <vt:lpstr>An example of a bank statement where we should request clarification on what this expense was for</vt:lpstr>
      <vt:lpstr>3) Quitclaim Deeds </vt:lpstr>
      <vt:lpstr>Example of a Quitclaim Deed</vt:lpstr>
      <vt:lpstr>4)  Life Estates</vt:lpstr>
      <vt:lpstr>Calculating the divested amount of a life estate</vt:lpstr>
      <vt:lpstr>How do I know if a transfer or withdrawal is a divestment?</vt:lpstr>
      <vt:lpstr>Give the client an opportunity to verify that the expenditure or transfer was not a divestment.</vt:lpstr>
      <vt:lpstr>Be clear on what the potential divestment is.</vt:lpstr>
      <vt:lpstr>Check Exceptions</vt:lpstr>
      <vt:lpstr>1)  The client or couple had an established pattern of charitable giving or gifting.</vt:lpstr>
      <vt:lpstr>2)  Homestead property exemptions</vt:lpstr>
      <vt:lpstr>3)  The community spouse divests assets more than 5 years after the institutionalized spouse was determined eligible.</vt:lpstr>
      <vt:lpstr>4)  Gambling losses</vt:lpstr>
      <vt:lpstr>5)  The agency determines that the denial of eligibility would result in Undue Hardship.</vt:lpstr>
      <vt:lpstr>Undue Hardship Procedure</vt:lpstr>
      <vt:lpstr>Required Undue Hardship Documentation</vt:lpstr>
      <vt:lpstr>Bed Hold Payments and Notifications</vt:lpstr>
      <vt:lpstr>Determination of undue hardship process time frame</vt:lpstr>
      <vt:lpstr>Penalty begin date for a divestment -- Applicants</vt:lpstr>
      <vt:lpstr>An example of a divestment</vt:lpstr>
      <vt:lpstr>The divestment penalty screen from our example</vt:lpstr>
      <vt:lpstr>Penalty begin date for Members</vt:lpstr>
      <vt:lpstr>An example of a divestment for a member</vt:lpstr>
      <vt:lpstr>Card coverable services</vt:lpstr>
      <vt:lpstr>Life after divestment – Do they need to reapply?</vt:lpstr>
      <vt:lpstr>QUESTIONS?</vt:lpstr>
    </vt:vector>
  </TitlesOfParts>
  <Company>Dane County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Divestment Training</dc:title>
  <dc:creator>Cook, Jeremiah</dc:creator>
  <cp:lastModifiedBy>Cook, Jeremiah</cp:lastModifiedBy>
  <cp:revision>76</cp:revision>
  <dcterms:created xsi:type="dcterms:W3CDTF">2018-01-17T20:13:51Z</dcterms:created>
  <dcterms:modified xsi:type="dcterms:W3CDTF">2019-11-08T19:11:41Z</dcterms:modified>
</cp:coreProperties>
</file>