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64"/>
  </p:notesMasterIdLst>
  <p:sldIdLst>
    <p:sldId id="256" r:id="rId2"/>
    <p:sldId id="281" r:id="rId3"/>
    <p:sldId id="257" r:id="rId4"/>
    <p:sldId id="258" r:id="rId5"/>
    <p:sldId id="298" r:id="rId6"/>
    <p:sldId id="305" r:id="rId7"/>
    <p:sldId id="306" r:id="rId8"/>
    <p:sldId id="259" r:id="rId9"/>
    <p:sldId id="282" r:id="rId10"/>
    <p:sldId id="299" r:id="rId11"/>
    <p:sldId id="295" r:id="rId12"/>
    <p:sldId id="260" r:id="rId13"/>
    <p:sldId id="283" r:id="rId14"/>
    <p:sldId id="284" r:id="rId15"/>
    <p:sldId id="275" r:id="rId16"/>
    <p:sldId id="276" r:id="rId17"/>
    <p:sldId id="263" r:id="rId18"/>
    <p:sldId id="286" r:id="rId19"/>
    <p:sldId id="285" r:id="rId20"/>
    <p:sldId id="262" r:id="rId21"/>
    <p:sldId id="308" r:id="rId22"/>
    <p:sldId id="265" r:id="rId23"/>
    <p:sldId id="266" r:id="rId24"/>
    <p:sldId id="287" r:id="rId25"/>
    <p:sldId id="273" r:id="rId26"/>
    <p:sldId id="290" r:id="rId27"/>
    <p:sldId id="267" r:id="rId28"/>
    <p:sldId id="271" r:id="rId29"/>
    <p:sldId id="268" r:id="rId30"/>
    <p:sldId id="269" r:id="rId31"/>
    <p:sldId id="270" r:id="rId32"/>
    <p:sldId id="279" r:id="rId33"/>
    <p:sldId id="296" r:id="rId34"/>
    <p:sldId id="307" r:id="rId35"/>
    <p:sldId id="309" r:id="rId36"/>
    <p:sldId id="310" r:id="rId37"/>
    <p:sldId id="311" r:id="rId38"/>
    <p:sldId id="312" r:id="rId39"/>
    <p:sldId id="314" r:id="rId40"/>
    <p:sldId id="313" r:id="rId41"/>
    <p:sldId id="316" r:id="rId42"/>
    <p:sldId id="315" r:id="rId43"/>
    <p:sldId id="317" r:id="rId44"/>
    <p:sldId id="318" r:id="rId45"/>
    <p:sldId id="320" r:id="rId46"/>
    <p:sldId id="319" r:id="rId47"/>
    <p:sldId id="280" r:id="rId48"/>
    <p:sldId id="288" r:id="rId49"/>
    <p:sldId id="291" r:id="rId50"/>
    <p:sldId id="292" r:id="rId51"/>
    <p:sldId id="294" r:id="rId52"/>
    <p:sldId id="302" r:id="rId53"/>
    <p:sldId id="293" r:id="rId54"/>
    <p:sldId id="278" r:id="rId55"/>
    <p:sldId id="289" r:id="rId56"/>
    <p:sldId id="277" r:id="rId57"/>
    <p:sldId id="297" r:id="rId58"/>
    <p:sldId id="300" r:id="rId59"/>
    <p:sldId id="301" r:id="rId60"/>
    <p:sldId id="303" r:id="rId61"/>
    <p:sldId id="304" r:id="rId62"/>
    <p:sldId id="274"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F9BD02-23B3-4C01-B326-484F9DA62AD1}" type="datetimeFigureOut">
              <a:rPr lang="en-US" smtClean="0"/>
              <a:t>10/2/2020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62385C-C187-4DDF-9A17-8E78A47BE477}" type="slidenum">
              <a:rPr lang="en-US" smtClean="0"/>
              <a:t>‹#›</a:t>
            </a:fld>
            <a:endParaRPr lang="en-US" dirty="0"/>
          </a:p>
        </p:txBody>
      </p:sp>
    </p:spTree>
    <p:extLst>
      <p:ext uri="{BB962C8B-B14F-4D97-AF65-F5344CB8AC3E}">
        <p14:creationId xmlns:p14="http://schemas.microsoft.com/office/powerpoint/2010/main" val="268295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62385C-C187-4DDF-9A17-8E78A47BE477}" type="slidenum">
              <a:rPr lang="en-US" smtClean="0"/>
              <a:t>6</a:t>
            </a:fld>
            <a:endParaRPr lang="en-US" dirty="0"/>
          </a:p>
        </p:txBody>
      </p:sp>
    </p:spTree>
    <p:extLst>
      <p:ext uri="{BB962C8B-B14F-4D97-AF65-F5344CB8AC3E}">
        <p14:creationId xmlns:p14="http://schemas.microsoft.com/office/powerpoint/2010/main" val="3103678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62385C-C187-4DDF-9A17-8E78A47BE477}" type="slidenum">
              <a:rPr lang="en-US" smtClean="0"/>
              <a:t>32</a:t>
            </a:fld>
            <a:endParaRPr lang="en-US"/>
          </a:p>
        </p:txBody>
      </p:sp>
    </p:spTree>
    <p:extLst>
      <p:ext uri="{BB962C8B-B14F-4D97-AF65-F5344CB8AC3E}">
        <p14:creationId xmlns:p14="http://schemas.microsoft.com/office/powerpoint/2010/main" val="837487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62385C-C187-4DDF-9A17-8E78A47BE477}" type="slidenum">
              <a:rPr lang="en-US" smtClean="0"/>
              <a:t>33</a:t>
            </a:fld>
            <a:endParaRPr lang="en-US"/>
          </a:p>
        </p:txBody>
      </p:sp>
    </p:spTree>
    <p:extLst>
      <p:ext uri="{BB962C8B-B14F-4D97-AF65-F5344CB8AC3E}">
        <p14:creationId xmlns:p14="http://schemas.microsoft.com/office/powerpoint/2010/main" val="837487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62385C-C187-4DDF-9A17-8E78A47BE477}" type="slidenum">
              <a:rPr lang="en-US" smtClean="0"/>
              <a:t>34</a:t>
            </a:fld>
            <a:endParaRPr lang="en-US"/>
          </a:p>
        </p:txBody>
      </p:sp>
    </p:spTree>
    <p:extLst>
      <p:ext uri="{BB962C8B-B14F-4D97-AF65-F5344CB8AC3E}">
        <p14:creationId xmlns:p14="http://schemas.microsoft.com/office/powerpoint/2010/main" val="837487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dirty="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BF28008D-0782-4921-8E2B-504E74954B9D}" type="datetime1">
              <a:rPr lang="en-US" smtClean="0"/>
              <a:t>10/2/2020</a:t>
            </a:fld>
            <a:endParaRPr lang="en-US" dirty="0"/>
          </a:p>
        </p:txBody>
      </p:sp>
      <p:sp>
        <p:nvSpPr>
          <p:cNvPr id="17" name="Slide Number Placeholder 16"/>
          <p:cNvSpPr>
            <a:spLocks noGrp="1"/>
          </p:cNvSpPr>
          <p:nvPr>
            <p:ph type="sldNum" sz="quarter" idx="11"/>
          </p:nvPr>
        </p:nvSpPr>
        <p:spPr/>
        <p:txBody>
          <a:bodyPr/>
          <a:lstStyle/>
          <a:p>
            <a:fld id="{A765062D-8974-494E-9DCB-28E61ECE8A2D}" type="slidenum">
              <a:rPr lang="en-US" smtClean="0"/>
              <a:t>‹#›</a:t>
            </a:fld>
            <a:endParaRPr lang="en-US" dirty="0"/>
          </a:p>
        </p:txBody>
      </p:sp>
      <p:sp>
        <p:nvSpPr>
          <p:cNvPr id="19" name="Footer Placeholder 18"/>
          <p:cNvSpPr>
            <a:spLocks noGrp="1"/>
          </p:cNvSpPr>
          <p:nvPr>
            <p:ph type="ftr" sz="quarter" idx="12"/>
          </p:nvPr>
        </p:nvSpPr>
        <p:spPr/>
        <p:txBody>
          <a:bodyPr/>
          <a:lstStyle/>
          <a:p>
            <a:r>
              <a:rPr lang="en-US" smtClean="0"/>
              <a:t>Revised 10/01/20</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F60912-549C-447F-8859-C9D095A12D89}" type="datetime1">
              <a:rPr lang="en-US" smtClean="0"/>
              <a:t>10/2/2020</a:t>
            </a:fld>
            <a:endParaRPr lang="en-US" dirty="0"/>
          </a:p>
        </p:txBody>
      </p:sp>
      <p:sp>
        <p:nvSpPr>
          <p:cNvPr id="5" name="Footer Placeholder 4"/>
          <p:cNvSpPr>
            <a:spLocks noGrp="1"/>
          </p:cNvSpPr>
          <p:nvPr>
            <p:ph type="ftr" sz="quarter" idx="11"/>
          </p:nvPr>
        </p:nvSpPr>
        <p:spPr/>
        <p:txBody>
          <a:bodyPr/>
          <a:lstStyle/>
          <a:p>
            <a:r>
              <a:rPr lang="en-US" smtClean="0"/>
              <a:t>Revised 10/01/20</a:t>
            </a:r>
            <a:endParaRPr lang="en-US" dirty="0"/>
          </a:p>
        </p:txBody>
      </p:sp>
      <p:sp>
        <p:nvSpPr>
          <p:cNvPr id="6" name="Slide Number Placeholder 5"/>
          <p:cNvSpPr>
            <a:spLocks noGrp="1"/>
          </p:cNvSpPr>
          <p:nvPr>
            <p:ph type="sldNum" sz="quarter" idx="12"/>
          </p:nvPr>
        </p:nvSpPr>
        <p:spPr/>
        <p:txBody>
          <a:bodyPr/>
          <a:lstStyle/>
          <a:p>
            <a:fld id="{A765062D-8974-494E-9DCB-28E61ECE8A2D}"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A3B81B-D9DD-432C-B86B-139CAC617EB8}" type="datetime1">
              <a:rPr lang="en-US" smtClean="0"/>
              <a:t>10/2/2020</a:t>
            </a:fld>
            <a:endParaRPr lang="en-US" dirty="0"/>
          </a:p>
        </p:txBody>
      </p:sp>
      <p:sp>
        <p:nvSpPr>
          <p:cNvPr id="5" name="Footer Placeholder 4"/>
          <p:cNvSpPr>
            <a:spLocks noGrp="1"/>
          </p:cNvSpPr>
          <p:nvPr>
            <p:ph type="ftr" sz="quarter" idx="11"/>
          </p:nvPr>
        </p:nvSpPr>
        <p:spPr/>
        <p:txBody>
          <a:bodyPr/>
          <a:lstStyle/>
          <a:p>
            <a:r>
              <a:rPr lang="en-US" smtClean="0"/>
              <a:t>Revised 10/01/20</a:t>
            </a:r>
            <a:endParaRPr lang="en-US" dirty="0"/>
          </a:p>
        </p:txBody>
      </p:sp>
      <p:sp>
        <p:nvSpPr>
          <p:cNvPr id="6" name="Slide Number Placeholder 5"/>
          <p:cNvSpPr>
            <a:spLocks noGrp="1"/>
          </p:cNvSpPr>
          <p:nvPr>
            <p:ph type="sldNum" sz="quarter" idx="12"/>
          </p:nvPr>
        </p:nvSpPr>
        <p:spPr/>
        <p:txBody>
          <a:bodyPr/>
          <a:lstStyle/>
          <a:p>
            <a:fld id="{A765062D-8974-494E-9DCB-28E61ECE8A2D}" type="slidenum">
              <a:rPr lang="en-US" smtClean="0"/>
              <a:t>‹#›</a:t>
            </a:fld>
            <a:endParaRPr lang="en-US" dirty="0"/>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34307F66-EB6E-4328-B005-A47487C744DC}" type="datetime1">
              <a:rPr lang="en-US" smtClean="0"/>
              <a:t>10/2/2020</a:t>
            </a:fld>
            <a:endParaRPr lang="en-US" dirty="0"/>
          </a:p>
        </p:txBody>
      </p:sp>
      <p:sp>
        <p:nvSpPr>
          <p:cNvPr id="12" name="Slide Number Placeholder 11"/>
          <p:cNvSpPr>
            <a:spLocks noGrp="1"/>
          </p:cNvSpPr>
          <p:nvPr>
            <p:ph type="sldNum" sz="quarter" idx="15"/>
          </p:nvPr>
        </p:nvSpPr>
        <p:spPr/>
        <p:txBody>
          <a:bodyPr/>
          <a:lstStyle/>
          <a:p>
            <a:fld id="{A765062D-8974-494E-9DCB-28E61ECE8A2D}" type="slidenum">
              <a:rPr lang="en-US" smtClean="0"/>
              <a:t>‹#›</a:t>
            </a:fld>
            <a:endParaRPr lang="en-US" dirty="0"/>
          </a:p>
        </p:txBody>
      </p:sp>
      <p:sp>
        <p:nvSpPr>
          <p:cNvPr id="13" name="Footer Placeholder 12"/>
          <p:cNvSpPr>
            <a:spLocks noGrp="1"/>
          </p:cNvSpPr>
          <p:nvPr>
            <p:ph type="ftr" sz="quarter" idx="16"/>
          </p:nvPr>
        </p:nvSpPr>
        <p:spPr/>
        <p:txBody>
          <a:bodyPr/>
          <a:lstStyle/>
          <a:p>
            <a:r>
              <a:rPr lang="en-US" smtClean="0"/>
              <a:t>Revised 10/01/20</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dirty="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CC205403-51F3-4090-B5A0-4390B7C2FF2B}" type="datetime1">
              <a:rPr lang="en-US" smtClean="0"/>
              <a:t>10/2/2020</a:t>
            </a:fld>
            <a:endParaRPr lang="en-US" dirty="0"/>
          </a:p>
        </p:txBody>
      </p:sp>
      <p:sp>
        <p:nvSpPr>
          <p:cNvPr id="14" name="Slide Number Placeholder 13"/>
          <p:cNvSpPr>
            <a:spLocks noGrp="1"/>
          </p:cNvSpPr>
          <p:nvPr>
            <p:ph type="sldNum" sz="quarter" idx="11"/>
          </p:nvPr>
        </p:nvSpPr>
        <p:spPr/>
        <p:txBody>
          <a:bodyPr/>
          <a:lstStyle/>
          <a:p>
            <a:fld id="{A765062D-8974-494E-9DCB-28E61ECE8A2D}" type="slidenum">
              <a:rPr lang="en-US" smtClean="0"/>
              <a:t>‹#›</a:t>
            </a:fld>
            <a:endParaRPr lang="en-US" dirty="0"/>
          </a:p>
        </p:txBody>
      </p:sp>
      <p:sp>
        <p:nvSpPr>
          <p:cNvPr id="15" name="Footer Placeholder 14"/>
          <p:cNvSpPr>
            <a:spLocks noGrp="1"/>
          </p:cNvSpPr>
          <p:nvPr>
            <p:ph type="ftr" sz="quarter" idx="12"/>
          </p:nvPr>
        </p:nvSpPr>
        <p:spPr/>
        <p:txBody>
          <a:bodyPr/>
          <a:lstStyle/>
          <a:p>
            <a:r>
              <a:rPr lang="en-US" smtClean="0"/>
              <a:t>Revised 10/01/20</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B344E747-6B1A-471B-A33E-E7F69B25D1F4}" type="datetime1">
              <a:rPr lang="en-US" smtClean="0"/>
              <a:t>10/2/2020</a:t>
            </a:fld>
            <a:endParaRPr lang="en-US" dirty="0"/>
          </a:p>
        </p:txBody>
      </p:sp>
      <p:sp>
        <p:nvSpPr>
          <p:cNvPr id="12" name="Slide Number Placeholder 11"/>
          <p:cNvSpPr>
            <a:spLocks noGrp="1"/>
          </p:cNvSpPr>
          <p:nvPr>
            <p:ph type="sldNum" sz="quarter" idx="16"/>
          </p:nvPr>
        </p:nvSpPr>
        <p:spPr/>
        <p:txBody>
          <a:bodyPr/>
          <a:lstStyle/>
          <a:p>
            <a:fld id="{A765062D-8974-494E-9DCB-28E61ECE8A2D}" type="slidenum">
              <a:rPr lang="en-US" smtClean="0"/>
              <a:t>‹#›</a:t>
            </a:fld>
            <a:endParaRPr lang="en-US" dirty="0"/>
          </a:p>
        </p:txBody>
      </p:sp>
      <p:sp>
        <p:nvSpPr>
          <p:cNvPr id="13" name="Footer Placeholder 12"/>
          <p:cNvSpPr>
            <a:spLocks noGrp="1"/>
          </p:cNvSpPr>
          <p:nvPr>
            <p:ph type="ftr" sz="quarter" idx="17"/>
          </p:nvPr>
        </p:nvSpPr>
        <p:spPr/>
        <p:txBody>
          <a:bodyPr/>
          <a:lstStyle/>
          <a:p>
            <a:r>
              <a:rPr lang="en-US" smtClean="0"/>
              <a:t>Revised 10/01/20</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67E8B299-5E70-442C-8B42-1C37C17CA3BC}" type="datetime1">
              <a:rPr lang="en-US" smtClean="0"/>
              <a:t>10/2/2020</a:t>
            </a:fld>
            <a:endParaRPr lang="en-US" dirty="0"/>
          </a:p>
        </p:txBody>
      </p:sp>
      <p:sp>
        <p:nvSpPr>
          <p:cNvPr id="12" name="Slide Number Placeholder 11"/>
          <p:cNvSpPr>
            <a:spLocks noGrp="1"/>
          </p:cNvSpPr>
          <p:nvPr>
            <p:ph type="sldNum" sz="quarter" idx="17"/>
          </p:nvPr>
        </p:nvSpPr>
        <p:spPr/>
        <p:txBody>
          <a:bodyPr/>
          <a:lstStyle/>
          <a:p>
            <a:fld id="{A765062D-8974-494E-9DCB-28E61ECE8A2D}" type="slidenum">
              <a:rPr lang="en-US" smtClean="0"/>
              <a:t>‹#›</a:t>
            </a:fld>
            <a:endParaRPr lang="en-US" dirty="0"/>
          </a:p>
        </p:txBody>
      </p:sp>
      <p:sp>
        <p:nvSpPr>
          <p:cNvPr id="13" name="Footer Placeholder 12"/>
          <p:cNvSpPr>
            <a:spLocks noGrp="1"/>
          </p:cNvSpPr>
          <p:nvPr>
            <p:ph type="ftr" sz="quarter" idx="18"/>
          </p:nvPr>
        </p:nvSpPr>
        <p:spPr/>
        <p:txBody>
          <a:bodyPr/>
          <a:lstStyle/>
          <a:p>
            <a:r>
              <a:rPr lang="en-US" smtClean="0"/>
              <a:t>Revised 10/01/20</a:t>
            </a:r>
            <a:endParaRPr lang="en-US" dirty="0"/>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EE9A74B8-FAAF-4F51-ACBA-DFD62F772892}" type="datetime1">
              <a:rPr lang="en-US" smtClean="0"/>
              <a:t>10/2/2020</a:t>
            </a:fld>
            <a:endParaRPr lang="en-US" dirty="0"/>
          </a:p>
        </p:txBody>
      </p:sp>
      <p:sp>
        <p:nvSpPr>
          <p:cNvPr id="16" name="Slide Number Placeholder 15"/>
          <p:cNvSpPr>
            <a:spLocks noGrp="1"/>
          </p:cNvSpPr>
          <p:nvPr>
            <p:ph type="sldNum" sz="quarter" idx="11"/>
          </p:nvPr>
        </p:nvSpPr>
        <p:spPr/>
        <p:txBody>
          <a:bodyPr/>
          <a:lstStyle/>
          <a:p>
            <a:fld id="{A765062D-8974-494E-9DCB-28E61ECE8A2D}" type="slidenum">
              <a:rPr lang="en-US" smtClean="0"/>
              <a:t>‹#›</a:t>
            </a:fld>
            <a:endParaRPr lang="en-US" dirty="0"/>
          </a:p>
        </p:txBody>
      </p:sp>
      <p:sp>
        <p:nvSpPr>
          <p:cNvPr id="17" name="Footer Placeholder 16"/>
          <p:cNvSpPr>
            <a:spLocks noGrp="1"/>
          </p:cNvSpPr>
          <p:nvPr>
            <p:ph type="ftr" sz="quarter" idx="12"/>
          </p:nvPr>
        </p:nvSpPr>
        <p:spPr/>
        <p:txBody>
          <a:bodyPr/>
          <a:lstStyle/>
          <a:p>
            <a:r>
              <a:rPr lang="en-US" smtClean="0"/>
              <a:t>Revised 10/01/20</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FE848DCD-1835-4126-A96A-C269032D7F4D}" type="datetime1">
              <a:rPr lang="en-US" smtClean="0"/>
              <a:t>10/2/2020</a:t>
            </a:fld>
            <a:endParaRPr lang="en-US" dirty="0"/>
          </a:p>
        </p:txBody>
      </p:sp>
      <p:sp>
        <p:nvSpPr>
          <p:cNvPr id="8" name="Slide Number Placeholder 7"/>
          <p:cNvSpPr>
            <a:spLocks noGrp="1"/>
          </p:cNvSpPr>
          <p:nvPr>
            <p:ph type="sldNum" sz="quarter" idx="11"/>
          </p:nvPr>
        </p:nvSpPr>
        <p:spPr/>
        <p:txBody>
          <a:bodyPr/>
          <a:lstStyle/>
          <a:p>
            <a:fld id="{A765062D-8974-494E-9DCB-28E61ECE8A2D}" type="slidenum">
              <a:rPr lang="en-US" smtClean="0"/>
              <a:t>‹#›</a:t>
            </a:fld>
            <a:endParaRPr lang="en-US" dirty="0"/>
          </a:p>
        </p:txBody>
      </p:sp>
      <p:sp>
        <p:nvSpPr>
          <p:cNvPr id="9" name="Footer Placeholder 8"/>
          <p:cNvSpPr>
            <a:spLocks noGrp="1"/>
          </p:cNvSpPr>
          <p:nvPr>
            <p:ph type="ftr" sz="quarter" idx="12"/>
          </p:nvPr>
        </p:nvSpPr>
        <p:spPr/>
        <p:txBody>
          <a:bodyPr/>
          <a:lstStyle/>
          <a:p>
            <a:r>
              <a:rPr lang="en-US" smtClean="0"/>
              <a:t>Revised 10/01/20</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4BD3880E-0E98-4A8D-9EA3-1F3D4248D250}" type="datetime1">
              <a:rPr lang="en-US" smtClean="0"/>
              <a:t>10/2/2020</a:t>
            </a:fld>
            <a:endParaRPr lang="en-US" dirty="0"/>
          </a:p>
        </p:txBody>
      </p:sp>
      <p:sp>
        <p:nvSpPr>
          <p:cNvPr id="19" name="Slide Number Placeholder 18"/>
          <p:cNvSpPr>
            <a:spLocks noGrp="1"/>
          </p:cNvSpPr>
          <p:nvPr>
            <p:ph type="sldNum" sz="quarter" idx="16"/>
          </p:nvPr>
        </p:nvSpPr>
        <p:spPr/>
        <p:txBody>
          <a:bodyPr/>
          <a:lstStyle/>
          <a:p>
            <a:fld id="{A765062D-8974-494E-9DCB-28E61ECE8A2D}" type="slidenum">
              <a:rPr lang="en-US" smtClean="0"/>
              <a:t>‹#›</a:t>
            </a:fld>
            <a:endParaRPr lang="en-US" dirty="0"/>
          </a:p>
        </p:txBody>
      </p:sp>
      <p:sp>
        <p:nvSpPr>
          <p:cNvPr id="23" name="Footer Placeholder 22"/>
          <p:cNvSpPr>
            <a:spLocks noGrp="1"/>
          </p:cNvSpPr>
          <p:nvPr>
            <p:ph type="ftr" sz="quarter" idx="17"/>
          </p:nvPr>
        </p:nvSpPr>
        <p:spPr/>
        <p:txBody>
          <a:bodyPr/>
          <a:lstStyle/>
          <a:p>
            <a:r>
              <a:rPr lang="en-US" smtClean="0"/>
              <a:t>Revised 10/01/20</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A2E919ED-1FDB-4EEF-8943-AB38EDDABDB1}" type="datetime1">
              <a:rPr lang="en-US" smtClean="0"/>
              <a:t>10/2/2020</a:t>
            </a:fld>
            <a:endParaRPr lang="en-US" dirty="0"/>
          </a:p>
        </p:txBody>
      </p:sp>
      <p:sp>
        <p:nvSpPr>
          <p:cNvPr id="14" name="Slide Number Placeholder 13"/>
          <p:cNvSpPr>
            <a:spLocks noGrp="1"/>
          </p:cNvSpPr>
          <p:nvPr>
            <p:ph type="sldNum" sz="quarter" idx="15"/>
          </p:nvPr>
        </p:nvSpPr>
        <p:spPr>
          <a:xfrm>
            <a:off x="4038600" y="6172200"/>
            <a:ext cx="1066800" cy="304800"/>
          </a:xfrm>
        </p:spPr>
        <p:txBody>
          <a:bodyPr/>
          <a:lstStyle/>
          <a:p>
            <a:fld id="{A765062D-8974-494E-9DCB-28E61ECE8A2D}" type="slidenum">
              <a:rPr lang="en-US" smtClean="0"/>
              <a:t>‹#›</a:t>
            </a:fld>
            <a:endParaRPr lang="en-US" dirty="0"/>
          </a:p>
        </p:txBody>
      </p:sp>
      <p:sp>
        <p:nvSpPr>
          <p:cNvPr id="15" name="Footer Placeholder 14"/>
          <p:cNvSpPr>
            <a:spLocks noGrp="1"/>
          </p:cNvSpPr>
          <p:nvPr>
            <p:ph type="ftr" sz="quarter" idx="16"/>
          </p:nvPr>
        </p:nvSpPr>
        <p:spPr>
          <a:xfrm>
            <a:off x="1447800" y="6486525"/>
            <a:ext cx="6248400" cy="292100"/>
          </a:xfrm>
        </p:spPr>
        <p:txBody>
          <a:bodyPr/>
          <a:lstStyle/>
          <a:p>
            <a:r>
              <a:rPr lang="en-US" smtClean="0"/>
              <a:t>Revised 10/01/20</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1FC236CD-6BFF-4017-ACCC-57433C575ACC}" type="datetime1">
              <a:rPr lang="en-US" smtClean="0"/>
              <a:t>10/2/2020</a:t>
            </a:fld>
            <a:endParaRPr lang="en-US" dirty="0"/>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r>
              <a:rPr lang="en-US" smtClean="0"/>
              <a:t>Revised 10/01/20</a:t>
            </a:r>
            <a:endParaRPr lang="en-US" dirty="0"/>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A765062D-8974-494E-9DCB-28E61ECE8A2D}" type="slidenum">
              <a:rPr lang="en-US" smtClean="0"/>
              <a:t>‹#›</a:t>
            </a:fld>
            <a:endParaRPr lang="en-US" dirty="0"/>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47.png"/><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49.png"/><Relationship Id="rId4" Type="http://schemas.openxmlformats.org/officeDocument/2006/relationships/image" Target="../media/image4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3.wdp"/></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EBD for Family Workers</a:t>
            </a:r>
            <a:endParaRPr lang="en-US" dirty="0"/>
          </a:p>
        </p:txBody>
      </p:sp>
      <p:sp>
        <p:nvSpPr>
          <p:cNvPr id="3" name="Footer Placeholder 2"/>
          <p:cNvSpPr>
            <a:spLocks noGrp="1"/>
          </p:cNvSpPr>
          <p:nvPr>
            <p:ph type="ftr" sz="quarter" idx="12"/>
          </p:nvPr>
        </p:nvSpPr>
        <p:spPr/>
        <p:txBody>
          <a:bodyPr/>
          <a:lstStyle/>
          <a:p>
            <a:r>
              <a:rPr lang="en-US" smtClean="0"/>
              <a:t>Revised 10/01/20</a:t>
            </a:r>
            <a:endParaRPr lang="en-US" dirty="0"/>
          </a:p>
        </p:txBody>
      </p:sp>
      <p:sp>
        <p:nvSpPr>
          <p:cNvPr id="4" name="Slide Number Placeholder 3"/>
          <p:cNvSpPr>
            <a:spLocks noGrp="1"/>
          </p:cNvSpPr>
          <p:nvPr>
            <p:ph type="sldNum" sz="quarter" idx="11"/>
          </p:nvPr>
        </p:nvSpPr>
        <p:spPr/>
        <p:txBody>
          <a:bodyPr/>
          <a:lstStyle/>
          <a:p>
            <a:fld id="{A765062D-8974-494E-9DCB-28E61ECE8A2D}" type="slidenum">
              <a:rPr lang="en-US" smtClean="0"/>
              <a:t>1</a:t>
            </a:fld>
            <a:endParaRPr lang="en-US" dirty="0"/>
          </a:p>
        </p:txBody>
      </p:sp>
    </p:spTree>
    <p:extLst>
      <p:ext uri="{BB962C8B-B14F-4D97-AF65-F5344CB8AC3E}">
        <p14:creationId xmlns:p14="http://schemas.microsoft.com/office/powerpoint/2010/main" val="1547119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64761" y="1447800"/>
            <a:ext cx="8229600" cy="5105400"/>
          </a:xfrm>
        </p:spPr>
        <p:txBody>
          <a:bodyPr>
            <a:normAutofit lnSpcReduction="10000"/>
          </a:bodyPr>
          <a:lstStyle/>
          <a:p>
            <a:pPr marL="342900" indent="-342900" algn="l">
              <a:buFont typeface="Wingdings" panose="05000000000000000000" pitchFamily="2" charset="2"/>
              <a:buChar char="v"/>
            </a:pPr>
            <a:r>
              <a:rPr lang="en-US" sz="3200" dirty="0" smtClean="0"/>
              <a:t>Changes during the certification period must be verified if:</a:t>
            </a:r>
          </a:p>
          <a:p>
            <a:pPr lvl="1" algn="l"/>
            <a:r>
              <a:rPr lang="en-US" sz="3200" dirty="0" smtClean="0"/>
              <a:t>- New source of expense</a:t>
            </a:r>
          </a:p>
          <a:p>
            <a:pPr lvl="1" algn="l"/>
            <a:r>
              <a:rPr lang="en-US" sz="3200" dirty="0" smtClean="0"/>
              <a:t>- Changed by more than $25</a:t>
            </a:r>
          </a:p>
          <a:p>
            <a:pPr lvl="1" algn="l"/>
            <a:r>
              <a:rPr lang="en-US" sz="3200" dirty="0" smtClean="0"/>
              <a:t>- If questionable</a:t>
            </a:r>
          </a:p>
          <a:p>
            <a:pPr lvl="1" algn="l"/>
            <a:endParaRPr lang="en-US" sz="3200" dirty="0" smtClean="0"/>
          </a:p>
          <a:p>
            <a:pPr marL="342900" indent="-342900" algn="l">
              <a:buFont typeface="Wingdings" panose="05000000000000000000" pitchFamily="2" charset="2"/>
              <a:buChar char="v"/>
            </a:pPr>
            <a:r>
              <a:rPr lang="en-US" sz="3200" dirty="0" smtClean="0"/>
              <a:t>During SMRF</a:t>
            </a:r>
          </a:p>
          <a:p>
            <a:pPr lvl="1" algn="l"/>
            <a:r>
              <a:rPr lang="en-US" sz="3200" dirty="0" smtClean="0"/>
              <a:t>- Changes in expenses are not required to be reported.  If reported, follow policy above</a:t>
            </a:r>
          </a:p>
          <a:p>
            <a:pPr lvl="1"/>
            <a:endParaRPr lang="en-US" dirty="0" smtClean="0"/>
          </a:p>
          <a:p>
            <a:pPr lvl="1"/>
            <a:endParaRPr lang="en-US" dirty="0" smtClean="0"/>
          </a:p>
          <a:p>
            <a:pPr lvl="2"/>
            <a:endParaRPr lang="en-US" dirty="0" smtClean="0"/>
          </a:p>
          <a:p>
            <a:pPr marL="914400" lvl="2" indent="0">
              <a:buNone/>
            </a:pPr>
            <a:endParaRPr lang="en-US" dirty="0" smtClean="0"/>
          </a:p>
          <a:p>
            <a:pPr marL="0" indent="0">
              <a:buNone/>
            </a:pPr>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483949"/>
            <a:ext cx="2914650" cy="2114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6"/>
          </p:nvPr>
        </p:nvSpPr>
        <p:spPr/>
        <p:txBody>
          <a:bodyPr/>
          <a:lstStyle/>
          <a:p>
            <a:r>
              <a:rPr lang="en-US" smtClean="0"/>
              <a:t>Revised 10/01/20</a:t>
            </a:r>
            <a:endParaRPr lang="en-US" dirty="0"/>
          </a:p>
        </p:txBody>
      </p:sp>
      <p:sp>
        <p:nvSpPr>
          <p:cNvPr id="4" name="Slide Number Placeholder 3"/>
          <p:cNvSpPr>
            <a:spLocks noGrp="1"/>
          </p:cNvSpPr>
          <p:nvPr>
            <p:ph type="sldNum" sz="quarter" idx="15"/>
          </p:nvPr>
        </p:nvSpPr>
        <p:spPr/>
        <p:txBody>
          <a:bodyPr/>
          <a:lstStyle/>
          <a:p>
            <a:fld id="{A765062D-8974-494E-9DCB-28E61ECE8A2D}" type="slidenum">
              <a:rPr lang="en-US" smtClean="0"/>
              <a:t>10</a:t>
            </a:fld>
            <a:endParaRPr lang="en-US" dirty="0"/>
          </a:p>
        </p:txBody>
      </p:sp>
    </p:spTree>
    <p:extLst>
      <p:ext uri="{BB962C8B-B14F-4D97-AF65-F5344CB8AC3E}">
        <p14:creationId xmlns:p14="http://schemas.microsoft.com/office/powerpoint/2010/main" val="3204604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524000"/>
            <a:ext cx="8229600" cy="4075176"/>
          </a:xfrm>
        </p:spPr>
        <p:txBody>
          <a:bodyPr>
            <a:normAutofit/>
          </a:bodyPr>
          <a:lstStyle/>
          <a:p>
            <a:pPr marL="342900" indent="-342900" algn="l">
              <a:buFont typeface="Wingdings" panose="05000000000000000000" pitchFamily="2" charset="2"/>
              <a:buChar char="v"/>
            </a:pPr>
            <a:r>
              <a:rPr lang="en-US" sz="3200" dirty="0" smtClean="0"/>
              <a:t>During Renewal</a:t>
            </a:r>
          </a:p>
          <a:p>
            <a:pPr lvl="1" algn="l"/>
            <a:r>
              <a:rPr lang="en-US" sz="3200" dirty="0" smtClean="0"/>
              <a:t>- New source of expense must be verified</a:t>
            </a:r>
          </a:p>
          <a:p>
            <a:pPr lvl="1" algn="l"/>
            <a:r>
              <a:rPr lang="en-US" sz="3200" dirty="0" smtClean="0"/>
              <a:t>- Changes in TOTAL recurring medical expenses of more than $25 since last verified must be verified</a:t>
            </a:r>
          </a:p>
          <a:p>
            <a:pPr lvl="1"/>
            <a:endParaRPr lang="en-US" dirty="0" smtClean="0"/>
          </a:p>
          <a:p>
            <a:pPr lvl="1"/>
            <a:endParaRPr lang="en-US" dirty="0" smtClean="0"/>
          </a:p>
          <a:p>
            <a:pPr lvl="2"/>
            <a:endParaRPr lang="en-US" dirty="0" smtClean="0"/>
          </a:p>
          <a:p>
            <a:pPr marL="914400" lvl="2" indent="0">
              <a:buNone/>
            </a:pPr>
            <a:endParaRPr lang="en-US" dirty="0" smtClean="0"/>
          </a:p>
          <a:p>
            <a:pPr marL="0" indent="0">
              <a:buNone/>
            </a:pPr>
            <a:endParaRPr lang="en-US" dirty="0"/>
          </a:p>
        </p:txBody>
      </p:sp>
      <p:pic>
        <p:nvPicPr>
          <p:cNvPr id="6" name="Picture 2" descr="\\fs\profiles$\yxy1\xenapp\b02\Desktop\bi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191000"/>
            <a:ext cx="3417287" cy="2149389"/>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6"/>
          </p:nvPr>
        </p:nvSpPr>
        <p:spPr/>
        <p:txBody>
          <a:bodyPr/>
          <a:lstStyle/>
          <a:p>
            <a:r>
              <a:rPr lang="en-US" smtClean="0"/>
              <a:t>Revised 10/01/20</a:t>
            </a:r>
            <a:endParaRPr lang="en-US" dirty="0"/>
          </a:p>
        </p:txBody>
      </p:sp>
      <p:sp>
        <p:nvSpPr>
          <p:cNvPr id="4" name="Slide Number Placeholder 3"/>
          <p:cNvSpPr>
            <a:spLocks noGrp="1"/>
          </p:cNvSpPr>
          <p:nvPr>
            <p:ph type="sldNum" sz="quarter" idx="15"/>
          </p:nvPr>
        </p:nvSpPr>
        <p:spPr/>
        <p:txBody>
          <a:bodyPr/>
          <a:lstStyle/>
          <a:p>
            <a:fld id="{A765062D-8974-494E-9DCB-28E61ECE8A2D}" type="slidenum">
              <a:rPr lang="en-US" smtClean="0"/>
              <a:t>11</a:t>
            </a:fld>
            <a:endParaRPr lang="en-US" dirty="0"/>
          </a:p>
        </p:txBody>
      </p:sp>
    </p:spTree>
    <p:extLst>
      <p:ext uri="{BB962C8B-B14F-4D97-AF65-F5344CB8AC3E}">
        <p14:creationId xmlns:p14="http://schemas.microsoft.com/office/powerpoint/2010/main" val="8822278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5323" t="13948" r="12977" b="21877"/>
          <a:stretch/>
        </p:blipFill>
        <p:spPr bwMode="auto">
          <a:xfrm>
            <a:off x="222031" y="1371600"/>
            <a:ext cx="8610600" cy="434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2031" y="401635"/>
            <a:ext cx="8610600" cy="861774"/>
          </a:xfrm>
          <a:prstGeom prst="rect">
            <a:avLst/>
          </a:prstGeom>
          <a:noFill/>
        </p:spPr>
        <p:txBody>
          <a:bodyPr wrap="square" rtlCol="0">
            <a:spAutoFit/>
          </a:bodyPr>
          <a:lstStyle/>
          <a:p>
            <a:pPr algn="ctr"/>
            <a:r>
              <a:rPr lang="en-US" sz="3200" dirty="0" smtClean="0"/>
              <a:t>Add medical expenses sequence for each expense</a:t>
            </a:r>
          </a:p>
          <a:p>
            <a:endParaRPr lang="en-US" dirty="0"/>
          </a:p>
        </p:txBody>
      </p:sp>
      <p:sp>
        <p:nvSpPr>
          <p:cNvPr id="3" name="Oval 2"/>
          <p:cNvSpPr/>
          <p:nvPr/>
        </p:nvSpPr>
        <p:spPr>
          <a:xfrm>
            <a:off x="3429000" y="4562233"/>
            <a:ext cx="3276600" cy="457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Arrow Connector 4"/>
          <p:cNvCxnSpPr/>
          <p:nvPr/>
        </p:nvCxnSpPr>
        <p:spPr>
          <a:xfrm flipV="1">
            <a:off x="5410200" y="5005579"/>
            <a:ext cx="197069" cy="9906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90799" y="5996179"/>
            <a:ext cx="6241831" cy="584775"/>
          </a:xfrm>
          <a:prstGeom prst="rect">
            <a:avLst/>
          </a:prstGeom>
          <a:noFill/>
        </p:spPr>
        <p:txBody>
          <a:bodyPr wrap="square" rtlCol="0">
            <a:spAutoFit/>
          </a:bodyPr>
          <a:lstStyle/>
          <a:p>
            <a:r>
              <a:rPr lang="en-US" sz="3200" dirty="0" smtClean="0"/>
              <a:t>Expense amount used in FS budgets</a:t>
            </a:r>
            <a:endParaRPr lang="en-US" sz="3200" dirty="0"/>
          </a:p>
        </p:txBody>
      </p:sp>
      <p:sp>
        <p:nvSpPr>
          <p:cNvPr id="4" name="Footer Placeholder 3"/>
          <p:cNvSpPr>
            <a:spLocks noGrp="1"/>
          </p:cNvSpPr>
          <p:nvPr>
            <p:ph type="ftr" sz="quarter" idx="16"/>
          </p:nvPr>
        </p:nvSpPr>
        <p:spPr/>
        <p:txBody>
          <a:bodyPr/>
          <a:lstStyle/>
          <a:p>
            <a:r>
              <a:rPr lang="en-US" smtClean="0"/>
              <a:t>Revised 10/01/20</a:t>
            </a:r>
            <a:endParaRPr lang="en-US" dirty="0"/>
          </a:p>
        </p:txBody>
      </p:sp>
      <p:sp>
        <p:nvSpPr>
          <p:cNvPr id="7" name="Slide Number Placeholder 6"/>
          <p:cNvSpPr>
            <a:spLocks noGrp="1"/>
          </p:cNvSpPr>
          <p:nvPr>
            <p:ph type="sldNum" sz="quarter" idx="15"/>
          </p:nvPr>
        </p:nvSpPr>
        <p:spPr/>
        <p:txBody>
          <a:bodyPr/>
          <a:lstStyle/>
          <a:p>
            <a:fld id="{A765062D-8974-494E-9DCB-28E61ECE8A2D}" type="slidenum">
              <a:rPr lang="en-US" smtClean="0"/>
              <a:t>12</a:t>
            </a:fld>
            <a:endParaRPr lang="en-US" dirty="0"/>
          </a:p>
        </p:txBody>
      </p:sp>
    </p:spTree>
    <p:extLst>
      <p:ext uri="{BB962C8B-B14F-4D97-AF65-F5344CB8AC3E}">
        <p14:creationId xmlns:p14="http://schemas.microsoft.com/office/powerpoint/2010/main" val="39674872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533400"/>
            <a:ext cx="8229600" cy="5592763"/>
          </a:xfrm>
        </p:spPr>
        <p:txBody>
          <a:bodyPr>
            <a:normAutofit/>
          </a:bodyPr>
          <a:lstStyle/>
          <a:p>
            <a:pPr marL="0" indent="0" algn="ctr">
              <a:buNone/>
            </a:pPr>
            <a:r>
              <a:rPr lang="en-US" sz="3200" dirty="0" smtClean="0"/>
              <a:t>Common medical expense codes</a:t>
            </a:r>
            <a:endParaRPr lang="en-US" sz="3200" dirty="0"/>
          </a:p>
        </p:txBody>
      </p:sp>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3623" b="99251" l="17137" r="96981">
                        <a14:foregroundMark x1="18111" y1="14970" x2="95716" y2="57635"/>
                        <a14:foregroundMark x1="38072" y1="36826" x2="37780" y2="98054"/>
                        <a14:foregroundMark x1="29503" y1="55838" x2="57254" y2="56138"/>
                        <a14:foregroundMark x1="50341" y1="39222" x2="56280" y2="98503"/>
                        <a14:foregroundMark x1="39046" y1="72006" x2="55794" y2="97006"/>
                        <a14:foregroundMark x1="17624" y1="49701" x2="96105" y2="51198"/>
                        <a14:foregroundMark x1="19182" y1="52395" x2="30672" y2="82934"/>
                        <a14:foregroundMark x1="61246" y1="74701" x2="95131" y2="74401"/>
                        <a14:foregroundMark x1="26777" y1="16916" x2="95910" y2="16467"/>
                        <a14:foregroundMark x1="81402" y1="14671" x2="96592" y2="14970"/>
                        <a14:foregroundMark x1="18111" y1="62575" x2="20351" y2="72904"/>
                        <a14:foregroundMark x1="17624" y1="74251" x2="27751" y2="73952"/>
                        <a14:foregroundMark x1="18014" y1="20509" x2="95229" y2="20210"/>
                        <a14:backgroundMark x1="85881" y1="10778" x2="98832" y2="12275"/>
                        <a14:backgroundMark x1="19864" y1="76647" x2="29406" y2="78593"/>
                      </a14:backgroundRemoval>
                    </a14:imgEffect>
                  </a14:imgLayer>
                </a14:imgProps>
              </a:ext>
              <a:ext uri="{28A0092B-C50C-407E-A947-70E740481C1C}">
                <a14:useLocalDpi xmlns:a14="http://schemas.microsoft.com/office/drawing/2010/main" val="0"/>
              </a:ext>
            </a:extLst>
          </a:blip>
          <a:srcRect l="29869" t="39194" r="42548"/>
          <a:stretch/>
        </p:blipFill>
        <p:spPr bwMode="auto">
          <a:xfrm>
            <a:off x="533400" y="1371600"/>
            <a:ext cx="4114800" cy="5063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252247" y="5561039"/>
            <a:ext cx="4038600" cy="381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38100" y="6172200"/>
            <a:ext cx="4495800" cy="2629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5638800"/>
            <a:ext cx="451802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5105400"/>
            <a:ext cx="451802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2362200"/>
            <a:ext cx="451802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722" y="4897849"/>
            <a:ext cx="4048125" cy="5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937" y="2161381"/>
            <a:ext cx="4048125" cy="5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rotWithShape="1">
          <a:blip r:embed="rId6">
            <a:extLst>
              <a:ext uri="{28A0092B-C50C-407E-A947-70E740481C1C}">
                <a14:useLocalDpi xmlns:a14="http://schemas.microsoft.com/office/drawing/2010/main" val="0"/>
              </a:ext>
            </a:extLst>
          </a:blip>
          <a:srcRect l="29625" t="78593" r="42103"/>
          <a:stretch/>
        </p:blipFill>
        <p:spPr bwMode="auto">
          <a:xfrm>
            <a:off x="4533900" y="1371600"/>
            <a:ext cx="42291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3153432"/>
            <a:ext cx="4518025"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799" y="2584230"/>
            <a:ext cx="4518025"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029200" y="3903357"/>
            <a:ext cx="3733800" cy="1077218"/>
          </a:xfrm>
          <a:prstGeom prst="rect">
            <a:avLst/>
          </a:prstGeom>
          <a:noFill/>
        </p:spPr>
        <p:txBody>
          <a:bodyPr wrap="square" rtlCol="0">
            <a:spAutoFit/>
          </a:bodyPr>
          <a:lstStyle/>
          <a:p>
            <a:r>
              <a:rPr lang="en-US" sz="3200" dirty="0" smtClean="0"/>
              <a:t>When in doubt, use OT-OTHER</a:t>
            </a:r>
            <a:endParaRPr lang="en-US" sz="3200" dirty="0"/>
          </a:p>
        </p:txBody>
      </p:sp>
      <p:pic>
        <p:nvPicPr>
          <p:cNvPr id="1037"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87" y="4616862"/>
            <a:ext cx="4518025"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6"/>
          </p:nvPr>
        </p:nvSpPr>
        <p:spPr/>
        <p:txBody>
          <a:bodyPr/>
          <a:lstStyle/>
          <a:p>
            <a:r>
              <a:rPr lang="en-US" smtClean="0"/>
              <a:t>Revised 10/01/20</a:t>
            </a:r>
            <a:endParaRPr lang="en-US" dirty="0"/>
          </a:p>
        </p:txBody>
      </p:sp>
      <p:sp>
        <p:nvSpPr>
          <p:cNvPr id="4" name="Slide Number Placeholder 3"/>
          <p:cNvSpPr>
            <a:spLocks noGrp="1"/>
          </p:cNvSpPr>
          <p:nvPr>
            <p:ph type="sldNum" sz="quarter" idx="15"/>
          </p:nvPr>
        </p:nvSpPr>
        <p:spPr/>
        <p:txBody>
          <a:bodyPr/>
          <a:lstStyle/>
          <a:p>
            <a:fld id="{A765062D-8974-494E-9DCB-28E61ECE8A2D}" type="slidenum">
              <a:rPr lang="en-US" smtClean="0"/>
              <a:t>13</a:t>
            </a:fld>
            <a:endParaRPr lang="en-US" dirty="0"/>
          </a:p>
        </p:txBody>
      </p:sp>
    </p:spTree>
    <p:extLst>
      <p:ext uri="{BB962C8B-B14F-4D97-AF65-F5344CB8AC3E}">
        <p14:creationId xmlns:p14="http://schemas.microsoft.com/office/powerpoint/2010/main" val="22887240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l="12261" t="4361" r="30474" b="28166"/>
          <a:stretch/>
        </p:blipFill>
        <p:spPr bwMode="auto">
          <a:xfrm>
            <a:off x="281690" y="1531176"/>
            <a:ext cx="8458200" cy="5028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V="1">
            <a:off x="4818923" y="4849572"/>
            <a:ext cx="228600" cy="982718"/>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6" name="Rectangle 5"/>
          <p:cNvSpPr/>
          <p:nvPr/>
        </p:nvSpPr>
        <p:spPr>
          <a:xfrm>
            <a:off x="3602065" y="6061186"/>
            <a:ext cx="2381250" cy="20570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8100">
                <a:solidFill>
                  <a:schemeClr val="tx1"/>
                </a:solidFill>
              </a:ln>
            </a:endParaRPr>
          </a:p>
        </p:txBody>
      </p:sp>
      <p:sp>
        <p:nvSpPr>
          <p:cNvPr id="9" name="Rectangle 8"/>
          <p:cNvSpPr/>
          <p:nvPr/>
        </p:nvSpPr>
        <p:spPr>
          <a:xfrm>
            <a:off x="3602065" y="5832290"/>
            <a:ext cx="2381250" cy="16915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4533900" y="3445373"/>
            <a:ext cx="3961517" cy="1200329"/>
          </a:xfrm>
          <a:prstGeom prst="rect">
            <a:avLst/>
          </a:prstGeom>
          <a:noFill/>
          <a:ln>
            <a:solidFill>
              <a:schemeClr val="accent6">
                <a:lumMod val="75000"/>
              </a:schemeClr>
            </a:solidFill>
          </a:ln>
        </p:spPr>
        <p:txBody>
          <a:bodyPr wrap="square" rtlCol="0">
            <a:spAutoFit/>
          </a:bodyPr>
          <a:lstStyle/>
          <a:p>
            <a:r>
              <a:rPr lang="en-US" dirty="0" smtClean="0">
                <a:solidFill>
                  <a:schemeClr val="accent6">
                    <a:lumMod val="75000"/>
                  </a:schemeClr>
                </a:solidFill>
              </a:rPr>
              <a:t>Includes all </a:t>
            </a:r>
            <a:r>
              <a:rPr lang="en-US" dirty="0" err="1" smtClean="0">
                <a:solidFill>
                  <a:schemeClr val="accent6">
                    <a:lumMod val="75000"/>
                  </a:schemeClr>
                </a:solidFill>
              </a:rPr>
              <a:t>budgetable</a:t>
            </a:r>
            <a:r>
              <a:rPr lang="en-US" dirty="0" smtClean="0">
                <a:solidFill>
                  <a:schemeClr val="accent6">
                    <a:lumMod val="75000"/>
                  </a:schemeClr>
                </a:solidFill>
              </a:rPr>
              <a:t> FS expenses on the Medical Expense pages </a:t>
            </a:r>
            <a:r>
              <a:rPr lang="en-US" b="1" dirty="0" smtClean="0">
                <a:solidFill>
                  <a:schemeClr val="accent6">
                    <a:lumMod val="75000"/>
                  </a:schemeClr>
                </a:solidFill>
              </a:rPr>
              <a:t>and</a:t>
            </a:r>
            <a:r>
              <a:rPr lang="en-US" dirty="0" smtClean="0">
                <a:solidFill>
                  <a:schemeClr val="accent6">
                    <a:lumMod val="75000"/>
                  </a:schemeClr>
                </a:solidFill>
              </a:rPr>
              <a:t> health care premiums amounts on the Medical Coverage pages</a:t>
            </a:r>
            <a:endParaRPr lang="en-US" dirty="0">
              <a:solidFill>
                <a:schemeClr val="accent6">
                  <a:lumMod val="75000"/>
                </a:schemeClr>
              </a:solidFill>
            </a:endParaRPr>
          </a:p>
        </p:txBody>
      </p:sp>
      <p:sp>
        <p:nvSpPr>
          <p:cNvPr id="12" name="TextBox 11"/>
          <p:cNvSpPr txBox="1"/>
          <p:nvPr/>
        </p:nvSpPr>
        <p:spPr>
          <a:xfrm>
            <a:off x="6096237" y="5370625"/>
            <a:ext cx="2440145" cy="923330"/>
          </a:xfrm>
          <a:prstGeom prst="rect">
            <a:avLst/>
          </a:prstGeom>
          <a:noFill/>
          <a:ln>
            <a:solidFill>
              <a:srgbClr val="00B050"/>
            </a:solidFill>
          </a:ln>
        </p:spPr>
        <p:txBody>
          <a:bodyPr wrap="square" rtlCol="0">
            <a:spAutoFit/>
          </a:bodyPr>
          <a:lstStyle/>
          <a:p>
            <a:r>
              <a:rPr lang="en-US" dirty="0" smtClean="0">
                <a:solidFill>
                  <a:srgbClr val="00B050"/>
                </a:solidFill>
              </a:rPr>
              <a:t>CWW will automatically deduct the $35 medical deduction from the total. </a:t>
            </a:r>
            <a:endParaRPr lang="en-US" dirty="0">
              <a:solidFill>
                <a:srgbClr val="00B050"/>
              </a:solidFill>
            </a:endParaRPr>
          </a:p>
        </p:txBody>
      </p:sp>
      <p:sp>
        <p:nvSpPr>
          <p:cNvPr id="14" name="TextBox 13"/>
          <p:cNvSpPr txBox="1"/>
          <p:nvPr/>
        </p:nvSpPr>
        <p:spPr>
          <a:xfrm>
            <a:off x="304800" y="413266"/>
            <a:ext cx="8458200" cy="584775"/>
          </a:xfrm>
          <a:prstGeom prst="rect">
            <a:avLst/>
          </a:prstGeom>
          <a:noFill/>
        </p:spPr>
        <p:txBody>
          <a:bodyPr wrap="square" rtlCol="0">
            <a:spAutoFit/>
          </a:bodyPr>
          <a:lstStyle/>
          <a:p>
            <a:pPr algn="ctr"/>
            <a:r>
              <a:rPr lang="en-US" sz="3200" dirty="0" smtClean="0"/>
              <a:t>Check your budgets</a:t>
            </a:r>
            <a:endParaRPr lang="en-US" sz="3200" dirty="0"/>
          </a:p>
        </p:txBody>
      </p:sp>
      <p:sp>
        <p:nvSpPr>
          <p:cNvPr id="2" name="Footer Placeholder 1"/>
          <p:cNvSpPr>
            <a:spLocks noGrp="1"/>
          </p:cNvSpPr>
          <p:nvPr>
            <p:ph type="ftr" sz="quarter" idx="16"/>
          </p:nvPr>
        </p:nvSpPr>
        <p:spPr/>
        <p:txBody>
          <a:bodyPr/>
          <a:lstStyle/>
          <a:p>
            <a:r>
              <a:rPr lang="en-US" smtClean="0"/>
              <a:t>Revised 10/01/20</a:t>
            </a:r>
            <a:endParaRPr lang="en-US" dirty="0"/>
          </a:p>
        </p:txBody>
      </p:sp>
      <p:sp>
        <p:nvSpPr>
          <p:cNvPr id="3" name="Slide Number Placeholder 2"/>
          <p:cNvSpPr>
            <a:spLocks noGrp="1"/>
          </p:cNvSpPr>
          <p:nvPr>
            <p:ph type="sldNum" sz="quarter" idx="15"/>
          </p:nvPr>
        </p:nvSpPr>
        <p:spPr/>
        <p:txBody>
          <a:bodyPr/>
          <a:lstStyle/>
          <a:p>
            <a:fld id="{A765062D-8974-494E-9DCB-28E61ECE8A2D}" type="slidenum">
              <a:rPr lang="en-US" smtClean="0"/>
              <a:t>14</a:t>
            </a:fld>
            <a:endParaRPr lang="en-US" dirty="0"/>
          </a:p>
        </p:txBody>
      </p:sp>
    </p:spTree>
    <p:extLst>
      <p:ext uri="{BB962C8B-B14F-4D97-AF65-F5344CB8AC3E}">
        <p14:creationId xmlns:p14="http://schemas.microsoft.com/office/powerpoint/2010/main" val="4188049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0"/>
            <a:ext cx="4114800" cy="1066800"/>
          </a:xfrm>
        </p:spPr>
        <p:txBody>
          <a:bodyPr/>
          <a:lstStyle/>
          <a:p>
            <a:r>
              <a:rPr lang="en-US" dirty="0" smtClean="0"/>
              <a:t>MA renewals</a:t>
            </a:r>
            <a:endParaRPr lang="en-US" dirty="0"/>
          </a:p>
        </p:txBody>
      </p:sp>
      <p:sp>
        <p:nvSpPr>
          <p:cNvPr id="3" name="Footer Placeholder 2"/>
          <p:cNvSpPr>
            <a:spLocks noGrp="1"/>
          </p:cNvSpPr>
          <p:nvPr>
            <p:ph type="ftr" sz="quarter" idx="16"/>
          </p:nvPr>
        </p:nvSpPr>
        <p:spPr/>
        <p:txBody>
          <a:bodyPr/>
          <a:lstStyle/>
          <a:p>
            <a:r>
              <a:rPr lang="en-US" smtClean="0"/>
              <a:t>Revised 10/01/20</a:t>
            </a:r>
            <a:endParaRPr lang="en-US" dirty="0"/>
          </a:p>
        </p:txBody>
      </p:sp>
      <p:sp>
        <p:nvSpPr>
          <p:cNvPr id="4" name="Slide Number Placeholder 3"/>
          <p:cNvSpPr>
            <a:spLocks noGrp="1"/>
          </p:cNvSpPr>
          <p:nvPr>
            <p:ph type="sldNum" sz="quarter" idx="15"/>
          </p:nvPr>
        </p:nvSpPr>
        <p:spPr/>
        <p:txBody>
          <a:bodyPr/>
          <a:lstStyle/>
          <a:p>
            <a:fld id="{A765062D-8974-494E-9DCB-28E61ECE8A2D}" type="slidenum">
              <a:rPr lang="en-US" smtClean="0"/>
              <a:t>15</a:t>
            </a:fld>
            <a:endParaRPr lang="en-US" dirty="0"/>
          </a:p>
        </p:txBody>
      </p:sp>
    </p:spTree>
    <p:extLst>
      <p:ext uri="{BB962C8B-B14F-4D97-AF65-F5344CB8AC3E}">
        <p14:creationId xmlns:p14="http://schemas.microsoft.com/office/powerpoint/2010/main" val="40304865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42900" y="1752600"/>
            <a:ext cx="8305800" cy="1219200"/>
          </a:xfrm>
        </p:spPr>
        <p:txBody>
          <a:bodyPr>
            <a:normAutofit fontScale="92500" lnSpcReduction="20000"/>
          </a:bodyPr>
          <a:lstStyle/>
          <a:p>
            <a:r>
              <a:rPr lang="en-US" sz="3200" dirty="0" smtClean="0"/>
              <a:t>Do not zero or enter $</a:t>
            </a:r>
            <a:r>
              <a:rPr lang="en-US" sz="3200" dirty="0"/>
              <a:t>1 </a:t>
            </a:r>
            <a:r>
              <a:rPr lang="en-US" sz="3200" dirty="0" smtClean="0"/>
              <a:t>for utilities if member is open for Categorically Needy Medicaid (MS) program</a:t>
            </a:r>
          </a:p>
          <a:p>
            <a:pPr marL="0" indent="0">
              <a:buNone/>
            </a:pPr>
            <a:endParaRPr lang="en-US" dirty="0"/>
          </a:p>
          <a:p>
            <a:pPr marL="0" indent="0">
              <a:buNone/>
            </a:pPr>
            <a:endParaRPr lang="en-US" dirty="0"/>
          </a:p>
        </p:txBody>
      </p:sp>
      <p:sp>
        <p:nvSpPr>
          <p:cNvPr id="2" name="Title 1"/>
          <p:cNvSpPr>
            <a:spLocks noGrp="1"/>
          </p:cNvSpPr>
          <p:nvPr>
            <p:ph type="title"/>
          </p:nvPr>
        </p:nvSpPr>
        <p:spPr>
          <a:xfrm>
            <a:off x="2601832" y="914400"/>
            <a:ext cx="4114800" cy="762000"/>
          </a:xfrm>
        </p:spPr>
        <p:txBody>
          <a:bodyPr>
            <a:normAutofit/>
          </a:bodyPr>
          <a:lstStyle/>
          <a:p>
            <a:r>
              <a:rPr lang="en-US" dirty="0" smtClean="0"/>
              <a:t>Utilities</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608" t="8526" r="25489" b="12710"/>
          <a:stretch/>
        </p:blipFill>
        <p:spPr bwMode="auto">
          <a:xfrm>
            <a:off x="228600" y="2971800"/>
            <a:ext cx="3962400" cy="36418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Oval 3"/>
          <p:cNvSpPr/>
          <p:nvPr/>
        </p:nvSpPr>
        <p:spPr>
          <a:xfrm>
            <a:off x="272321" y="5961969"/>
            <a:ext cx="3809999" cy="6096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2286001" y="6154056"/>
            <a:ext cx="685800" cy="136635"/>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pic>
        <p:nvPicPr>
          <p:cNvPr id="3079"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16371" t="10880" r="28050" b="10185"/>
          <a:stretch/>
        </p:blipFill>
        <p:spPr bwMode="auto">
          <a:xfrm>
            <a:off x="4495800" y="2971800"/>
            <a:ext cx="4314665" cy="36418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9534" y="5980222"/>
            <a:ext cx="3987800"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5357" y="6154056"/>
            <a:ext cx="768350"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152399" y="3583403"/>
            <a:ext cx="4114800" cy="53340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9791" y="3583403"/>
            <a:ext cx="4591131"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813446" y="4267200"/>
            <a:ext cx="1851285"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chemeClr val="bg1"/>
                </a:solidFill>
              </a:rPr>
              <a:t>Shelter allowance decreased after changing utilities to $1, terminating MS eligibility </a:t>
            </a:r>
            <a:endParaRPr lang="en-US" dirty="0">
              <a:solidFill>
                <a:schemeClr val="bg1"/>
              </a:solidFill>
            </a:endParaRPr>
          </a:p>
        </p:txBody>
      </p:sp>
      <p:sp>
        <p:nvSpPr>
          <p:cNvPr id="5" name="Footer Placeholder 4"/>
          <p:cNvSpPr>
            <a:spLocks noGrp="1"/>
          </p:cNvSpPr>
          <p:nvPr>
            <p:ph type="ftr" sz="quarter" idx="16"/>
          </p:nvPr>
        </p:nvSpPr>
        <p:spPr/>
        <p:txBody>
          <a:bodyPr/>
          <a:lstStyle/>
          <a:p>
            <a:r>
              <a:rPr lang="en-US" smtClean="0"/>
              <a:t>Revised 10/01/20</a:t>
            </a:r>
            <a:endParaRPr lang="en-US" dirty="0"/>
          </a:p>
        </p:txBody>
      </p:sp>
      <p:sp>
        <p:nvSpPr>
          <p:cNvPr id="7" name="Slide Number Placeholder 6"/>
          <p:cNvSpPr>
            <a:spLocks noGrp="1"/>
          </p:cNvSpPr>
          <p:nvPr>
            <p:ph type="sldNum" sz="quarter" idx="15"/>
          </p:nvPr>
        </p:nvSpPr>
        <p:spPr/>
        <p:txBody>
          <a:bodyPr/>
          <a:lstStyle/>
          <a:p>
            <a:fld id="{A765062D-8974-494E-9DCB-28E61ECE8A2D}" type="slidenum">
              <a:rPr lang="en-US" smtClean="0"/>
              <a:t>16</a:t>
            </a:fld>
            <a:endParaRPr lang="en-US" dirty="0"/>
          </a:p>
        </p:txBody>
      </p:sp>
    </p:spTree>
    <p:extLst>
      <p:ext uri="{BB962C8B-B14F-4D97-AF65-F5344CB8AC3E}">
        <p14:creationId xmlns:p14="http://schemas.microsoft.com/office/powerpoint/2010/main" val="42513665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31694" y="1447801"/>
            <a:ext cx="8382000" cy="2667000"/>
          </a:xfrm>
        </p:spPr>
        <p:txBody>
          <a:bodyPr>
            <a:normAutofit/>
          </a:bodyPr>
          <a:lstStyle/>
          <a:p>
            <a:endParaRPr lang="en-US" sz="2600" dirty="0" smtClean="0"/>
          </a:p>
          <a:p>
            <a:pPr marL="342900" indent="-342900" algn="l">
              <a:buFont typeface="Wingdings" panose="05000000000000000000" pitchFamily="2" charset="2"/>
              <a:buChar char="v"/>
            </a:pPr>
            <a:r>
              <a:rPr lang="en-US" sz="2600" dirty="0" smtClean="0"/>
              <a:t>Must </a:t>
            </a:r>
            <a:r>
              <a:rPr lang="en-US" sz="2600" dirty="0"/>
              <a:t>be disabled</a:t>
            </a:r>
          </a:p>
          <a:p>
            <a:pPr marL="342900" indent="-342900" algn="l">
              <a:buFont typeface="Wingdings" panose="05000000000000000000" pitchFamily="2" charset="2"/>
              <a:buChar char="v"/>
            </a:pPr>
            <a:r>
              <a:rPr lang="en-US" sz="2600" dirty="0"/>
              <a:t>Must be working</a:t>
            </a:r>
          </a:p>
          <a:p>
            <a:pPr lvl="1" algn="l"/>
            <a:r>
              <a:rPr lang="en-US" sz="2600" dirty="0" smtClean="0"/>
              <a:t>- Employer, need paystubs</a:t>
            </a:r>
          </a:p>
          <a:p>
            <a:pPr lvl="1" algn="l"/>
            <a:r>
              <a:rPr lang="en-US" sz="2600" dirty="0" smtClean="0"/>
              <a:t>- In-kind work (form on the website)</a:t>
            </a:r>
          </a:p>
          <a:p>
            <a:pPr marL="0" indent="0">
              <a:buNone/>
            </a:pPr>
            <a:endParaRPr lang="en-US" dirty="0"/>
          </a:p>
        </p:txBody>
      </p:sp>
      <p:sp>
        <p:nvSpPr>
          <p:cNvPr id="2" name="Title 1"/>
          <p:cNvSpPr>
            <a:spLocks noGrp="1"/>
          </p:cNvSpPr>
          <p:nvPr>
            <p:ph type="title"/>
          </p:nvPr>
        </p:nvSpPr>
        <p:spPr>
          <a:xfrm>
            <a:off x="2465294" y="990600"/>
            <a:ext cx="4114800" cy="762000"/>
          </a:xfrm>
        </p:spPr>
        <p:txBody>
          <a:bodyPr/>
          <a:lstStyle/>
          <a:p>
            <a:r>
              <a:rPr lang="en-US" dirty="0" smtClean="0"/>
              <a:t>MAPP</a:t>
            </a:r>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546" r="3471" b="29020"/>
          <a:stretch/>
        </p:blipFill>
        <p:spPr bwMode="auto">
          <a:xfrm>
            <a:off x="327616" y="4114800"/>
            <a:ext cx="8485094" cy="25908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2057400" y="5458918"/>
            <a:ext cx="33528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2933700" y="3962400"/>
            <a:ext cx="533400" cy="1295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6"/>
          </p:nvPr>
        </p:nvSpPr>
        <p:spPr/>
        <p:txBody>
          <a:bodyPr/>
          <a:lstStyle/>
          <a:p>
            <a:r>
              <a:rPr lang="en-US" smtClean="0"/>
              <a:t>Revised 10/01/20</a:t>
            </a:r>
            <a:endParaRPr lang="en-US" dirty="0"/>
          </a:p>
        </p:txBody>
      </p:sp>
      <p:sp>
        <p:nvSpPr>
          <p:cNvPr id="7" name="Slide Number Placeholder 6"/>
          <p:cNvSpPr>
            <a:spLocks noGrp="1"/>
          </p:cNvSpPr>
          <p:nvPr>
            <p:ph type="sldNum" sz="quarter" idx="15"/>
          </p:nvPr>
        </p:nvSpPr>
        <p:spPr/>
        <p:txBody>
          <a:bodyPr/>
          <a:lstStyle/>
          <a:p>
            <a:fld id="{A765062D-8974-494E-9DCB-28E61ECE8A2D}" type="slidenum">
              <a:rPr lang="en-US" smtClean="0"/>
              <a:t>17</a:t>
            </a:fld>
            <a:endParaRPr lang="en-US" dirty="0"/>
          </a:p>
        </p:txBody>
      </p:sp>
    </p:spTree>
    <p:extLst>
      <p:ext uri="{BB962C8B-B14F-4D97-AF65-F5344CB8AC3E}">
        <p14:creationId xmlns:p14="http://schemas.microsoft.com/office/powerpoint/2010/main" val="35760085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60129" y="1371601"/>
            <a:ext cx="8229600" cy="2895600"/>
          </a:xfrm>
        </p:spPr>
        <p:txBody>
          <a:bodyPr>
            <a:normAutofit lnSpcReduction="10000"/>
          </a:bodyPr>
          <a:lstStyle/>
          <a:p>
            <a:pPr marL="342900" indent="-342900" algn="l">
              <a:buFont typeface="Wingdings" panose="05000000000000000000" pitchFamily="2" charset="2"/>
              <a:buChar char="v"/>
            </a:pPr>
            <a:r>
              <a:rPr lang="en-US" sz="2800" dirty="0" smtClean="0"/>
              <a:t>When a MAPP case is pending:</a:t>
            </a:r>
          </a:p>
          <a:p>
            <a:pPr lvl="1" algn="l"/>
            <a:r>
              <a:rPr lang="en-US" sz="2800" dirty="0" smtClean="0"/>
              <a:t>- NS will pend</a:t>
            </a:r>
          </a:p>
          <a:p>
            <a:pPr lvl="1" algn="l"/>
            <a:r>
              <a:rPr lang="en-US" sz="2800" dirty="0" smtClean="0"/>
              <a:t>- MAPP will fail for reason code 350 (Target may be eligible for another category of MA)</a:t>
            </a:r>
          </a:p>
          <a:p>
            <a:pPr lvl="1" algn="l"/>
            <a:r>
              <a:rPr lang="en-US" sz="2800" dirty="0" smtClean="0"/>
              <a:t>-Try to remember NOT to confirm the 350 MAPP denial, it causes member confusion and generates a phone call </a:t>
            </a:r>
          </a:p>
          <a:p>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077" t="31824" r="17983" b="40701"/>
          <a:stretch/>
        </p:blipFill>
        <p:spPr bwMode="auto">
          <a:xfrm>
            <a:off x="403410" y="4419600"/>
            <a:ext cx="8308729"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6"/>
          </p:nvPr>
        </p:nvSpPr>
        <p:spPr/>
        <p:txBody>
          <a:bodyPr/>
          <a:lstStyle/>
          <a:p>
            <a:r>
              <a:rPr lang="en-US" smtClean="0"/>
              <a:t>Revised 10/01/20</a:t>
            </a:r>
            <a:endParaRPr lang="en-US" dirty="0"/>
          </a:p>
        </p:txBody>
      </p:sp>
      <p:sp>
        <p:nvSpPr>
          <p:cNvPr id="4" name="Slide Number Placeholder 3"/>
          <p:cNvSpPr>
            <a:spLocks noGrp="1"/>
          </p:cNvSpPr>
          <p:nvPr>
            <p:ph type="sldNum" sz="quarter" idx="15"/>
          </p:nvPr>
        </p:nvSpPr>
        <p:spPr/>
        <p:txBody>
          <a:bodyPr/>
          <a:lstStyle/>
          <a:p>
            <a:fld id="{A765062D-8974-494E-9DCB-28E61ECE8A2D}" type="slidenum">
              <a:rPr lang="en-US" smtClean="0"/>
              <a:t>18</a:t>
            </a:fld>
            <a:endParaRPr lang="en-US" dirty="0"/>
          </a:p>
        </p:txBody>
      </p:sp>
    </p:spTree>
    <p:extLst>
      <p:ext uri="{BB962C8B-B14F-4D97-AF65-F5344CB8AC3E}">
        <p14:creationId xmlns:p14="http://schemas.microsoft.com/office/powerpoint/2010/main" val="34651770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81852" y="1295400"/>
            <a:ext cx="8229600" cy="4525963"/>
          </a:xfrm>
        </p:spPr>
        <p:txBody>
          <a:bodyPr/>
          <a:lstStyle/>
          <a:p>
            <a:pPr marL="0" indent="0" algn="l">
              <a:buNone/>
            </a:pPr>
            <a:endParaRPr lang="en-US" sz="3200" dirty="0" smtClean="0"/>
          </a:p>
          <a:p>
            <a:r>
              <a:rPr lang="en-US" sz="3200" dirty="0" smtClean="0"/>
              <a:t>Once verifications are turned </a:t>
            </a:r>
            <a:r>
              <a:rPr lang="en-US" sz="3200" dirty="0"/>
              <a:t>in </a:t>
            </a:r>
            <a:r>
              <a:rPr lang="en-US" sz="3200" dirty="0" smtClean="0"/>
              <a:t>and if all </a:t>
            </a:r>
            <a:r>
              <a:rPr lang="en-US" sz="3200" dirty="0"/>
              <a:t>eligibility requirements are met </a:t>
            </a:r>
            <a:r>
              <a:rPr lang="en-US" sz="3200" dirty="0" smtClean="0"/>
              <a:t>MAPP will open</a:t>
            </a:r>
          </a:p>
          <a:p>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951" t="31190" r="14591" b="40701"/>
          <a:stretch/>
        </p:blipFill>
        <p:spPr bwMode="auto">
          <a:xfrm>
            <a:off x="380998" y="3505200"/>
            <a:ext cx="8386719" cy="2017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6"/>
          </p:nvPr>
        </p:nvSpPr>
        <p:spPr/>
        <p:txBody>
          <a:bodyPr/>
          <a:lstStyle/>
          <a:p>
            <a:r>
              <a:rPr lang="en-US" smtClean="0"/>
              <a:t>Revised 10/01/20</a:t>
            </a:r>
            <a:endParaRPr lang="en-US" dirty="0"/>
          </a:p>
        </p:txBody>
      </p:sp>
      <p:sp>
        <p:nvSpPr>
          <p:cNvPr id="4" name="Slide Number Placeholder 3"/>
          <p:cNvSpPr>
            <a:spLocks noGrp="1"/>
          </p:cNvSpPr>
          <p:nvPr>
            <p:ph type="sldNum" sz="quarter" idx="15"/>
          </p:nvPr>
        </p:nvSpPr>
        <p:spPr/>
        <p:txBody>
          <a:bodyPr/>
          <a:lstStyle/>
          <a:p>
            <a:fld id="{A765062D-8974-494E-9DCB-28E61ECE8A2D}" type="slidenum">
              <a:rPr lang="en-US" smtClean="0"/>
              <a:t>19</a:t>
            </a:fld>
            <a:endParaRPr lang="en-US" dirty="0"/>
          </a:p>
        </p:txBody>
      </p:sp>
    </p:spTree>
    <p:extLst>
      <p:ext uri="{BB962C8B-B14F-4D97-AF65-F5344CB8AC3E}">
        <p14:creationId xmlns:p14="http://schemas.microsoft.com/office/powerpoint/2010/main" val="4263515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2782824"/>
            <a:ext cx="4876800" cy="3541776"/>
          </a:xfrm>
        </p:spPr>
        <p:txBody>
          <a:bodyPr>
            <a:normAutofit/>
          </a:bodyPr>
          <a:lstStyle/>
          <a:p>
            <a:pPr marL="0" indent="0">
              <a:buNone/>
            </a:pPr>
            <a:r>
              <a:rPr lang="en-US" sz="3200" dirty="0" smtClean="0"/>
              <a:t>This presentation will provide tips and reminders regarding how to process cases with an EBD individual. </a:t>
            </a:r>
            <a:endParaRPr lang="en-US" sz="3200" dirty="0"/>
          </a:p>
        </p:txBody>
      </p:sp>
      <p:sp>
        <p:nvSpPr>
          <p:cNvPr id="2" name="Title 1"/>
          <p:cNvSpPr>
            <a:spLocks noGrp="1"/>
          </p:cNvSpPr>
          <p:nvPr>
            <p:ph type="title"/>
          </p:nvPr>
        </p:nvSpPr>
        <p:spPr/>
        <p:txBody>
          <a:bodyPr/>
          <a:lstStyle/>
          <a:p>
            <a:r>
              <a:rPr lang="en-US" dirty="0" smtClean="0"/>
              <a:t>Overview</a:t>
            </a:r>
            <a:endParaRPr lang="en-US" dirty="0"/>
          </a:p>
        </p:txBody>
      </p:sp>
      <p:pic>
        <p:nvPicPr>
          <p:cNvPr id="4098" name="Picture 2" descr="\\fs\profiles$\yxy1\xenapp\b02\Desktop\care.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227" b="94130" l="10000" r="90000">
                        <a14:foregroundMark x1="30000" y1="15992" x2="39792" y2="15992"/>
                      </a14:backgroundRemoval>
                    </a14:imgEffect>
                  </a14:imgLayer>
                </a14:imgProps>
              </a:ext>
              <a:ext uri="{28A0092B-C50C-407E-A947-70E740481C1C}">
                <a14:useLocalDpi xmlns:a14="http://schemas.microsoft.com/office/drawing/2010/main" val="0"/>
              </a:ext>
            </a:extLst>
          </a:blip>
          <a:srcRect/>
          <a:stretch>
            <a:fillRect/>
          </a:stretch>
        </p:blipFill>
        <p:spPr bwMode="auto">
          <a:xfrm>
            <a:off x="5149121" y="2193561"/>
            <a:ext cx="3962400" cy="3978639"/>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6"/>
          </p:nvPr>
        </p:nvSpPr>
        <p:spPr/>
        <p:txBody>
          <a:bodyPr/>
          <a:lstStyle/>
          <a:p>
            <a:r>
              <a:rPr lang="en-US" smtClean="0"/>
              <a:t>Revised 10/01/20</a:t>
            </a:r>
            <a:endParaRPr lang="en-US" dirty="0"/>
          </a:p>
        </p:txBody>
      </p:sp>
      <p:sp>
        <p:nvSpPr>
          <p:cNvPr id="5" name="Slide Number Placeholder 4"/>
          <p:cNvSpPr>
            <a:spLocks noGrp="1"/>
          </p:cNvSpPr>
          <p:nvPr>
            <p:ph type="sldNum" sz="quarter" idx="15"/>
          </p:nvPr>
        </p:nvSpPr>
        <p:spPr/>
        <p:txBody>
          <a:bodyPr/>
          <a:lstStyle/>
          <a:p>
            <a:fld id="{A765062D-8974-494E-9DCB-28E61ECE8A2D}" type="slidenum">
              <a:rPr lang="en-US" smtClean="0"/>
              <a:t>2</a:t>
            </a:fld>
            <a:endParaRPr lang="en-US" dirty="0"/>
          </a:p>
        </p:txBody>
      </p:sp>
    </p:spTree>
    <p:extLst>
      <p:ext uri="{BB962C8B-B14F-4D97-AF65-F5344CB8AC3E}">
        <p14:creationId xmlns:p14="http://schemas.microsoft.com/office/powerpoint/2010/main" val="8842635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449" t="15129" r="16251" b="22948"/>
          <a:stretch/>
        </p:blipFill>
        <p:spPr bwMode="auto">
          <a:xfrm>
            <a:off x="392206" y="1563737"/>
            <a:ext cx="8054788" cy="4340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419600" y="3543300"/>
            <a:ext cx="1828800"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508812" y="3619500"/>
            <a:ext cx="685800" cy="94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38200" y="304800"/>
            <a:ext cx="7162800" cy="1077218"/>
          </a:xfrm>
          <a:prstGeom prst="rect">
            <a:avLst/>
          </a:prstGeom>
          <a:noFill/>
        </p:spPr>
        <p:txBody>
          <a:bodyPr wrap="square" rtlCol="0">
            <a:spAutoFit/>
          </a:bodyPr>
          <a:lstStyle/>
          <a:p>
            <a:pPr algn="ctr"/>
            <a:r>
              <a:rPr lang="en-US" sz="3200" dirty="0" smtClean="0"/>
              <a:t>If MAPP recipient is no longer working, update the MAPP page</a:t>
            </a:r>
            <a:endParaRPr lang="en-US" sz="3200" dirty="0"/>
          </a:p>
        </p:txBody>
      </p:sp>
      <p:sp>
        <p:nvSpPr>
          <p:cNvPr id="5" name="TextBox 4"/>
          <p:cNvSpPr txBox="1"/>
          <p:nvPr/>
        </p:nvSpPr>
        <p:spPr>
          <a:xfrm>
            <a:off x="392206" y="5903863"/>
            <a:ext cx="8751794" cy="523220"/>
          </a:xfrm>
          <a:prstGeom prst="rect">
            <a:avLst/>
          </a:prstGeom>
          <a:noFill/>
        </p:spPr>
        <p:txBody>
          <a:bodyPr wrap="square" rtlCol="0">
            <a:spAutoFit/>
          </a:bodyPr>
          <a:lstStyle/>
          <a:p>
            <a:r>
              <a:rPr lang="en-US" sz="2800" b="1" dirty="0" smtClean="0"/>
              <a:t>Do not forget to update the Earned Income page too!</a:t>
            </a:r>
            <a:endParaRPr lang="en-US" sz="2800" b="1" dirty="0"/>
          </a:p>
        </p:txBody>
      </p:sp>
      <p:sp>
        <p:nvSpPr>
          <p:cNvPr id="6" name="Footer Placeholder 5"/>
          <p:cNvSpPr>
            <a:spLocks noGrp="1"/>
          </p:cNvSpPr>
          <p:nvPr>
            <p:ph type="ftr" sz="quarter" idx="16"/>
          </p:nvPr>
        </p:nvSpPr>
        <p:spPr/>
        <p:txBody>
          <a:bodyPr/>
          <a:lstStyle/>
          <a:p>
            <a:r>
              <a:rPr lang="en-US" smtClean="0"/>
              <a:t>Revised 10/01/20</a:t>
            </a:r>
            <a:endParaRPr lang="en-US" dirty="0"/>
          </a:p>
        </p:txBody>
      </p:sp>
      <p:sp>
        <p:nvSpPr>
          <p:cNvPr id="7" name="Slide Number Placeholder 6"/>
          <p:cNvSpPr>
            <a:spLocks noGrp="1"/>
          </p:cNvSpPr>
          <p:nvPr>
            <p:ph type="sldNum" sz="quarter" idx="15"/>
          </p:nvPr>
        </p:nvSpPr>
        <p:spPr/>
        <p:txBody>
          <a:bodyPr/>
          <a:lstStyle/>
          <a:p>
            <a:fld id="{A765062D-8974-494E-9DCB-28E61ECE8A2D}" type="slidenum">
              <a:rPr lang="en-US" smtClean="0"/>
              <a:t>20</a:t>
            </a:fld>
            <a:endParaRPr lang="en-US" dirty="0"/>
          </a:p>
        </p:txBody>
      </p:sp>
    </p:spTree>
    <p:extLst>
      <p:ext uri="{BB962C8B-B14F-4D97-AF65-F5344CB8AC3E}">
        <p14:creationId xmlns:p14="http://schemas.microsoft.com/office/powerpoint/2010/main" val="2864033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447800"/>
            <a:ext cx="8382000" cy="5016758"/>
          </a:xfrm>
          <a:prstGeom prst="rect">
            <a:avLst/>
          </a:prstGeom>
          <a:noFill/>
        </p:spPr>
        <p:txBody>
          <a:bodyPr wrap="square" rtlCol="0">
            <a:spAutoFit/>
          </a:bodyPr>
          <a:lstStyle/>
          <a:p>
            <a:r>
              <a:rPr lang="en-US" sz="3200" dirty="0" smtClean="0"/>
              <a:t>If MAPP recipient is no longer working, the member has until the last day of the next calendar month to become eligible again.</a:t>
            </a:r>
          </a:p>
          <a:p>
            <a:endParaRPr lang="en-US" sz="3200" dirty="0"/>
          </a:p>
          <a:p>
            <a:r>
              <a:rPr lang="en-US" sz="3200" dirty="0" smtClean="0"/>
              <a:t>Do not terminate eligibility until one full calendar month has passed since employment ended. </a:t>
            </a:r>
          </a:p>
          <a:p>
            <a:endParaRPr lang="en-US" sz="3200" dirty="0"/>
          </a:p>
          <a:p>
            <a:r>
              <a:rPr lang="en-US" sz="3200" dirty="0" smtClean="0"/>
              <a:t>Example: On 4/4, Jacob reports that he lost his job. Jacob can remain eligible for MAPP until 5/31. As of June 1</a:t>
            </a:r>
            <a:r>
              <a:rPr lang="en-US" sz="3200" baseline="30000" dirty="0" smtClean="0"/>
              <a:t>st</a:t>
            </a:r>
            <a:r>
              <a:rPr lang="en-US" sz="3200" dirty="0" smtClean="0"/>
              <a:t> Jacob will no longer be eligible. </a:t>
            </a:r>
            <a:endParaRPr lang="en-US" sz="3200" dirty="0"/>
          </a:p>
        </p:txBody>
      </p:sp>
      <p:sp>
        <p:nvSpPr>
          <p:cNvPr id="2" name="Footer Placeholder 1"/>
          <p:cNvSpPr>
            <a:spLocks noGrp="1"/>
          </p:cNvSpPr>
          <p:nvPr>
            <p:ph type="ftr" sz="quarter" idx="16"/>
          </p:nvPr>
        </p:nvSpPr>
        <p:spPr/>
        <p:txBody>
          <a:bodyPr/>
          <a:lstStyle/>
          <a:p>
            <a:r>
              <a:rPr lang="en-US" smtClean="0"/>
              <a:t>Revised 10/01/20</a:t>
            </a:r>
            <a:endParaRPr lang="en-US" dirty="0"/>
          </a:p>
        </p:txBody>
      </p:sp>
      <p:sp>
        <p:nvSpPr>
          <p:cNvPr id="3" name="Slide Number Placeholder 2"/>
          <p:cNvSpPr>
            <a:spLocks noGrp="1"/>
          </p:cNvSpPr>
          <p:nvPr>
            <p:ph type="sldNum" sz="quarter" idx="15"/>
          </p:nvPr>
        </p:nvSpPr>
        <p:spPr/>
        <p:txBody>
          <a:bodyPr/>
          <a:lstStyle/>
          <a:p>
            <a:fld id="{A765062D-8974-494E-9DCB-28E61ECE8A2D}" type="slidenum">
              <a:rPr lang="en-US" smtClean="0"/>
              <a:t>21</a:t>
            </a:fld>
            <a:endParaRPr lang="en-US" dirty="0"/>
          </a:p>
        </p:txBody>
      </p:sp>
    </p:spTree>
    <p:extLst>
      <p:ext uri="{BB962C8B-B14F-4D97-AF65-F5344CB8AC3E}">
        <p14:creationId xmlns:p14="http://schemas.microsoft.com/office/powerpoint/2010/main" val="2840363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14400"/>
            <a:ext cx="6096000" cy="762000"/>
          </a:xfrm>
        </p:spPr>
        <p:txBody>
          <a:bodyPr>
            <a:normAutofit/>
          </a:bodyPr>
          <a:lstStyle/>
          <a:p>
            <a:r>
              <a:rPr lang="en-US" dirty="0" smtClean="0"/>
              <a:t>Medicare Premium Assistance Programs</a:t>
            </a:r>
            <a:endParaRPr lang="en-US" dirty="0"/>
          </a:p>
        </p:txBody>
      </p:sp>
      <p:sp>
        <p:nvSpPr>
          <p:cNvPr id="4" name="Rectangle 3"/>
          <p:cNvSpPr/>
          <p:nvPr/>
        </p:nvSpPr>
        <p:spPr>
          <a:xfrm>
            <a:off x="152400" y="2362200"/>
            <a:ext cx="2743200" cy="3693319"/>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b="1" u="sng" dirty="0" smtClean="0">
                <a:latin typeface="Segoe Print" panose="02000600000000000000" pitchFamily="2" charset="0"/>
              </a:rPr>
              <a:t>QMB</a:t>
            </a:r>
          </a:p>
          <a:p>
            <a:pPr algn="ctr"/>
            <a:r>
              <a:rPr lang="en-US" dirty="0" smtClean="0">
                <a:latin typeface="Segoe Print" panose="02000600000000000000" pitchFamily="2" charset="0"/>
              </a:rPr>
              <a:t>Qualified Medicare Beneficiary</a:t>
            </a:r>
          </a:p>
          <a:p>
            <a:pPr algn="ctr"/>
            <a:endParaRPr lang="en-US" dirty="0" smtClean="0">
              <a:latin typeface="Segoe Print" panose="02000600000000000000" pitchFamily="2" charset="0"/>
            </a:endParaRPr>
          </a:p>
          <a:p>
            <a:pPr marL="342900" indent="-342900" algn="ctr">
              <a:buFont typeface="Arial" panose="020B0604020202020204" pitchFamily="34" charset="0"/>
              <a:buChar char="•"/>
            </a:pPr>
            <a:r>
              <a:rPr lang="en-US" dirty="0" smtClean="0">
                <a:latin typeface="Segoe Print" panose="02000600000000000000" pitchFamily="2" charset="0"/>
              </a:rPr>
              <a:t>100% of FPL</a:t>
            </a:r>
          </a:p>
          <a:p>
            <a:pPr algn="ctr"/>
            <a:endParaRPr lang="en-US" dirty="0" smtClean="0">
              <a:latin typeface="Segoe Print" panose="02000600000000000000" pitchFamily="2" charset="0"/>
            </a:endParaRPr>
          </a:p>
          <a:p>
            <a:pPr algn="ctr"/>
            <a:r>
              <a:rPr lang="en-US" dirty="0" smtClean="0">
                <a:latin typeface="Segoe Print" panose="02000600000000000000" pitchFamily="2" charset="0"/>
              </a:rPr>
              <a:t>Pays Medicare Part A &amp; B, Medicare deductibles, copays, and coinsurance</a:t>
            </a:r>
          </a:p>
          <a:p>
            <a:pPr algn="ctr"/>
            <a:endParaRPr lang="en-US" dirty="0" smtClean="0">
              <a:latin typeface="Segoe Print" panose="02000600000000000000" pitchFamily="2" charset="0"/>
            </a:endParaRPr>
          </a:p>
          <a:p>
            <a:pPr algn="ctr"/>
            <a:r>
              <a:rPr lang="en-US" b="1" dirty="0" smtClean="0">
                <a:solidFill>
                  <a:srgbClr val="FF0000"/>
                </a:solidFill>
                <a:latin typeface="Segoe Print" panose="02000600000000000000" pitchFamily="2" charset="0"/>
              </a:rPr>
              <a:t>*Cannot be backdated*</a:t>
            </a:r>
            <a:endParaRPr lang="en-US" b="1" dirty="0">
              <a:solidFill>
                <a:srgbClr val="FF0000"/>
              </a:solidFill>
              <a:latin typeface="Segoe Print" panose="02000600000000000000" pitchFamily="2" charset="0"/>
            </a:endParaRPr>
          </a:p>
        </p:txBody>
      </p:sp>
      <p:sp>
        <p:nvSpPr>
          <p:cNvPr id="5" name="Rectangle 4"/>
          <p:cNvSpPr/>
          <p:nvPr/>
        </p:nvSpPr>
        <p:spPr>
          <a:xfrm>
            <a:off x="3048000" y="2639198"/>
            <a:ext cx="2667000" cy="3139321"/>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b="1" u="sng" dirty="0" smtClean="0">
                <a:latin typeface="Segoe Print" panose="02000600000000000000" pitchFamily="2" charset="0"/>
              </a:rPr>
              <a:t>SLMB</a:t>
            </a:r>
          </a:p>
          <a:p>
            <a:pPr algn="ctr"/>
            <a:r>
              <a:rPr lang="en-US" dirty="0" smtClean="0">
                <a:latin typeface="Segoe Print" panose="02000600000000000000" pitchFamily="2" charset="0"/>
              </a:rPr>
              <a:t>Specified Low Income Medicare Beneficiary</a:t>
            </a:r>
          </a:p>
          <a:p>
            <a:pPr algn="ctr"/>
            <a:endParaRPr lang="en-US" dirty="0" smtClean="0">
              <a:latin typeface="Segoe Print" panose="02000600000000000000" pitchFamily="2" charset="0"/>
            </a:endParaRPr>
          </a:p>
          <a:p>
            <a:pPr marL="342900" indent="-342900" algn="ctr">
              <a:buFont typeface="Arial" panose="020B0604020202020204" pitchFamily="34" charset="0"/>
              <a:buChar char="•"/>
            </a:pPr>
            <a:r>
              <a:rPr lang="en-US" dirty="0" smtClean="0">
                <a:latin typeface="Segoe Print" panose="02000600000000000000" pitchFamily="2" charset="0"/>
              </a:rPr>
              <a:t> 100% FPL, but less than 120% FPL</a:t>
            </a:r>
          </a:p>
          <a:p>
            <a:pPr marL="342900" indent="-342900" algn="ctr">
              <a:buFont typeface="Arial" panose="020B0604020202020204" pitchFamily="34" charset="0"/>
              <a:buChar char="•"/>
            </a:pPr>
            <a:endParaRPr lang="en-US" dirty="0" smtClean="0">
              <a:latin typeface="Segoe Print" panose="02000600000000000000" pitchFamily="2" charset="0"/>
            </a:endParaRPr>
          </a:p>
          <a:p>
            <a:pPr algn="ctr"/>
            <a:r>
              <a:rPr lang="en-US" dirty="0" smtClean="0">
                <a:latin typeface="Segoe Print" panose="02000600000000000000" pitchFamily="2" charset="0"/>
              </a:rPr>
              <a:t>Pays Medicare Part B</a:t>
            </a:r>
            <a:endParaRPr lang="en-US" dirty="0">
              <a:latin typeface="Segoe Print" panose="02000600000000000000" pitchFamily="2" charset="0"/>
            </a:endParaRPr>
          </a:p>
        </p:txBody>
      </p:sp>
      <p:sp>
        <p:nvSpPr>
          <p:cNvPr id="6" name="Rectangle 5"/>
          <p:cNvSpPr/>
          <p:nvPr/>
        </p:nvSpPr>
        <p:spPr>
          <a:xfrm>
            <a:off x="5834062" y="2362200"/>
            <a:ext cx="3124200" cy="3693319"/>
          </a:xfrm>
          <a:prstGeom prst="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b="1" u="sng" dirty="0" smtClean="0">
                <a:latin typeface="Segoe Print" panose="02000600000000000000" pitchFamily="2" charset="0"/>
              </a:rPr>
              <a:t>SLMB</a:t>
            </a:r>
            <a:r>
              <a:rPr lang="en-US" u="sng" dirty="0" smtClean="0">
                <a:latin typeface="Segoe Print" panose="02000600000000000000" pitchFamily="2" charset="0"/>
              </a:rPr>
              <a:t>+</a:t>
            </a:r>
          </a:p>
          <a:p>
            <a:pPr algn="ctr"/>
            <a:r>
              <a:rPr lang="en-US" dirty="0" smtClean="0">
                <a:latin typeface="Segoe Print" panose="02000600000000000000" pitchFamily="2" charset="0"/>
              </a:rPr>
              <a:t>Specified Low Income Medicare Beneficiary Plus </a:t>
            </a:r>
          </a:p>
          <a:p>
            <a:pPr algn="ctr"/>
            <a:endParaRPr lang="en-US" dirty="0" smtClean="0">
              <a:latin typeface="Segoe Print" panose="02000600000000000000" pitchFamily="2" charset="0"/>
            </a:endParaRPr>
          </a:p>
          <a:p>
            <a:pPr marL="285750" indent="-285750" algn="ctr">
              <a:buFont typeface="Arial" panose="020B0604020202020204" pitchFamily="34" charset="0"/>
              <a:buChar char="•"/>
            </a:pPr>
            <a:r>
              <a:rPr lang="en-US" dirty="0" smtClean="0">
                <a:latin typeface="Segoe Print" panose="02000600000000000000" pitchFamily="2" charset="0"/>
              </a:rPr>
              <a:t>120 % FPL, but less than 135% FPL</a:t>
            </a:r>
          </a:p>
          <a:p>
            <a:pPr marL="285750" indent="-285750" algn="ctr">
              <a:buFont typeface="Arial" panose="020B0604020202020204" pitchFamily="34" charset="0"/>
              <a:buChar char="•"/>
            </a:pPr>
            <a:endParaRPr lang="en-US" dirty="0" smtClean="0">
              <a:latin typeface="Segoe Print" panose="02000600000000000000" pitchFamily="2" charset="0"/>
            </a:endParaRPr>
          </a:p>
          <a:p>
            <a:pPr algn="ctr"/>
            <a:r>
              <a:rPr lang="en-US" dirty="0" smtClean="0">
                <a:latin typeface="Segoe Print" panose="02000600000000000000" pitchFamily="2" charset="0"/>
              </a:rPr>
              <a:t>Pays Medicare Part B</a:t>
            </a:r>
          </a:p>
          <a:p>
            <a:pPr algn="ctr"/>
            <a:endParaRPr lang="en-US" dirty="0" smtClean="0">
              <a:latin typeface="Segoe Print" panose="02000600000000000000" pitchFamily="2" charset="0"/>
            </a:endParaRPr>
          </a:p>
          <a:p>
            <a:pPr algn="ctr"/>
            <a:r>
              <a:rPr lang="en-US" b="1" dirty="0" smtClean="0">
                <a:solidFill>
                  <a:srgbClr val="FF0000"/>
                </a:solidFill>
                <a:latin typeface="Segoe Print" panose="02000600000000000000" pitchFamily="2" charset="0"/>
              </a:rPr>
              <a:t>*Cannot be enrolled in full benefit Medicaid program, FPOS, or TB*</a:t>
            </a:r>
            <a:endParaRPr lang="en-US" b="1" dirty="0">
              <a:solidFill>
                <a:srgbClr val="FF0000"/>
              </a:solidFill>
              <a:latin typeface="Segoe Print" panose="02000600000000000000" pitchFamily="2" charset="0"/>
            </a:endParaRPr>
          </a:p>
        </p:txBody>
      </p:sp>
      <p:sp>
        <p:nvSpPr>
          <p:cNvPr id="3" name="Footer Placeholder 2"/>
          <p:cNvSpPr>
            <a:spLocks noGrp="1"/>
          </p:cNvSpPr>
          <p:nvPr>
            <p:ph type="ftr" sz="quarter" idx="16"/>
          </p:nvPr>
        </p:nvSpPr>
        <p:spPr/>
        <p:txBody>
          <a:bodyPr/>
          <a:lstStyle/>
          <a:p>
            <a:r>
              <a:rPr lang="en-US" smtClean="0"/>
              <a:t>Revised 10/01/20</a:t>
            </a:r>
            <a:endParaRPr lang="en-US" dirty="0"/>
          </a:p>
        </p:txBody>
      </p:sp>
      <p:sp>
        <p:nvSpPr>
          <p:cNvPr id="7" name="Slide Number Placeholder 6"/>
          <p:cNvSpPr>
            <a:spLocks noGrp="1"/>
          </p:cNvSpPr>
          <p:nvPr>
            <p:ph type="sldNum" sz="quarter" idx="15"/>
          </p:nvPr>
        </p:nvSpPr>
        <p:spPr/>
        <p:txBody>
          <a:bodyPr/>
          <a:lstStyle/>
          <a:p>
            <a:fld id="{A765062D-8974-494E-9DCB-28E61ECE8A2D}" type="slidenum">
              <a:rPr lang="en-US" smtClean="0"/>
              <a:t>22</a:t>
            </a:fld>
            <a:endParaRPr lang="en-US" dirty="0"/>
          </a:p>
        </p:txBody>
      </p:sp>
    </p:spTree>
    <p:extLst>
      <p:ext uri="{BB962C8B-B14F-4D97-AF65-F5344CB8AC3E}">
        <p14:creationId xmlns:p14="http://schemas.microsoft.com/office/powerpoint/2010/main" val="27701957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371600"/>
            <a:ext cx="8229600" cy="1752600"/>
          </a:xfrm>
        </p:spPr>
        <p:txBody>
          <a:bodyPr>
            <a:normAutofit fontScale="77500" lnSpcReduction="20000"/>
          </a:bodyPr>
          <a:lstStyle/>
          <a:p>
            <a:pPr marL="571500" indent="-571500" algn="l">
              <a:buFont typeface="Wingdings" panose="05000000000000000000" pitchFamily="2" charset="2"/>
              <a:buChar char="v"/>
            </a:pPr>
            <a:r>
              <a:rPr lang="en-US" sz="3600" dirty="0" smtClean="0"/>
              <a:t>Medicare B premium or private health </a:t>
            </a:r>
            <a:r>
              <a:rPr lang="en-US" sz="3600" dirty="0"/>
              <a:t>insurance premiums </a:t>
            </a:r>
            <a:r>
              <a:rPr lang="en-US" sz="3600" dirty="0" smtClean="0"/>
              <a:t>are allowable medical expenses </a:t>
            </a:r>
          </a:p>
          <a:p>
            <a:pPr marL="457200" indent="-457200" algn="l">
              <a:buFont typeface="Wingdings" panose="05000000000000000000" pitchFamily="2" charset="2"/>
              <a:buChar char="v"/>
            </a:pPr>
            <a:r>
              <a:rPr lang="en-US" sz="3600" dirty="0" smtClean="0"/>
              <a:t>Do not add “OT” unearned income page for the Medicare Part B premium amounts</a:t>
            </a:r>
          </a:p>
        </p:txBody>
      </p:sp>
      <p:pic>
        <p:nvPicPr>
          <p:cNvPr id="9221"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5072" t="3098" r="10697" b="28123"/>
          <a:stretch/>
        </p:blipFill>
        <p:spPr bwMode="auto">
          <a:xfrm>
            <a:off x="2743200" y="3119203"/>
            <a:ext cx="5760359" cy="3505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flipV="1">
            <a:off x="3461048" y="4438644"/>
            <a:ext cx="2743200"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04800" y="3352800"/>
            <a:ext cx="2514600" cy="2677656"/>
          </a:xfrm>
          <a:prstGeom prst="rect">
            <a:avLst/>
          </a:prstGeom>
          <a:noFill/>
        </p:spPr>
        <p:txBody>
          <a:bodyPr wrap="square" rtlCol="0">
            <a:spAutoFit/>
          </a:bodyPr>
          <a:lstStyle/>
          <a:p>
            <a:r>
              <a:rPr lang="en-US" sz="2400" dirty="0"/>
              <a:t>CWW </a:t>
            </a:r>
            <a:r>
              <a:rPr lang="en-US" sz="2400" dirty="0" smtClean="0"/>
              <a:t>knows to include the </a:t>
            </a:r>
            <a:r>
              <a:rPr lang="en-US" sz="2400" dirty="0"/>
              <a:t>Medicare premium </a:t>
            </a:r>
            <a:r>
              <a:rPr lang="en-US" sz="2400" dirty="0" smtClean="0"/>
              <a:t>in </a:t>
            </a:r>
            <a:r>
              <a:rPr lang="en-US" sz="2400" dirty="0"/>
              <a:t>the budget for the appropriate programs, such as FoodShare.</a:t>
            </a:r>
          </a:p>
        </p:txBody>
      </p:sp>
      <p:sp>
        <p:nvSpPr>
          <p:cNvPr id="5" name="Footer Placeholder 4"/>
          <p:cNvSpPr>
            <a:spLocks noGrp="1"/>
          </p:cNvSpPr>
          <p:nvPr>
            <p:ph type="ftr" sz="quarter" idx="16"/>
          </p:nvPr>
        </p:nvSpPr>
        <p:spPr/>
        <p:txBody>
          <a:bodyPr/>
          <a:lstStyle/>
          <a:p>
            <a:r>
              <a:rPr lang="en-US" smtClean="0"/>
              <a:t>Revised 10/01/20</a:t>
            </a:r>
            <a:endParaRPr lang="en-US" dirty="0"/>
          </a:p>
        </p:txBody>
      </p:sp>
      <p:sp>
        <p:nvSpPr>
          <p:cNvPr id="6" name="Slide Number Placeholder 5"/>
          <p:cNvSpPr>
            <a:spLocks noGrp="1"/>
          </p:cNvSpPr>
          <p:nvPr>
            <p:ph type="sldNum" sz="quarter" idx="15"/>
          </p:nvPr>
        </p:nvSpPr>
        <p:spPr/>
        <p:txBody>
          <a:bodyPr/>
          <a:lstStyle/>
          <a:p>
            <a:fld id="{A765062D-8974-494E-9DCB-28E61ECE8A2D}" type="slidenum">
              <a:rPr lang="en-US" smtClean="0"/>
              <a:t>23</a:t>
            </a:fld>
            <a:endParaRPr lang="en-US" dirty="0"/>
          </a:p>
        </p:txBody>
      </p:sp>
    </p:spTree>
    <p:extLst>
      <p:ext uri="{BB962C8B-B14F-4D97-AF65-F5344CB8AC3E}">
        <p14:creationId xmlns:p14="http://schemas.microsoft.com/office/powerpoint/2010/main" val="33887207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371600"/>
            <a:ext cx="8229600" cy="5105400"/>
          </a:xfrm>
        </p:spPr>
        <p:txBody>
          <a:bodyPr>
            <a:normAutofit fontScale="92500"/>
          </a:bodyPr>
          <a:lstStyle/>
          <a:p>
            <a:pPr marL="342900" indent="-342900" algn="l">
              <a:buFont typeface="Wingdings" panose="05000000000000000000" pitchFamily="2" charset="2"/>
              <a:buChar char="v"/>
            </a:pPr>
            <a:r>
              <a:rPr lang="en-US" sz="2400" dirty="0"/>
              <a:t>3</a:t>
            </a:r>
            <a:r>
              <a:rPr lang="en-US" sz="2400" dirty="0" smtClean="0"/>
              <a:t> month delay with SSA when establishing or losing MPA eligibility</a:t>
            </a:r>
          </a:p>
          <a:p>
            <a:pPr marL="342900" indent="-342900" algn="l">
              <a:buFont typeface="Wingdings" panose="05000000000000000000" pitchFamily="2" charset="2"/>
              <a:buChar char="v"/>
            </a:pPr>
            <a:r>
              <a:rPr lang="en-US" sz="2400" dirty="0"/>
              <a:t>The member will always get an extra month of </a:t>
            </a:r>
            <a:r>
              <a:rPr lang="en-US" sz="2400" dirty="0" smtClean="0"/>
              <a:t>premium </a:t>
            </a:r>
            <a:r>
              <a:rPr lang="en-US" sz="2400" dirty="0"/>
              <a:t>paid by the State for the month after the termination month due to </a:t>
            </a:r>
            <a:r>
              <a:rPr lang="en-US" sz="2400" dirty="0" smtClean="0"/>
              <a:t>premium </a:t>
            </a:r>
            <a:r>
              <a:rPr lang="en-US" sz="2400" dirty="0"/>
              <a:t>being paid in advance</a:t>
            </a:r>
          </a:p>
          <a:p>
            <a:pPr algn="l"/>
            <a:endParaRPr lang="en-US" sz="2400" dirty="0" smtClean="0"/>
          </a:p>
          <a:p>
            <a:pPr algn="l"/>
            <a:r>
              <a:rPr lang="en-US" sz="2400" dirty="0" smtClean="0"/>
              <a:t>Example: Jill’s MPA renewal is due by January 31. Jill does not complete her renewal. SSA will not deduct Jill’s Medicare premium from her SSA benefits until May. In May SSA will deduct 3 month (March, April, May) worth of Medicare premiums.   </a:t>
            </a:r>
          </a:p>
          <a:p>
            <a:pPr algn="l"/>
            <a:endParaRPr lang="en-US" sz="2400" dirty="0"/>
          </a:p>
          <a:p>
            <a:pPr algn="l"/>
            <a:r>
              <a:rPr lang="en-US" sz="2400" dirty="0" smtClean="0"/>
              <a:t>When Jill reinstates her MPA program it will take another 3 months before the program is back in place. SSA will refund her any premiums the State pays</a:t>
            </a:r>
            <a:r>
              <a:rPr lang="en-US" dirty="0" smtClean="0"/>
              <a:t>.</a:t>
            </a:r>
            <a:endParaRPr lang="en-US" dirty="0"/>
          </a:p>
        </p:txBody>
      </p:sp>
      <p:sp>
        <p:nvSpPr>
          <p:cNvPr id="2" name="Footer Placeholder 1"/>
          <p:cNvSpPr>
            <a:spLocks noGrp="1"/>
          </p:cNvSpPr>
          <p:nvPr>
            <p:ph type="ftr" sz="quarter" idx="16"/>
          </p:nvPr>
        </p:nvSpPr>
        <p:spPr/>
        <p:txBody>
          <a:bodyPr/>
          <a:lstStyle/>
          <a:p>
            <a:r>
              <a:rPr lang="en-US" smtClean="0"/>
              <a:t>Revised 10/01/20</a:t>
            </a:r>
            <a:endParaRPr lang="en-US" dirty="0"/>
          </a:p>
        </p:txBody>
      </p:sp>
      <p:sp>
        <p:nvSpPr>
          <p:cNvPr id="4" name="Slide Number Placeholder 3"/>
          <p:cNvSpPr>
            <a:spLocks noGrp="1"/>
          </p:cNvSpPr>
          <p:nvPr>
            <p:ph type="sldNum" sz="quarter" idx="15"/>
          </p:nvPr>
        </p:nvSpPr>
        <p:spPr/>
        <p:txBody>
          <a:bodyPr/>
          <a:lstStyle/>
          <a:p>
            <a:fld id="{A765062D-8974-494E-9DCB-28E61ECE8A2D}" type="slidenum">
              <a:rPr lang="en-US" smtClean="0"/>
              <a:t>24</a:t>
            </a:fld>
            <a:endParaRPr lang="en-US" dirty="0"/>
          </a:p>
        </p:txBody>
      </p:sp>
    </p:spTree>
    <p:extLst>
      <p:ext uri="{BB962C8B-B14F-4D97-AF65-F5344CB8AC3E}">
        <p14:creationId xmlns:p14="http://schemas.microsoft.com/office/powerpoint/2010/main" val="42353049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457200" indent="-457200">
              <a:buFont typeface="Wingdings" panose="05000000000000000000" pitchFamily="2" charset="2"/>
              <a:buChar char="v"/>
            </a:pPr>
            <a:r>
              <a:rPr lang="en-US" sz="3200" dirty="0" smtClean="0"/>
              <a:t>MIS (Nursing Home)</a:t>
            </a:r>
          </a:p>
          <a:p>
            <a:pPr marL="457200" indent="-457200">
              <a:buFont typeface="Wingdings" panose="05000000000000000000" pitchFamily="2" charset="2"/>
              <a:buChar char="v"/>
            </a:pPr>
            <a:r>
              <a:rPr lang="en-US" sz="3200" dirty="0" smtClean="0"/>
              <a:t>Community Waiver</a:t>
            </a:r>
          </a:p>
          <a:p>
            <a:endParaRPr lang="en-US" sz="3200" dirty="0"/>
          </a:p>
          <a:p>
            <a:pPr marL="0" indent="0" algn="ctr">
              <a:buNone/>
            </a:pPr>
            <a:r>
              <a:rPr lang="en-US" sz="4000" dirty="0" smtClean="0">
                <a:solidFill>
                  <a:srgbClr val="FFFF00"/>
                </a:solidFill>
              </a:rPr>
              <a:t>***Please transfer to EBD queue***</a:t>
            </a:r>
            <a:endParaRPr lang="en-US" sz="4000" dirty="0">
              <a:solidFill>
                <a:srgbClr val="FFFF00"/>
              </a:solidFill>
            </a:endParaRPr>
          </a:p>
        </p:txBody>
      </p:sp>
      <p:sp>
        <p:nvSpPr>
          <p:cNvPr id="2" name="Title 1"/>
          <p:cNvSpPr>
            <a:spLocks noGrp="1"/>
          </p:cNvSpPr>
          <p:nvPr>
            <p:ph type="title"/>
          </p:nvPr>
        </p:nvSpPr>
        <p:spPr/>
        <p:txBody>
          <a:bodyPr/>
          <a:lstStyle/>
          <a:p>
            <a:r>
              <a:rPr lang="en-US" dirty="0" smtClean="0"/>
              <a:t>LTC Renewals</a:t>
            </a:r>
            <a:endParaRPr lang="en-US" dirty="0"/>
          </a:p>
        </p:txBody>
      </p:sp>
      <p:sp>
        <p:nvSpPr>
          <p:cNvPr id="4" name="Footer Placeholder 3"/>
          <p:cNvSpPr>
            <a:spLocks noGrp="1"/>
          </p:cNvSpPr>
          <p:nvPr>
            <p:ph type="ftr" sz="quarter" idx="16"/>
          </p:nvPr>
        </p:nvSpPr>
        <p:spPr/>
        <p:txBody>
          <a:bodyPr/>
          <a:lstStyle/>
          <a:p>
            <a:r>
              <a:rPr lang="en-US" smtClean="0"/>
              <a:t>Revised 10/01/20</a:t>
            </a:r>
            <a:endParaRPr lang="en-US" dirty="0"/>
          </a:p>
        </p:txBody>
      </p:sp>
      <p:sp>
        <p:nvSpPr>
          <p:cNvPr id="5" name="Slide Number Placeholder 4"/>
          <p:cNvSpPr>
            <a:spLocks noGrp="1"/>
          </p:cNvSpPr>
          <p:nvPr>
            <p:ph type="sldNum" sz="quarter" idx="15"/>
          </p:nvPr>
        </p:nvSpPr>
        <p:spPr/>
        <p:txBody>
          <a:bodyPr/>
          <a:lstStyle/>
          <a:p>
            <a:fld id="{A765062D-8974-494E-9DCB-28E61ECE8A2D}" type="slidenum">
              <a:rPr lang="en-US" smtClean="0"/>
              <a:t>25</a:t>
            </a:fld>
            <a:endParaRPr lang="en-US" dirty="0"/>
          </a:p>
        </p:txBody>
      </p:sp>
    </p:spTree>
    <p:extLst>
      <p:ext uri="{BB962C8B-B14F-4D97-AF65-F5344CB8AC3E}">
        <p14:creationId xmlns:p14="http://schemas.microsoft.com/office/powerpoint/2010/main" val="18778772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590800"/>
            <a:ext cx="4038600" cy="1143000"/>
          </a:xfrm>
        </p:spPr>
        <p:txBody>
          <a:bodyPr/>
          <a:lstStyle/>
          <a:p>
            <a:r>
              <a:rPr lang="en-US" dirty="0" smtClean="0"/>
              <a:t>Assets </a:t>
            </a:r>
            <a:endParaRPr lang="en-US" dirty="0"/>
          </a:p>
        </p:txBody>
      </p:sp>
      <p:sp>
        <p:nvSpPr>
          <p:cNvPr id="3" name="Footer Placeholder 2"/>
          <p:cNvSpPr>
            <a:spLocks noGrp="1"/>
          </p:cNvSpPr>
          <p:nvPr>
            <p:ph type="ftr" sz="quarter" idx="16"/>
          </p:nvPr>
        </p:nvSpPr>
        <p:spPr/>
        <p:txBody>
          <a:bodyPr/>
          <a:lstStyle/>
          <a:p>
            <a:r>
              <a:rPr lang="en-US" smtClean="0"/>
              <a:t>Revised 10/01/20</a:t>
            </a:r>
            <a:endParaRPr lang="en-US" dirty="0"/>
          </a:p>
        </p:txBody>
      </p:sp>
      <p:sp>
        <p:nvSpPr>
          <p:cNvPr id="4" name="Slide Number Placeholder 3"/>
          <p:cNvSpPr>
            <a:spLocks noGrp="1"/>
          </p:cNvSpPr>
          <p:nvPr>
            <p:ph type="sldNum" sz="quarter" idx="15"/>
          </p:nvPr>
        </p:nvSpPr>
        <p:spPr/>
        <p:txBody>
          <a:bodyPr/>
          <a:lstStyle/>
          <a:p>
            <a:fld id="{A765062D-8974-494E-9DCB-28E61ECE8A2D}" type="slidenum">
              <a:rPr lang="en-US" smtClean="0"/>
              <a:t>26</a:t>
            </a:fld>
            <a:endParaRPr lang="en-US" dirty="0"/>
          </a:p>
        </p:txBody>
      </p:sp>
    </p:spTree>
    <p:extLst>
      <p:ext uri="{BB962C8B-B14F-4D97-AF65-F5344CB8AC3E}">
        <p14:creationId xmlns:p14="http://schemas.microsoft.com/office/powerpoint/2010/main" val="36408334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659" t="3069" r="34236" b="3294"/>
          <a:stretch/>
        </p:blipFill>
        <p:spPr bwMode="auto">
          <a:xfrm>
            <a:off x="304799" y="304800"/>
            <a:ext cx="5486401"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791200" y="1544327"/>
            <a:ext cx="3276600" cy="4832092"/>
          </a:xfrm>
          <a:prstGeom prst="rect">
            <a:avLst/>
          </a:prstGeom>
          <a:noFill/>
        </p:spPr>
        <p:txBody>
          <a:bodyPr wrap="square" rtlCol="0">
            <a:spAutoFit/>
          </a:bodyPr>
          <a:lstStyle/>
          <a:p>
            <a:r>
              <a:rPr lang="en-US" sz="2800" dirty="0" smtClean="0"/>
              <a:t>If an EBD individual is applying/ renewing EBD Medicaid, DO NOT SKIP the assets. </a:t>
            </a:r>
            <a:endParaRPr lang="en-US" sz="2800" dirty="0"/>
          </a:p>
          <a:p>
            <a:endParaRPr lang="en-US" sz="2800" dirty="0" smtClean="0"/>
          </a:p>
          <a:p>
            <a:pPr marL="457200" indent="-457200">
              <a:buFont typeface="Wingdings" panose="05000000000000000000" pitchFamily="2" charset="2"/>
              <a:buChar char="v"/>
            </a:pPr>
            <a:r>
              <a:rPr lang="en-US" sz="2800" dirty="0" smtClean="0"/>
              <a:t>Review the asset gatepost with the member</a:t>
            </a:r>
          </a:p>
          <a:p>
            <a:endParaRPr lang="en-US" sz="2800" dirty="0"/>
          </a:p>
          <a:p>
            <a:pPr marL="457200" indent="-457200">
              <a:buFont typeface="Wingdings" panose="05000000000000000000" pitchFamily="2" charset="2"/>
              <a:buChar char="v"/>
            </a:pPr>
            <a:r>
              <a:rPr lang="en-US" sz="2800" dirty="0" smtClean="0"/>
              <a:t>Ask if there are any new assets</a:t>
            </a:r>
            <a:endParaRPr lang="en-US" sz="2800" dirty="0"/>
          </a:p>
        </p:txBody>
      </p:sp>
      <p:sp>
        <p:nvSpPr>
          <p:cNvPr id="2" name="Footer Placeholder 1"/>
          <p:cNvSpPr>
            <a:spLocks noGrp="1"/>
          </p:cNvSpPr>
          <p:nvPr>
            <p:ph type="ftr" sz="quarter" idx="16"/>
          </p:nvPr>
        </p:nvSpPr>
        <p:spPr/>
        <p:txBody>
          <a:bodyPr/>
          <a:lstStyle/>
          <a:p>
            <a:r>
              <a:rPr lang="en-US" smtClean="0"/>
              <a:t>Revised 10/01/20</a:t>
            </a:r>
            <a:endParaRPr lang="en-US" dirty="0"/>
          </a:p>
        </p:txBody>
      </p:sp>
      <p:sp>
        <p:nvSpPr>
          <p:cNvPr id="3" name="Slide Number Placeholder 2"/>
          <p:cNvSpPr>
            <a:spLocks noGrp="1"/>
          </p:cNvSpPr>
          <p:nvPr>
            <p:ph type="sldNum" sz="quarter" idx="15"/>
          </p:nvPr>
        </p:nvSpPr>
        <p:spPr/>
        <p:txBody>
          <a:bodyPr/>
          <a:lstStyle/>
          <a:p>
            <a:fld id="{A765062D-8974-494E-9DCB-28E61ECE8A2D}" type="slidenum">
              <a:rPr lang="en-US" smtClean="0"/>
              <a:t>27</a:t>
            </a:fld>
            <a:endParaRPr lang="en-US" dirty="0"/>
          </a:p>
        </p:txBody>
      </p:sp>
    </p:spTree>
    <p:extLst>
      <p:ext uri="{BB962C8B-B14F-4D97-AF65-F5344CB8AC3E}">
        <p14:creationId xmlns:p14="http://schemas.microsoft.com/office/powerpoint/2010/main" val="1930360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13412" y="2362200"/>
            <a:ext cx="7716188" cy="3124200"/>
          </a:xfrm>
        </p:spPr>
        <p:txBody>
          <a:bodyPr>
            <a:noAutofit/>
          </a:bodyPr>
          <a:lstStyle/>
          <a:p>
            <a:pPr marL="457200" indent="-457200" algn="l">
              <a:buFont typeface="Wingdings" panose="05000000000000000000" pitchFamily="2" charset="2"/>
              <a:buChar char="v"/>
            </a:pPr>
            <a:r>
              <a:rPr lang="en-US" sz="2800" dirty="0" smtClean="0"/>
              <a:t>Checking</a:t>
            </a:r>
          </a:p>
          <a:p>
            <a:pPr marL="457200" indent="-457200" algn="l">
              <a:buFont typeface="Wingdings" panose="05000000000000000000" pitchFamily="2" charset="2"/>
              <a:buChar char="v"/>
            </a:pPr>
            <a:r>
              <a:rPr lang="en-US" sz="2800" dirty="0" smtClean="0"/>
              <a:t>Savings</a:t>
            </a:r>
          </a:p>
          <a:p>
            <a:pPr marL="457200" indent="-457200" algn="l">
              <a:buFont typeface="Wingdings" panose="05000000000000000000" pitchFamily="2" charset="2"/>
              <a:buChar char="v"/>
            </a:pPr>
            <a:r>
              <a:rPr lang="en-US" sz="2800" dirty="0" smtClean="0"/>
              <a:t>CD accounts</a:t>
            </a:r>
          </a:p>
          <a:p>
            <a:pPr marL="457200" indent="-457200" algn="l">
              <a:buFont typeface="Wingdings" panose="05000000000000000000" pitchFamily="2" charset="2"/>
              <a:buChar char="v"/>
            </a:pPr>
            <a:r>
              <a:rPr lang="en-US" sz="2800" dirty="0" smtClean="0"/>
              <a:t>Stocks/bonds</a:t>
            </a:r>
          </a:p>
          <a:p>
            <a:pPr marL="457200" indent="-457200" algn="l">
              <a:buFont typeface="Wingdings" panose="05000000000000000000" pitchFamily="2" charset="2"/>
              <a:buChar char="v"/>
            </a:pPr>
            <a:r>
              <a:rPr lang="en-US" sz="2800" dirty="0" smtClean="0"/>
              <a:t>Whole life insurance with face values $1500 or greater</a:t>
            </a:r>
          </a:p>
          <a:p>
            <a:endParaRPr lang="en-US" sz="2800" dirty="0"/>
          </a:p>
        </p:txBody>
      </p:sp>
      <p:sp>
        <p:nvSpPr>
          <p:cNvPr id="2" name="Title 1"/>
          <p:cNvSpPr>
            <a:spLocks noGrp="1"/>
          </p:cNvSpPr>
          <p:nvPr>
            <p:ph type="title"/>
          </p:nvPr>
        </p:nvSpPr>
        <p:spPr>
          <a:xfrm>
            <a:off x="2456513" y="990600"/>
            <a:ext cx="4114800" cy="685800"/>
          </a:xfrm>
        </p:spPr>
        <p:txBody>
          <a:bodyPr>
            <a:normAutofit/>
          </a:bodyPr>
          <a:lstStyle/>
          <a:p>
            <a:r>
              <a:rPr lang="en-US" dirty="0" smtClean="0"/>
              <a:t>Assets to Pend At Renewal</a:t>
            </a:r>
            <a:endParaRPr lang="en-US" dirty="0"/>
          </a:p>
        </p:txBody>
      </p:sp>
      <p:sp>
        <p:nvSpPr>
          <p:cNvPr id="5" name="TextBox 4"/>
          <p:cNvSpPr txBox="1"/>
          <p:nvPr/>
        </p:nvSpPr>
        <p:spPr>
          <a:xfrm>
            <a:off x="513413" y="1877331"/>
            <a:ext cx="7848600" cy="523220"/>
          </a:xfrm>
          <a:prstGeom prst="rect">
            <a:avLst/>
          </a:prstGeom>
          <a:noFill/>
        </p:spPr>
        <p:txBody>
          <a:bodyPr wrap="square" rtlCol="0">
            <a:spAutoFit/>
          </a:bodyPr>
          <a:lstStyle/>
          <a:p>
            <a:pPr lvl="0">
              <a:spcBef>
                <a:spcPct val="20000"/>
              </a:spcBef>
            </a:pPr>
            <a:r>
              <a:rPr lang="en-US" sz="2800" dirty="0"/>
              <a:t>Pend all available assets, including but not limited to: </a:t>
            </a:r>
          </a:p>
        </p:txBody>
      </p:sp>
      <p:sp>
        <p:nvSpPr>
          <p:cNvPr id="6" name="TextBox 5"/>
          <p:cNvSpPr txBox="1"/>
          <p:nvPr/>
        </p:nvSpPr>
        <p:spPr>
          <a:xfrm>
            <a:off x="513413" y="5486400"/>
            <a:ext cx="8001000" cy="1231106"/>
          </a:xfrm>
          <a:prstGeom prst="rect">
            <a:avLst/>
          </a:prstGeom>
          <a:noFill/>
        </p:spPr>
        <p:txBody>
          <a:bodyPr wrap="square" rtlCol="0">
            <a:spAutoFit/>
          </a:bodyPr>
          <a:lstStyle/>
          <a:p>
            <a:pPr marL="0" lvl="1"/>
            <a:r>
              <a:rPr lang="en-US" sz="2800" b="1" dirty="0" smtClean="0"/>
              <a:t>NOTE: </a:t>
            </a:r>
            <a:r>
              <a:rPr lang="en-US" sz="2800" dirty="0" smtClean="0"/>
              <a:t>Credit Unions require members to have a savings account to be a member</a:t>
            </a:r>
            <a:endParaRPr lang="en-US" sz="2800" dirty="0"/>
          </a:p>
          <a:p>
            <a:endParaRPr lang="en-US" dirty="0"/>
          </a:p>
        </p:txBody>
      </p:sp>
      <p:sp>
        <p:nvSpPr>
          <p:cNvPr id="4" name="Footer Placeholder 3"/>
          <p:cNvSpPr>
            <a:spLocks noGrp="1"/>
          </p:cNvSpPr>
          <p:nvPr>
            <p:ph type="ftr" sz="quarter" idx="16"/>
          </p:nvPr>
        </p:nvSpPr>
        <p:spPr/>
        <p:txBody>
          <a:bodyPr/>
          <a:lstStyle/>
          <a:p>
            <a:r>
              <a:rPr lang="en-US" smtClean="0"/>
              <a:t>Revised 10/01/20</a:t>
            </a:r>
            <a:endParaRPr lang="en-US" dirty="0"/>
          </a:p>
        </p:txBody>
      </p:sp>
      <p:sp>
        <p:nvSpPr>
          <p:cNvPr id="7" name="Slide Number Placeholder 6"/>
          <p:cNvSpPr>
            <a:spLocks noGrp="1"/>
          </p:cNvSpPr>
          <p:nvPr>
            <p:ph type="sldNum" sz="quarter" idx="15"/>
          </p:nvPr>
        </p:nvSpPr>
        <p:spPr/>
        <p:txBody>
          <a:bodyPr/>
          <a:lstStyle/>
          <a:p>
            <a:fld id="{A765062D-8974-494E-9DCB-28E61ECE8A2D}" type="slidenum">
              <a:rPr lang="en-US" smtClean="0"/>
              <a:t>28</a:t>
            </a:fld>
            <a:endParaRPr lang="en-US" dirty="0"/>
          </a:p>
        </p:txBody>
      </p:sp>
    </p:spTree>
    <p:extLst>
      <p:ext uri="{BB962C8B-B14F-4D97-AF65-F5344CB8AC3E}">
        <p14:creationId xmlns:p14="http://schemas.microsoft.com/office/powerpoint/2010/main" val="12565500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38615" y="1524000"/>
            <a:ext cx="8277071" cy="3048000"/>
          </a:xfrm>
        </p:spPr>
        <p:txBody>
          <a:bodyPr>
            <a:normAutofit/>
          </a:bodyPr>
          <a:lstStyle/>
          <a:p>
            <a:pPr marL="342900" indent="-342900" algn="l">
              <a:buFont typeface="Wingdings" panose="05000000000000000000" pitchFamily="2" charset="2"/>
              <a:buChar char="v"/>
            </a:pPr>
            <a:r>
              <a:rPr lang="en-US" sz="2500" dirty="0" smtClean="0"/>
              <a:t>If a </a:t>
            </a:r>
            <a:r>
              <a:rPr lang="en-US" sz="2500" b="1" dirty="0" smtClean="0">
                <a:solidFill>
                  <a:srgbClr val="FFFF00"/>
                </a:solidFill>
              </a:rPr>
              <a:t>whole life </a:t>
            </a:r>
            <a:r>
              <a:rPr lang="en-US" sz="2500" dirty="0" smtClean="0"/>
              <a:t>insurance policy has a face amount of $1500 or greater, pend for current cash value</a:t>
            </a:r>
          </a:p>
          <a:p>
            <a:pPr marL="342900" indent="-342900" algn="l">
              <a:buFont typeface="Wingdings" panose="05000000000000000000" pitchFamily="2" charset="2"/>
              <a:buChar char="v"/>
            </a:pPr>
            <a:r>
              <a:rPr lang="en-US" sz="2500" dirty="0" smtClean="0"/>
              <a:t>If there are multiple </a:t>
            </a:r>
            <a:r>
              <a:rPr lang="en-US" sz="2500" b="1" dirty="0" smtClean="0">
                <a:solidFill>
                  <a:srgbClr val="FFFF00"/>
                </a:solidFill>
              </a:rPr>
              <a:t>whole life </a:t>
            </a:r>
            <a:r>
              <a:rPr lang="en-US" sz="2500" dirty="0" smtClean="0"/>
              <a:t>insurance policies, add the face values together, if face value is greater than $1500, pend for all cash values</a:t>
            </a:r>
          </a:p>
          <a:p>
            <a:pPr marL="342900" indent="-342900" algn="l">
              <a:buFont typeface="Wingdings" panose="05000000000000000000" pitchFamily="2" charset="2"/>
              <a:buChar char="v"/>
            </a:pPr>
            <a:r>
              <a:rPr lang="en-US" sz="2500" dirty="0" smtClean="0"/>
              <a:t>If any new life insurance policy is reported, add and pend</a:t>
            </a:r>
            <a:endParaRPr lang="en-US" sz="2500" dirty="0"/>
          </a:p>
        </p:txBody>
      </p:sp>
      <p:sp>
        <p:nvSpPr>
          <p:cNvPr id="2" name="Title 1"/>
          <p:cNvSpPr>
            <a:spLocks noGrp="1"/>
          </p:cNvSpPr>
          <p:nvPr>
            <p:ph type="title"/>
          </p:nvPr>
        </p:nvSpPr>
        <p:spPr>
          <a:xfrm>
            <a:off x="2666999" y="381000"/>
            <a:ext cx="4114801" cy="799475"/>
          </a:xfrm>
        </p:spPr>
        <p:txBody>
          <a:bodyPr/>
          <a:lstStyle/>
          <a:p>
            <a:r>
              <a:rPr lang="en-US" dirty="0" smtClean="0"/>
              <a:t>Life Insurance</a:t>
            </a:r>
            <a:endParaRPr lang="en-US" dirty="0"/>
          </a:p>
        </p:txBody>
      </p:sp>
      <p:pic>
        <p:nvPicPr>
          <p:cNvPr id="717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9042" t="30580" r="25000" b="26715"/>
          <a:stretch/>
        </p:blipFill>
        <p:spPr bwMode="auto">
          <a:xfrm>
            <a:off x="317286" y="4191000"/>
            <a:ext cx="8519725" cy="2330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09729" y="5943600"/>
            <a:ext cx="3200400" cy="328613"/>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6"/>
          </p:nvPr>
        </p:nvSpPr>
        <p:spPr/>
        <p:txBody>
          <a:bodyPr/>
          <a:lstStyle/>
          <a:p>
            <a:r>
              <a:rPr lang="en-US" smtClean="0"/>
              <a:t>Revised 10/01/20</a:t>
            </a:r>
            <a:endParaRPr lang="en-US" dirty="0"/>
          </a:p>
        </p:txBody>
      </p:sp>
      <p:sp>
        <p:nvSpPr>
          <p:cNvPr id="6" name="Slide Number Placeholder 5"/>
          <p:cNvSpPr>
            <a:spLocks noGrp="1"/>
          </p:cNvSpPr>
          <p:nvPr>
            <p:ph type="sldNum" sz="quarter" idx="15"/>
          </p:nvPr>
        </p:nvSpPr>
        <p:spPr/>
        <p:txBody>
          <a:bodyPr/>
          <a:lstStyle/>
          <a:p>
            <a:fld id="{A765062D-8974-494E-9DCB-28E61ECE8A2D}" type="slidenum">
              <a:rPr lang="en-US" smtClean="0"/>
              <a:t>29</a:t>
            </a:fld>
            <a:endParaRPr lang="en-US" dirty="0"/>
          </a:p>
        </p:txBody>
      </p:sp>
    </p:spTree>
    <p:extLst>
      <p:ext uri="{BB962C8B-B14F-4D97-AF65-F5344CB8AC3E}">
        <p14:creationId xmlns:p14="http://schemas.microsoft.com/office/powerpoint/2010/main" val="69140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447800" y="2020824"/>
            <a:ext cx="7239000" cy="4151376"/>
          </a:xfrm>
        </p:spPr>
        <p:txBody>
          <a:bodyPr>
            <a:normAutofit fontScale="77500" lnSpcReduction="20000"/>
          </a:bodyPr>
          <a:lstStyle/>
          <a:p>
            <a:pPr marL="571500" indent="-571500" algn="l">
              <a:buFont typeface="Wingdings" panose="05000000000000000000" pitchFamily="2" charset="2"/>
              <a:buChar char="v"/>
            </a:pPr>
            <a:r>
              <a:rPr lang="en-US" sz="3500" dirty="0" smtClean="0"/>
              <a:t>FS Renewals</a:t>
            </a:r>
          </a:p>
          <a:p>
            <a:pPr marL="571500" indent="-571500" algn="l">
              <a:buFont typeface="Wingdings" panose="05000000000000000000" pitchFamily="2" charset="2"/>
              <a:buChar char="v"/>
            </a:pPr>
            <a:r>
              <a:rPr lang="en-US" sz="3500" dirty="0" smtClean="0"/>
              <a:t>Medical Expenses</a:t>
            </a:r>
          </a:p>
          <a:p>
            <a:pPr marL="571500" indent="-571500" algn="l">
              <a:buFont typeface="Wingdings" panose="05000000000000000000" pitchFamily="2" charset="2"/>
              <a:buChar char="v"/>
            </a:pPr>
            <a:r>
              <a:rPr lang="en-US" sz="3500" dirty="0" smtClean="0"/>
              <a:t>Medicaid Renewals</a:t>
            </a:r>
          </a:p>
          <a:p>
            <a:pPr lvl="1" algn="l"/>
            <a:r>
              <a:rPr lang="en-US" sz="3500" dirty="0"/>
              <a:t>     - Categorically Needy </a:t>
            </a:r>
          </a:p>
          <a:p>
            <a:pPr lvl="1" algn="l"/>
            <a:r>
              <a:rPr lang="en-US" sz="3500" dirty="0" smtClean="0"/>
              <a:t>     - MAPP</a:t>
            </a:r>
            <a:endParaRPr lang="en-US" sz="3500" dirty="0"/>
          </a:p>
          <a:p>
            <a:pPr lvl="1" algn="l"/>
            <a:r>
              <a:rPr lang="en-US" sz="3500" dirty="0" smtClean="0"/>
              <a:t>     - MPA</a:t>
            </a:r>
            <a:endParaRPr lang="en-US" sz="3500" dirty="0"/>
          </a:p>
          <a:p>
            <a:pPr lvl="1" algn="l"/>
            <a:r>
              <a:rPr lang="en-US" sz="3500" dirty="0" smtClean="0"/>
              <a:t>     - LTC </a:t>
            </a:r>
          </a:p>
          <a:p>
            <a:pPr marL="571500" indent="-571500" algn="l">
              <a:buFont typeface="Wingdings" panose="05000000000000000000" pitchFamily="2" charset="2"/>
              <a:buChar char="v"/>
            </a:pPr>
            <a:r>
              <a:rPr lang="en-US" sz="3500" dirty="0" smtClean="0"/>
              <a:t>Assets</a:t>
            </a:r>
          </a:p>
          <a:p>
            <a:pPr marL="571500" indent="-571500" algn="l">
              <a:buFont typeface="Wingdings" panose="05000000000000000000" pitchFamily="2" charset="2"/>
              <a:buChar char="v"/>
            </a:pPr>
            <a:r>
              <a:rPr lang="en-US" sz="3500" dirty="0" smtClean="0"/>
              <a:t>General Reminders</a:t>
            </a:r>
          </a:p>
          <a:p>
            <a:endParaRPr lang="en-US" dirty="0" smtClean="0"/>
          </a:p>
        </p:txBody>
      </p:sp>
      <p:sp>
        <p:nvSpPr>
          <p:cNvPr id="2" name="Title 1"/>
          <p:cNvSpPr>
            <a:spLocks noGrp="1"/>
          </p:cNvSpPr>
          <p:nvPr>
            <p:ph type="title"/>
          </p:nvPr>
        </p:nvSpPr>
        <p:spPr/>
        <p:txBody>
          <a:bodyPr/>
          <a:lstStyle/>
          <a:p>
            <a:r>
              <a:rPr lang="en-US" dirty="0" smtClean="0"/>
              <a:t>Contents</a:t>
            </a:r>
            <a:endParaRPr lang="en-US" dirty="0"/>
          </a:p>
        </p:txBody>
      </p:sp>
      <p:pic>
        <p:nvPicPr>
          <p:cNvPr id="5122" name="Picture 2" descr="\\fs\profiles$\yxy1\xenapp\b02\Desktop\teach.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39077" r="99385">
                        <a14:foregroundMark x1="73385" y1="28601" x2="80000" y2="28392"/>
                        <a14:backgroundMark x1="53846" y1="15240" x2="63538" y2="22129"/>
                        <a14:backgroundMark x1="54000" y1="35908" x2="60769" y2="34656"/>
                        <a14:backgroundMark x1="53692" y1="73486" x2="65538" y2="78706"/>
                        <a14:backgroundMark x1="65385" y1="17537" x2="65231" y2="22965"/>
                      </a14:backgroundRemoval>
                    </a14:imgEffect>
                  </a14:imgLayer>
                </a14:imgProps>
              </a:ext>
              <a:ext uri="{28A0092B-C50C-407E-A947-70E740481C1C}">
                <a14:useLocalDpi xmlns:a14="http://schemas.microsoft.com/office/drawing/2010/main" val="0"/>
              </a:ext>
            </a:extLst>
          </a:blip>
          <a:srcRect l="44229"/>
          <a:stretch/>
        </p:blipFill>
        <p:spPr bwMode="auto">
          <a:xfrm rot="21159779">
            <a:off x="4367852" y="2229989"/>
            <a:ext cx="3152236" cy="416517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6"/>
          </p:nvPr>
        </p:nvSpPr>
        <p:spPr/>
        <p:txBody>
          <a:bodyPr/>
          <a:lstStyle/>
          <a:p>
            <a:r>
              <a:rPr lang="en-US" smtClean="0"/>
              <a:t>Revised 10/01/20</a:t>
            </a:r>
            <a:endParaRPr lang="en-US" dirty="0"/>
          </a:p>
        </p:txBody>
      </p:sp>
      <p:sp>
        <p:nvSpPr>
          <p:cNvPr id="5" name="Slide Number Placeholder 4"/>
          <p:cNvSpPr>
            <a:spLocks noGrp="1"/>
          </p:cNvSpPr>
          <p:nvPr>
            <p:ph type="sldNum" sz="quarter" idx="15"/>
          </p:nvPr>
        </p:nvSpPr>
        <p:spPr/>
        <p:txBody>
          <a:bodyPr/>
          <a:lstStyle/>
          <a:p>
            <a:fld id="{A765062D-8974-494E-9DCB-28E61ECE8A2D}" type="slidenum">
              <a:rPr lang="en-US" smtClean="0"/>
              <a:t>3</a:t>
            </a:fld>
            <a:endParaRPr lang="en-US" dirty="0"/>
          </a:p>
        </p:txBody>
      </p:sp>
    </p:spTree>
    <p:extLst>
      <p:ext uri="{BB962C8B-B14F-4D97-AF65-F5344CB8AC3E}">
        <p14:creationId xmlns:p14="http://schemas.microsoft.com/office/powerpoint/2010/main" val="19448276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407" y="381000"/>
            <a:ext cx="4114800" cy="768246"/>
          </a:xfrm>
        </p:spPr>
        <p:txBody>
          <a:bodyPr/>
          <a:lstStyle/>
          <a:p>
            <a:r>
              <a:rPr lang="en-US" dirty="0" smtClean="0"/>
              <a:t>Burial Assets</a:t>
            </a:r>
            <a:endParaRPr lang="en-US"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657" t="25000" r="21736" b="33239"/>
          <a:stretch/>
        </p:blipFill>
        <p:spPr bwMode="auto">
          <a:xfrm>
            <a:off x="752007" y="3886200"/>
            <a:ext cx="7467600" cy="2736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85307" y="990600"/>
            <a:ext cx="8001000" cy="2739211"/>
          </a:xfrm>
          <a:prstGeom prst="rect">
            <a:avLst/>
          </a:prstGeom>
          <a:noFill/>
        </p:spPr>
        <p:txBody>
          <a:bodyPr wrap="square" rtlCol="0">
            <a:spAutoFit/>
          </a:bodyPr>
          <a:lstStyle/>
          <a:p>
            <a:pPr marL="457200" indent="-457200">
              <a:buFont typeface="Arial" panose="020B0604020202020204" pitchFamily="34" charset="0"/>
              <a:buChar char="•"/>
            </a:pPr>
            <a:endParaRPr lang="en-US" sz="3200" dirty="0" smtClean="0"/>
          </a:p>
          <a:p>
            <a:pPr marL="457200" indent="-457200">
              <a:buFont typeface="Wingdings" panose="05000000000000000000" pitchFamily="2" charset="2"/>
              <a:buChar char="v"/>
            </a:pPr>
            <a:r>
              <a:rPr lang="en-US" sz="2800" dirty="0" smtClean="0"/>
              <a:t>Do not pend already exempt burial assets</a:t>
            </a:r>
          </a:p>
          <a:p>
            <a:pPr marL="457200" indent="-457200">
              <a:buFont typeface="Wingdings" panose="05000000000000000000" pitchFamily="2" charset="2"/>
              <a:buChar char="v"/>
            </a:pPr>
            <a:r>
              <a:rPr lang="en-US" sz="2800" dirty="0" smtClean="0"/>
              <a:t>If new burial assets are reported, add and pend for verification </a:t>
            </a:r>
          </a:p>
          <a:p>
            <a:pPr marL="457200" indent="-457200">
              <a:buFont typeface="Wingdings" panose="05000000000000000000" pitchFamily="2" charset="2"/>
              <a:buChar char="v"/>
            </a:pPr>
            <a:r>
              <a:rPr lang="en-US" sz="2800" dirty="0" smtClean="0"/>
              <a:t>Not sure if exempt? Review last year’s case comments for clarification </a:t>
            </a:r>
            <a:endParaRPr lang="en-US" sz="2800" dirty="0"/>
          </a:p>
        </p:txBody>
      </p:sp>
      <p:sp>
        <p:nvSpPr>
          <p:cNvPr id="3" name="Footer Placeholder 2"/>
          <p:cNvSpPr>
            <a:spLocks noGrp="1"/>
          </p:cNvSpPr>
          <p:nvPr>
            <p:ph type="ftr" sz="quarter" idx="16"/>
          </p:nvPr>
        </p:nvSpPr>
        <p:spPr/>
        <p:txBody>
          <a:bodyPr/>
          <a:lstStyle/>
          <a:p>
            <a:r>
              <a:rPr lang="en-US" smtClean="0"/>
              <a:t>Revised 10/01/20</a:t>
            </a:r>
            <a:endParaRPr lang="en-US" dirty="0"/>
          </a:p>
        </p:txBody>
      </p:sp>
      <p:sp>
        <p:nvSpPr>
          <p:cNvPr id="5" name="Slide Number Placeholder 4"/>
          <p:cNvSpPr>
            <a:spLocks noGrp="1"/>
          </p:cNvSpPr>
          <p:nvPr>
            <p:ph type="sldNum" sz="quarter" idx="15"/>
          </p:nvPr>
        </p:nvSpPr>
        <p:spPr/>
        <p:txBody>
          <a:bodyPr/>
          <a:lstStyle/>
          <a:p>
            <a:fld id="{A765062D-8974-494E-9DCB-28E61ECE8A2D}" type="slidenum">
              <a:rPr lang="en-US" smtClean="0"/>
              <a:t>30</a:t>
            </a:fld>
            <a:endParaRPr lang="en-US" dirty="0"/>
          </a:p>
        </p:txBody>
      </p:sp>
    </p:spTree>
    <p:extLst>
      <p:ext uri="{BB962C8B-B14F-4D97-AF65-F5344CB8AC3E}">
        <p14:creationId xmlns:p14="http://schemas.microsoft.com/office/powerpoint/2010/main" val="32351927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2020824"/>
            <a:ext cx="8229600" cy="4532376"/>
          </a:xfrm>
        </p:spPr>
        <p:txBody>
          <a:bodyPr>
            <a:normAutofit fontScale="92500" lnSpcReduction="10000"/>
          </a:bodyPr>
          <a:lstStyle/>
          <a:p>
            <a:pPr marL="342900" indent="-342900" algn="l">
              <a:buFont typeface="Wingdings" panose="05000000000000000000" pitchFamily="2" charset="2"/>
              <a:buChar char="v"/>
            </a:pPr>
            <a:r>
              <a:rPr lang="en-US" sz="3200" dirty="0" smtClean="0"/>
              <a:t>Update vehicle assets</a:t>
            </a:r>
          </a:p>
          <a:p>
            <a:pPr marL="342900" indent="-342900" algn="l">
              <a:buFont typeface="Wingdings" panose="05000000000000000000" pitchFamily="2" charset="2"/>
              <a:buChar char="v"/>
            </a:pPr>
            <a:r>
              <a:rPr lang="en-US" sz="3200" dirty="0" smtClean="0"/>
              <a:t>If there is only one vehicle, it is exempt. </a:t>
            </a:r>
            <a:r>
              <a:rPr lang="en-US" sz="3200" dirty="0"/>
              <a:t>D</a:t>
            </a:r>
            <a:r>
              <a:rPr lang="en-US" sz="3200" dirty="0" smtClean="0"/>
              <a:t>o not pend for values</a:t>
            </a:r>
          </a:p>
          <a:p>
            <a:pPr marL="342900" indent="-342900" algn="l">
              <a:buFont typeface="Wingdings" panose="05000000000000000000" pitchFamily="2" charset="2"/>
              <a:buChar char="v"/>
            </a:pPr>
            <a:r>
              <a:rPr lang="en-US" sz="3200" dirty="0" smtClean="0"/>
              <a:t>If member reports more than one vehicle and vehicle verification is not in ECF,  pend for verification of vehicles</a:t>
            </a:r>
          </a:p>
          <a:p>
            <a:pPr marL="342900" indent="-342900" algn="l">
              <a:buFont typeface="Wingdings" panose="05000000000000000000" pitchFamily="2" charset="2"/>
              <a:buChar char="v"/>
            </a:pPr>
            <a:r>
              <a:rPr lang="en-US" sz="3200" dirty="0" smtClean="0"/>
              <a:t>Fair market values of vehicles can be verified via NADA or Kelly Blue Book</a:t>
            </a:r>
          </a:p>
          <a:p>
            <a:pPr lvl="1" algn="l"/>
            <a:r>
              <a:rPr lang="en-US" sz="3000" dirty="0" smtClean="0"/>
              <a:t>   - mileage is not used in determining fair market values</a:t>
            </a:r>
          </a:p>
          <a:p>
            <a:pPr marL="457200" lvl="1" indent="0">
              <a:buNone/>
            </a:pPr>
            <a:endParaRPr lang="en-US" dirty="0"/>
          </a:p>
        </p:txBody>
      </p:sp>
      <p:sp>
        <p:nvSpPr>
          <p:cNvPr id="2" name="Title 1"/>
          <p:cNvSpPr>
            <a:spLocks noGrp="1"/>
          </p:cNvSpPr>
          <p:nvPr>
            <p:ph type="title"/>
          </p:nvPr>
        </p:nvSpPr>
        <p:spPr/>
        <p:txBody>
          <a:bodyPr/>
          <a:lstStyle/>
          <a:p>
            <a:r>
              <a:rPr lang="en-US" dirty="0" smtClean="0"/>
              <a:t>Vehicle Assets</a:t>
            </a:r>
            <a:endParaRPr lang="en-US" dirty="0"/>
          </a:p>
        </p:txBody>
      </p:sp>
      <p:sp>
        <p:nvSpPr>
          <p:cNvPr id="4" name="Footer Placeholder 3"/>
          <p:cNvSpPr>
            <a:spLocks noGrp="1"/>
          </p:cNvSpPr>
          <p:nvPr>
            <p:ph type="ftr" sz="quarter" idx="16"/>
          </p:nvPr>
        </p:nvSpPr>
        <p:spPr/>
        <p:txBody>
          <a:bodyPr/>
          <a:lstStyle/>
          <a:p>
            <a:r>
              <a:rPr lang="en-US" smtClean="0"/>
              <a:t>Revised 10/01/20</a:t>
            </a:r>
            <a:endParaRPr lang="en-US" dirty="0"/>
          </a:p>
        </p:txBody>
      </p:sp>
      <p:sp>
        <p:nvSpPr>
          <p:cNvPr id="5" name="Slide Number Placeholder 4"/>
          <p:cNvSpPr>
            <a:spLocks noGrp="1"/>
          </p:cNvSpPr>
          <p:nvPr>
            <p:ph type="sldNum" sz="quarter" idx="15"/>
          </p:nvPr>
        </p:nvSpPr>
        <p:spPr/>
        <p:txBody>
          <a:bodyPr/>
          <a:lstStyle/>
          <a:p>
            <a:fld id="{A765062D-8974-494E-9DCB-28E61ECE8A2D}" type="slidenum">
              <a:rPr lang="en-US" smtClean="0"/>
              <a:t>31</a:t>
            </a:fld>
            <a:endParaRPr lang="en-US" dirty="0"/>
          </a:p>
        </p:txBody>
      </p:sp>
    </p:spTree>
    <p:extLst>
      <p:ext uri="{BB962C8B-B14F-4D97-AF65-F5344CB8AC3E}">
        <p14:creationId xmlns:p14="http://schemas.microsoft.com/office/powerpoint/2010/main" val="19698691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828800"/>
            <a:ext cx="8229600" cy="4419600"/>
          </a:xfrm>
        </p:spPr>
        <p:txBody>
          <a:bodyPr>
            <a:noAutofit/>
          </a:bodyPr>
          <a:lstStyle/>
          <a:p>
            <a:pPr marL="342900" indent="-342900" algn="l">
              <a:buFont typeface="Wingdings" panose="05000000000000000000" pitchFamily="2" charset="2"/>
              <a:buChar char="v"/>
            </a:pPr>
            <a:r>
              <a:rPr lang="en-US" sz="3200" dirty="0" smtClean="0"/>
              <a:t>Bank statement</a:t>
            </a:r>
          </a:p>
          <a:p>
            <a:pPr marL="342900" lvl="1" indent="-342900" algn="l">
              <a:buFontTx/>
              <a:buChar char="-"/>
            </a:pPr>
            <a:r>
              <a:rPr lang="en-US" sz="2800" dirty="0" smtClean="0"/>
              <a:t>Match account number to bank account sequence        </a:t>
            </a:r>
          </a:p>
          <a:p>
            <a:pPr marL="342900" lvl="1" indent="-342900" algn="l">
              <a:buFontTx/>
              <a:buChar char="-"/>
            </a:pPr>
            <a:r>
              <a:rPr lang="en-US" sz="2800" dirty="0" smtClean="0"/>
              <a:t>Statement should be the most recent bank statement, unless backdating applies</a:t>
            </a:r>
          </a:p>
          <a:p>
            <a:pPr marL="342900" lvl="1" indent="-342900" algn="l">
              <a:buFontTx/>
              <a:buChar char="-"/>
            </a:pPr>
            <a:r>
              <a:rPr lang="en-US" sz="2800" dirty="0" smtClean="0"/>
              <a:t>Enter balance after deducting any income received in the corresponding month</a:t>
            </a:r>
          </a:p>
        </p:txBody>
      </p:sp>
      <p:sp>
        <p:nvSpPr>
          <p:cNvPr id="2" name="Title 1"/>
          <p:cNvSpPr>
            <a:spLocks noGrp="1"/>
          </p:cNvSpPr>
          <p:nvPr>
            <p:ph type="title"/>
          </p:nvPr>
        </p:nvSpPr>
        <p:spPr/>
        <p:txBody>
          <a:bodyPr/>
          <a:lstStyle/>
          <a:p>
            <a:r>
              <a:rPr lang="en-US" dirty="0" smtClean="0"/>
              <a:t>Asset Verification </a:t>
            </a:r>
            <a:endParaRPr lang="en-US" dirty="0"/>
          </a:p>
        </p:txBody>
      </p:sp>
      <p:sp>
        <p:nvSpPr>
          <p:cNvPr id="4" name="Footer Placeholder 3"/>
          <p:cNvSpPr>
            <a:spLocks noGrp="1"/>
          </p:cNvSpPr>
          <p:nvPr>
            <p:ph type="ftr" sz="quarter" idx="16"/>
          </p:nvPr>
        </p:nvSpPr>
        <p:spPr/>
        <p:txBody>
          <a:bodyPr/>
          <a:lstStyle/>
          <a:p>
            <a:r>
              <a:rPr lang="en-US" smtClean="0"/>
              <a:t>Revised 10/01/20</a:t>
            </a:r>
            <a:endParaRPr lang="en-US" dirty="0"/>
          </a:p>
        </p:txBody>
      </p:sp>
      <p:sp>
        <p:nvSpPr>
          <p:cNvPr id="5" name="Slide Number Placeholder 4"/>
          <p:cNvSpPr>
            <a:spLocks noGrp="1"/>
          </p:cNvSpPr>
          <p:nvPr>
            <p:ph type="sldNum" sz="quarter" idx="15"/>
          </p:nvPr>
        </p:nvSpPr>
        <p:spPr/>
        <p:txBody>
          <a:bodyPr/>
          <a:lstStyle/>
          <a:p>
            <a:fld id="{A765062D-8974-494E-9DCB-28E61ECE8A2D}" type="slidenum">
              <a:rPr lang="en-US" smtClean="0"/>
              <a:t>32</a:t>
            </a:fld>
            <a:endParaRPr lang="en-US" dirty="0"/>
          </a:p>
        </p:txBody>
      </p:sp>
    </p:spTree>
    <p:extLst>
      <p:ext uri="{BB962C8B-B14F-4D97-AF65-F5344CB8AC3E}">
        <p14:creationId xmlns:p14="http://schemas.microsoft.com/office/powerpoint/2010/main" val="23587077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447800"/>
            <a:ext cx="8229600" cy="4419600"/>
          </a:xfrm>
        </p:spPr>
        <p:txBody>
          <a:bodyPr>
            <a:noAutofit/>
          </a:bodyPr>
          <a:lstStyle/>
          <a:p>
            <a:pPr marL="342900" indent="-342900" algn="l">
              <a:buFont typeface="Wingdings" panose="05000000000000000000" pitchFamily="2" charset="2"/>
              <a:buChar char="v"/>
            </a:pPr>
            <a:r>
              <a:rPr lang="en-US" sz="2800" dirty="0" smtClean="0"/>
              <a:t>Pre-paid debit card</a:t>
            </a:r>
          </a:p>
          <a:p>
            <a:pPr lvl="1" algn="l"/>
            <a:r>
              <a:rPr lang="en-US" sz="2400" dirty="0" smtClean="0"/>
              <a:t>- Member can request statement from pre-paid card provider</a:t>
            </a:r>
          </a:p>
          <a:p>
            <a:pPr lvl="1" algn="l"/>
            <a:r>
              <a:rPr lang="en-US" sz="2400" dirty="0" smtClean="0"/>
              <a:t>- ATM balance receipt</a:t>
            </a:r>
          </a:p>
          <a:p>
            <a:pPr lvl="1" algn="l"/>
            <a:r>
              <a:rPr lang="en-US" sz="2400" dirty="0" smtClean="0"/>
              <a:t>Note</a:t>
            </a:r>
            <a:r>
              <a:rPr lang="en-US" sz="2400" dirty="0"/>
              <a:t>: ATM receipt must match member debit card number. </a:t>
            </a:r>
            <a:r>
              <a:rPr lang="en-US" sz="2400" dirty="0" smtClean="0"/>
              <a:t>ATM receipt does not verify ownership of the card. Copy of the card should be obtained. Members may be hesitant in providing copy of their ATM card, card number should be blacked out leaving the last 4 digits for verification purposes. </a:t>
            </a:r>
          </a:p>
          <a:p>
            <a:pPr lvl="1" algn="l"/>
            <a:endParaRPr lang="en-US" sz="2400" dirty="0" smtClean="0"/>
          </a:p>
          <a:p>
            <a:pPr lvl="1"/>
            <a:endParaRPr lang="en-US" sz="2400" dirty="0"/>
          </a:p>
        </p:txBody>
      </p:sp>
      <p:pic>
        <p:nvPicPr>
          <p:cNvPr id="2050" name="Picture 2" descr="G:\cad.jpg"/>
          <p:cNvPicPr>
            <a:picLocks noChangeAspect="1" noChangeArrowheads="1"/>
          </p:cNvPicPr>
          <p:nvPr/>
        </p:nvPicPr>
        <p:blipFill rotWithShape="1">
          <a:blip r:embed="rId3">
            <a:extLst>
              <a:ext uri="{28A0092B-C50C-407E-A947-70E740481C1C}">
                <a14:useLocalDpi xmlns:a14="http://schemas.microsoft.com/office/drawing/2010/main" val="0"/>
              </a:ext>
            </a:extLst>
          </a:blip>
          <a:srcRect l="4494" t="12592" r="7303" b="14075"/>
          <a:stretch/>
        </p:blipFill>
        <p:spPr bwMode="auto">
          <a:xfrm>
            <a:off x="5029200" y="4633154"/>
            <a:ext cx="3152775" cy="198805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34000" y="5684241"/>
            <a:ext cx="1828800" cy="2593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descr="\\fs\profiles$\yxy1\xenapp\b02\Desktop\marker.jpg"/>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82" b="98592" l="1127" r="98592"/>
                    </a14:imgEffect>
                  </a14:imgLayer>
                </a14:imgProps>
              </a:ext>
              <a:ext uri="{28A0092B-C50C-407E-A947-70E740481C1C}">
                <a14:useLocalDpi xmlns:a14="http://schemas.microsoft.com/office/drawing/2010/main" val="0"/>
              </a:ext>
            </a:extLst>
          </a:blip>
          <a:srcRect/>
          <a:stretch/>
        </p:blipFill>
        <p:spPr bwMode="auto">
          <a:xfrm rot="967920">
            <a:off x="5508529" y="4532777"/>
            <a:ext cx="1588230" cy="158823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6"/>
          </p:nvPr>
        </p:nvSpPr>
        <p:spPr/>
        <p:txBody>
          <a:bodyPr/>
          <a:lstStyle/>
          <a:p>
            <a:r>
              <a:rPr lang="en-US" smtClean="0"/>
              <a:t>Revised 10/01/20</a:t>
            </a:r>
            <a:endParaRPr lang="en-US" dirty="0"/>
          </a:p>
        </p:txBody>
      </p:sp>
      <p:sp>
        <p:nvSpPr>
          <p:cNvPr id="5" name="Slide Number Placeholder 4"/>
          <p:cNvSpPr>
            <a:spLocks noGrp="1"/>
          </p:cNvSpPr>
          <p:nvPr>
            <p:ph type="sldNum" sz="quarter" idx="15"/>
          </p:nvPr>
        </p:nvSpPr>
        <p:spPr/>
        <p:txBody>
          <a:bodyPr/>
          <a:lstStyle/>
          <a:p>
            <a:fld id="{A765062D-8974-494E-9DCB-28E61ECE8A2D}" type="slidenum">
              <a:rPr lang="en-US" smtClean="0"/>
              <a:t>33</a:t>
            </a:fld>
            <a:endParaRPr lang="en-US" dirty="0"/>
          </a:p>
        </p:txBody>
      </p:sp>
    </p:spTree>
    <p:extLst>
      <p:ext uri="{BB962C8B-B14F-4D97-AF65-F5344CB8AC3E}">
        <p14:creationId xmlns:p14="http://schemas.microsoft.com/office/powerpoint/2010/main" val="296167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par>
                                <p:cTn id="8" presetID="2" presetClass="entr" presetSubtype="6"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 calcmode="lin" valueType="num">
                                      <p:cBhvr additive="base">
                                        <p:cTn id="10" dur="500" fill="hold"/>
                                        <p:tgtEl>
                                          <p:spTgt spid="2051"/>
                                        </p:tgtEl>
                                        <p:attrNameLst>
                                          <p:attrName>ppt_x</p:attrName>
                                        </p:attrNameLst>
                                      </p:cBhvr>
                                      <p:tavLst>
                                        <p:tav tm="0">
                                          <p:val>
                                            <p:strVal val="1+#ppt_w/2"/>
                                          </p:val>
                                        </p:tav>
                                        <p:tav tm="100000">
                                          <p:val>
                                            <p:strVal val="#ppt_x"/>
                                          </p:val>
                                        </p:tav>
                                      </p:tavLst>
                                    </p:anim>
                                    <p:anim calcmode="lin" valueType="num">
                                      <p:cBhvr additive="base">
                                        <p:cTn id="11" dur="500" fill="hold"/>
                                        <p:tgtEl>
                                          <p:spTgt spid="2051"/>
                                        </p:tgtEl>
                                        <p:attrNameLst>
                                          <p:attrName>ppt_y</p:attrName>
                                        </p:attrNameLst>
                                      </p:cBhvr>
                                      <p:tavLst>
                                        <p:tav tm="0">
                                          <p:val>
                                            <p:strVal val="1+#ppt_h/2"/>
                                          </p:val>
                                        </p:tav>
                                        <p:tav tm="100000">
                                          <p:val>
                                            <p:strVal val="#ppt_y"/>
                                          </p:val>
                                        </p:tav>
                                      </p:tavLst>
                                    </p:anim>
                                  </p:childTnLst>
                                </p:cTn>
                              </p:par>
                              <p:par>
                                <p:cTn id="12" presetID="0" presetClass="path" presetSubtype="0" accel="36000" decel="50000" fill="hold" nodeType="withEffect">
                                  <p:stCondLst>
                                    <p:cond delay="0"/>
                                  </p:stCondLst>
                                  <p:childTnLst>
                                    <p:animMotion origin="layout" path="M -0.01163 -0.00069 C 0.00226 -0.00578 0.02084 0.00116 0.03559 0.00278 C 0.04948 -0.00254 0.06406 -0.00324 0.07813 0.00093 C 0.08959 -0.00185 0.10122 -0.00416 0.11268 -0.00764 C 0.12118 -0.00324 0.13281 -0.00879 0.1415 -0.01088 C 0.15104 -0.00764 0.16858 -0.01389 0.1783 -0.01597 C 0.18299 -0.01435 0.1908 -0.01412 0.1934 -0.02106 " pathEditMode="relative" rAng="0" ptsTypes="ffffffA">
                                      <p:cBhvr>
                                        <p:cTn id="13" dur="2000" fill="hold"/>
                                        <p:tgtEl>
                                          <p:spTgt spid="2051"/>
                                        </p:tgtEl>
                                        <p:attrNameLst>
                                          <p:attrName>ppt_x</p:attrName>
                                          <p:attrName>ppt_y</p:attrName>
                                        </p:attrNameLst>
                                      </p:cBhvr>
                                      <p:rCtr x="10243" y="-856"/>
                                    </p:animMotion>
                                  </p:childTnLst>
                                </p:cTn>
                              </p:par>
                              <p:par>
                                <p:cTn id="14" presetID="1" presetClass="exit" presetSubtype="0" fill="hold" nodeType="withEffect">
                                  <p:stCondLst>
                                    <p:cond delay="2000"/>
                                  </p:stCondLst>
                                  <p:childTnLst>
                                    <p:set>
                                      <p:cBhvr>
                                        <p:cTn id="15" dur="1" fill="hold">
                                          <p:stCondLst>
                                            <p:cond delay="0"/>
                                          </p:stCondLst>
                                        </p:cTn>
                                        <p:tgtEl>
                                          <p:spTgt spid="20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447800"/>
            <a:ext cx="8229600" cy="4648200"/>
          </a:xfrm>
        </p:spPr>
        <p:txBody>
          <a:bodyPr>
            <a:noAutofit/>
          </a:bodyPr>
          <a:lstStyle/>
          <a:p>
            <a:pPr marL="342900" indent="-342900" algn="l">
              <a:buFont typeface="Wingdings" panose="05000000000000000000" pitchFamily="2" charset="2"/>
              <a:buChar char="v"/>
            </a:pPr>
            <a:r>
              <a:rPr lang="en-US" sz="2800" dirty="0" smtClean="0"/>
              <a:t>Real property</a:t>
            </a:r>
          </a:p>
          <a:p>
            <a:pPr lvl="1" algn="l"/>
            <a:r>
              <a:rPr lang="en-US" sz="2400" dirty="0" smtClean="0"/>
              <a:t>-Property look up is available for all Capital Consortium Counties, the links can be found on the Consortium website </a:t>
            </a:r>
          </a:p>
          <a:p>
            <a:pPr lvl="1" algn="l"/>
            <a:r>
              <a:rPr lang="en-US" sz="2400" dirty="0" smtClean="0"/>
              <a:t>- Link provides property tax amounts and ownership details</a:t>
            </a:r>
          </a:p>
          <a:p>
            <a:pPr lvl="1"/>
            <a:endParaRPr lang="en-US" sz="2400" dirty="0"/>
          </a:p>
        </p:txBody>
      </p:sp>
      <p:pic>
        <p:nvPicPr>
          <p:cNvPr id="3074" name="Picture 2" descr="\\fs\profiles$\yxy1\xenapp\b02\Desktop\house_animate_gif.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638550"/>
            <a:ext cx="4914900" cy="2971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6"/>
          </p:nvPr>
        </p:nvSpPr>
        <p:spPr/>
        <p:txBody>
          <a:bodyPr/>
          <a:lstStyle/>
          <a:p>
            <a:r>
              <a:rPr lang="en-US" smtClean="0"/>
              <a:t>Revised 10/01/20</a:t>
            </a:r>
            <a:endParaRPr lang="en-US" dirty="0"/>
          </a:p>
        </p:txBody>
      </p:sp>
      <p:sp>
        <p:nvSpPr>
          <p:cNvPr id="4" name="Slide Number Placeholder 3"/>
          <p:cNvSpPr>
            <a:spLocks noGrp="1"/>
          </p:cNvSpPr>
          <p:nvPr>
            <p:ph type="sldNum" sz="quarter" idx="15"/>
          </p:nvPr>
        </p:nvSpPr>
        <p:spPr/>
        <p:txBody>
          <a:bodyPr/>
          <a:lstStyle/>
          <a:p>
            <a:fld id="{A765062D-8974-494E-9DCB-28E61ECE8A2D}" type="slidenum">
              <a:rPr lang="en-US" smtClean="0"/>
              <a:t>34</a:t>
            </a:fld>
            <a:endParaRPr lang="en-US" dirty="0"/>
          </a:p>
        </p:txBody>
      </p:sp>
    </p:spTree>
    <p:extLst>
      <p:ext uri="{BB962C8B-B14F-4D97-AF65-F5344CB8AC3E}">
        <p14:creationId xmlns:p14="http://schemas.microsoft.com/office/powerpoint/2010/main" val="114103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44327"/>
            <a:ext cx="7391400" cy="707886"/>
          </a:xfrm>
          <a:prstGeom prst="rect">
            <a:avLst/>
          </a:prstGeom>
          <a:noFill/>
        </p:spPr>
        <p:txBody>
          <a:bodyPr wrap="square" rtlCol="0">
            <a:spAutoFit/>
          </a:bodyPr>
          <a:lstStyle/>
          <a:p>
            <a:r>
              <a:rPr lang="en-US" sz="4000" dirty="0" smtClean="0"/>
              <a:t>Asset Verification System (</a:t>
            </a:r>
            <a:r>
              <a:rPr lang="en-US" sz="4000" b="1" dirty="0" smtClean="0"/>
              <a:t>AVS</a:t>
            </a:r>
            <a:r>
              <a:rPr lang="en-US" sz="4000" dirty="0" smtClean="0"/>
              <a:t>) </a:t>
            </a:r>
            <a:endParaRPr lang="en-US" sz="4000" dirty="0"/>
          </a:p>
        </p:txBody>
      </p:sp>
      <p:sp>
        <p:nvSpPr>
          <p:cNvPr id="2" name="TextBox 1"/>
          <p:cNvSpPr txBox="1"/>
          <p:nvPr/>
        </p:nvSpPr>
        <p:spPr>
          <a:xfrm>
            <a:off x="152400" y="2774115"/>
            <a:ext cx="6629400" cy="3539430"/>
          </a:xfrm>
          <a:prstGeom prst="rect">
            <a:avLst/>
          </a:prstGeom>
          <a:noFill/>
        </p:spPr>
        <p:txBody>
          <a:bodyPr wrap="square" rtlCol="0">
            <a:spAutoFit/>
          </a:bodyPr>
          <a:lstStyle/>
          <a:p>
            <a:r>
              <a:rPr lang="en-US" sz="2800" dirty="0" smtClean="0"/>
              <a:t>Accessible in the “Asset Information section” of the navigation menu</a:t>
            </a:r>
          </a:p>
          <a:p>
            <a:endParaRPr lang="en-US" sz="2800" dirty="0"/>
          </a:p>
          <a:p>
            <a:r>
              <a:rPr lang="en-US" sz="2800" dirty="0"/>
              <a:t>During the 45-day renewal period, the AVS Asset Match page will be scheduled as part of the health care renewal driver flow if any health care programs that use AVS to verify assets are open on the </a:t>
            </a:r>
            <a:r>
              <a:rPr lang="en-US" sz="2800" dirty="0" smtClean="0"/>
              <a:t>case</a:t>
            </a:r>
            <a:endParaRPr lang="en-US" sz="2800" dirty="0"/>
          </a:p>
        </p:txBody>
      </p:sp>
      <p:pic>
        <p:nvPicPr>
          <p:cNvPr id="3" name="Picture 2"/>
          <p:cNvPicPr>
            <a:picLocks noChangeAspect="1"/>
          </p:cNvPicPr>
          <p:nvPr/>
        </p:nvPicPr>
        <p:blipFill>
          <a:blip r:embed="rId2"/>
          <a:stretch>
            <a:fillRect/>
          </a:stretch>
        </p:blipFill>
        <p:spPr>
          <a:xfrm>
            <a:off x="6934200" y="3043777"/>
            <a:ext cx="2019527" cy="3000106"/>
          </a:xfrm>
          <a:prstGeom prst="rect">
            <a:avLst/>
          </a:prstGeom>
        </p:spPr>
      </p:pic>
      <p:sp>
        <p:nvSpPr>
          <p:cNvPr id="5" name="Footer Placeholder 4"/>
          <p:cNvSpPr>
            <a:spLocks noGrp="1"/>
          </p:cNvSpPr>
          <p:nvPr>
            <p:ph type="ftr" sz="quarter" idx="16"/>
          </p:nvPr>
        </p:nvSpPr>
        <p:spPr/>
        <p:txBody>
          <a:bodyPr/>
          <a:lstStyle/>
          <a:p>
            <a:r>
              <a:rPr lang="en-US" smtClean="0"/>
              <a:t>Revised 10/01/20</a:t>
            </a:r>
            <a:endParaRPr lang="en-US" dirty="0"/>
          </a:p>
        </p:txBody>
      </p:sp>
      <p:sp>
        <p:nvSpPr>
          <p:cNvPr id="6" name="Slide Number Placeholder 5"/>
          <p:cNvSpPr>
            <a:spLocks noGrp="1"/>
          </p:cNvSpPr>
          <p:nvPr>
            <p:ph type="sldNum" sz="quarter" idx="15"/>
          </p:nvPr>
        </p:nvSpPr>
        <p:spPr/>
        <p:txBody>
          <a:bodyPr/>
          <a:lstStyle/>
          <a:p>
            <a:fld id="{A765062D-8974-494E-9DCB-28E61ECE8A2D}" type="slidenum">
              <a:rPr lang="en-US" smtClean="0"/>
              <a:t>35</a:t>
            </a:fld>
            <a:endParaRPr lang="en-US" dirty="0"/>
          </a:p>
        </p:txBody>
      </p:sp>
    </p:spTree>
    <p:extLst>
      <p:ext uri="{BB962C8B-B14F-4D97-AF65-F5344CB8AC3E}">
        <p14:creationId xmlns:p14="http://schemas.microsoft.com/office/powerpoint/2010/main" val="127927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600200"/>
            <a:ext cx="8610600" cy="3970318"/>
          </a:xfrm>
          <a:prstGeom prst="rect">
            <a:avLst/>
          </a:prstGeom>
          <a:noFill/>
        </p:spPr>
        <p:txBody>
          <a:bodyPr wrap="square" rtlCol="0">
            <a:spAutoFit/>
          </a:bodyPr>
          <a:lstStyle/>
          <a:p>
            <a:r>
              <a:rPr lang="en-US" sz="2800" dirty="0"/>
              <a:t>Depending on whether a request has been made and responses have been returned, workers may see the following sections on the AVS Asset Match page: </a:t>
            </a:r>
            <a:endParaRPr lang="en-US" sz="2800" dirty="0" smtClean="0"/>
          </a:p>
          <a:p>
            <a:endParaRPr lang="en-US" sz="2800" dirty="0"/>
          </a:p>
          <a:p>
            <a:r>
              <a:rPr lang="en-US" sz="2800" dirty="0"/>
              <a:t>• AVS Asset Match Request </a:t>
            </a:r>
          </a:p>
          <a:p>
            <a:r>
              <a:rPr lang="en-US" sz="2800" dirty="0"/>
              <a:t>• Liquid Asset Case Information </a:t>
            </a:r>
          </a:p>
          <a:p>
            <a:r>
              <a:rPr lang="en-US" sz="2800" dirty="0"/>
              <a:t>• AVS Asset Match Response </a:t>
            </a:r>
          </a:p>
          <a:p>
            <a:r>
              <a:rPr lang="en-US" sz="2800" dirty="0"/>
              <a:t>• Initiate AVS Asset Match Request </a:t>
            </a:r>
          </a:p>
          <a:p>
            <a:endParaRPr lang="en-US" sz="2800" dirty="0"/>
          </a:p>
        </p:txBody>
      </p:sp>
      <p:sp>
        <p:nvSpPr>
          <p:cNvPr id="3" name="Footer Placeholder 2"/>
          <p:cNvSpPr>
            <a:spLocks noGrp="1"/>
          </p:cNvSpPr>
          <p:nvPr>
            <p:ph type="ftr" sz="quarter" idx="16"/>
          </p:nvPr>
        </p:nvSpPr>
        <p:spPr/>
        <p:txBody>
          <a:bodyPr/>
          <a:lstStyle/>
          <a:p>
            <a:r>
              <a:rPr lang="en-US" smtClean="0"/>
              <a:t>Revised 10/01/20</a:t>
            </a:r>
            <a:endParaRPr lang="en-US" dirty="0"/>
          </a:p>
        </p:txBody>
      </p:sp>
      <p:sp>
        <p:nvSpPr>
          <p:cNvPr id="4" name="Slide Number Placeholder 3"/>
          <p:cNvSpPr>
            <a:spLocks noGrp="1"/>
          </p:cNvSpPr>
          <p:nvPr>
            <p:ph type="sldNum" sz="quarter" idx="15"/>
          </p:nvPr>
        </p:nvSpPr>
        <p:spPr/>
        <p:txBody>
          <a:bodyPr/>
          <a:lstStyle/>
          <a:p>
            <a:fld id="{A765062D-8974-494E-9DCB-28E61ECE8A2D}" type="slidenum">
              <a:rPr lang="en-US" smtClean="0"/>
              <a:t>36</a:t>
            </a:fld>
            <a:endParaRPr lang="en-US" dirty="0"/>
          </a:p>
        </p:txBody>
      </p:sp>
    </p:spTree>
    <p:extLst>
      <p:ext uri="{BB962C8B-B14F-4D97-AF65-F5344CB8AC3E}">
        <p14:creationId xmlns:p14="http://schemas.microsoft.com/office/powerpoint/2010/main" val="30238541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686" y="1905000"/>
            <a:ext cx="8531578" cy="1384995"/>
          </a:xfrm>
          <a:prstGeom prst="rect">
            <a:avLst/>
          </a:prstGeom>
          <a:noFill/>
        </p:spPr>
        <p:txBody>
          <a:bodyPr wrap="square" rtlCol="0">
            <a:spAutoFit/>
          </a:bodyPr>
          <a:lstStyle/>
          <a:p>
            <a:r>
              <a:rPr lang="en-US" sz="2800" dirty="0"/>
              <a:t>The “AVS Asset Match Request” section displays AVS requests that have been initiated within the last 40 calendar days for each person on the </a:t>
            </a:r>
            <a:r>
              <a:rPr lang="en-US" sz="2800" dirty="0" smtClean="0"/>
              <a:t>case</a:t>
            </a:r>
            <a:endParaRPr lang="en-US" sz="2800" dirty="0"/>
          </a:p>
        </p:txBody>
      </p:sp>
      <p:pic>
        <p:nvPicPr>
          <p:cNvPr id="7" name="Picture 6"/>
          <p:cNvPicPr>
            <a:picLocks noChangeAspect="1"/>
          </p:cNvPicPr>
          <p:nvPr/>
        </p:nvPicPr>
        <p:blipFill>
          <a:blip r:embed="rId2"/>
          <a:stretch>
            <a:fillRect/>
          </a:stretch>
        </p:blipFill>
        <p:spPr>
          <a:xfrm>
            <a:off x="201386" y="3657600"/>
            <a:ext cx="8760178" cy="1219200"/>
          </a:xfrm>
          <a:prstGeom prst="rect">
            <a:avLst/>
          </a:prstGeom>
        </p:spPr>
      </p:pic>
      <p:sp>
        <p:nvSpPr>
          <p:cNvPr id="3" name="Footer Placeholder 2"/>
          <p:cNvSpPr>
            <a:spLocks noGrp="1"/>
          </p:cNvSpPr>
          <p:nvPr>
            <p:ph type="ftr" sz="quarter" idx="16"/>
          </p:nvPr>
        </p:nvSpPr>
        <p:spPr/>
        <p:txBody>
          <a:bodyPr/>
          <a:lstStyle/>
          <a:p>
            <a:r>
              <a:rPr lang="en-US" smtClean="0"/>
              <a:t>Revised 10/01/20</a:t>
            </a:r>
            <a:endParaRPr lang="en-US" dirty="0"/>
          </a:p>
        </p:txBody>
      </p:sp>
      <p:sp>
        <p:nvSpPr>
          <p:cNvPr id="4" name="Slide Number Placeholder 3"/>
          <p:cNvSpPr>
            <a:spLocks noGrp="1"/>
          </p:cNvSpPr>
          <p:nvPr>
            <p:ph type="sldNum" sz="quarter" idx="15"/>
          </p:nvPr>
        </p:nvSpPr>
        <p:spPr/>
        <p:txBody>
          <a:bodyPr/>
          <a:lstStyle/>
          <a:p>
            <a:fld id="{A765062D-8974-494E-9DCB-28E61ECE8A2D}" type="slidenum">
              <a:rPr lang="en-US" smtClean="0"/>
              <a:t>37</a:t>
            </a:fld>
            <a:endParaRPr lang="en-US" dirty="0"/>
          </a:p>
        </p:txBody>
      </p:sp>
    </p:spTree>
    <p:extLst>
      <p:ext uri="{BB962C8B-B14F-4D97-AF65-F5344CB8AC3E}">
        <p14:creationId xmlns:p14="http://schemas.microsoft.com/office/powerpoint/2010/main" val="19945566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400" y="228600"/>
            <a:ext cx="8839200" cy="6324600"/>
          </a:xfrm>
          <a:prstGeom prst="rect">
            <a:avLst/>
          </a:prstGeom>
        </p:spPr>
      </p:pic>
      <p:sp>
        <p:nvSpPr>
          <p:cNvPr id="2" name="Footer Placeholder 1"/>
          <p:cNvSpPr>
            <a:spLocks noGrp="1"/>
          </p:cNvSpPr>
          <p:nvPr>
            <p:ph type="ftr" sz="quarter" idx="16"/>
          </p:nvPr>
        </p:nvSpPr>
        <p:spPr/>
        <p:txBody>
          <a:bodyPr/>
          <a:lstStyle/>
          <a:p>
            <a:r>
              <a:rPr lang="en-US" smtClean="0"/>
              <a:t>Revised 10/01/20</a:t>
            </a:r>
            <a:endParaRPr lang="en-US" dirty="0"/>
          </a:p>
        </p:txBody>
      </p:sp>
      <p:sp>
        <p:nvSpPr>
          <p:cNvPr id="4" name="Slide Number Placeholder 3"/>
          <p:cNvSpPr>
            <a:spLocks noGrp="1"/>
          </p:cNvSpPr>
          <p:nvPr>
            <p:ph type="sldNum" sz="quarter" idx="15"/>
          </p:nvPr>
        </p:nvSpPr>
        <p:spPr/>
        <p:txBody>
          <a:bodyPr/>
          <a:lstStyle/>
          <a:p>
            <a:fld id="{A765062D-8974-494E-9DCB-28E61ECE8A2D}" type="slidenum">
              <a:rPr lang="en-US" smtClean="0"/>
              <a:t>38</a:t>
            </a:fld>
            <a:endParaRPr lang="en-US" dirty="0"/>
          </a:p>
        </p:txBody>
      </p:sp>
    </p:spTree>
    <p:extLst>
      <p:ext uri="{BB962C8B-B14F-4D97-AF65-F5344CB8AC3E}">
        <p14:creationId xmlns:p14="http://schemas.microsoft.com/office/powerpoint/2010/main" val="2975876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5257800"/>
            <a:ext cx="8534400" cy="954107"/>
          </a:xfrm>
          <a:prstGeom prst="rect">
            <a:avLst/>
          </a:prstGeom>
          <a:noFill/>
        </p:spPr>
        <p:txBody>
          <a:bodyPr wrap="square" rtlCol="0">
            <a:spAutoFit/>
          </a:bodyPr>
          <a:lstStyle/>
          <a:p>
            <a:r>
              <a:rPr lang="en-US" sz="2800" dirty="0" smtClean="0"/>
              <a:t>Workers </a:t>
            </a:r>
            <a:r>
              <a:rPr lang="en-US" sz="2800" dirty="0"/>
              <a:t>will have the option to add, match, or not add any </a:t>
            </a:r>
            <a:r>
              <a:rPr lang="en-US" sz="2800" dirty="0" smtClean="0"/>
              <a:t>asset information </a:t>
            </a:r>
            <a:r>
              <a:rPr lang="en-US" sz="2800" dirty="0"/>
              <a:t>returned by </a:t>
            </a:r>
            <a:r>
              <a:rPr lang="en-US" sz="2800" dirty="0" smtClean="0"/>
              <a:t>AVS</a:t>
            </a:r>
            <a:endParaRPr lang="en-US" sz="2800" dirty="0"/>
          </a:p>
        </p:txBody>
      </p:sp>
      <p:pic>
        <p:nvPicPr>
          <p:cNvPr id="2" name="Picture 1"/>
          <p:cNvPicPr>
            <a:picLocks noChangeAspect="1"/>
          </p:cNvPicPr>
          <p:nvPr/>
        </p:nvPicPr>
        <p:blipFill>
          <a:blip r:embed="rId2"/>
          <a:stretch>
            <a:fillRect/>
          </a:stretch>
        </p:blipFill>
        <p:spPr>
          <a:xfrm>
            <a:off x="277586" y="685800"/>
            <a:ext cx="8666868" cy="4114800"/>
          </a:xfrm>
          <a:prstGeom prst="rect">
            <a:avLst/>
          </a:prstGeom>
        </p:spPr>
      </p:pic>
      <p:sp>
        <p:nvSpPr>
          <p:cNvPr id="3" name="Footer Placeholder 2"/>
          <p:cNvSpPr>
            <a:spLocks noGrp="1"/>
          </p:cNvSpPr>
          <p:nvPr>
            <p:ph type="ftr" sz="quarter" idx="16"/>
          </p:nvPr>
        </p:nvSpPr>
        <p:spPr/>
        <p:txBody>
          <a:bodyPr/>
          <a:lstStyle/>
          <a:p>
            <a:r>
              <a:rPr lang="en-US" smtClean="0"/>
              <a:t>Revised 10/01/20</a:t>
            </a:r>
            <a:endParaRPr lang="en-US" dirty="0"/>
          </a:p>
        </p:txBody>
      </p:sp>
      <p:sp>
        <p:nvSpPr>
          <p:cNvPr id="4" name="Slide Number Placeholder 3"/>
          <p:cNvSpPr>
            <a:spLocks noGrp="1"/>
          </p:cNvSpPr>
          <p:nvPr>
            <p:ph type="sldNum" sz="quarter" idx="15"/>
          </p:nvPr>
        </p:nvSpPr>
        <p:spPr/>
        <p:txBody>
          <a:bodyPr/>
          <a:lstStyle/>
          <a:p>
            <a:fld id="{A765062D-8974-494E-9DCB-28E61ECE8A2D}" type="slidenum">
              <a:rPr lang="en-US" smtClean="0"/>
              <a:t>39</a:t>
            </a:fld>
            <a:endParaRPr lang="en-US" dirty="0"/>
          </a:p>
        </p:txBody>
      </p:sp>
    </p:spTree>
    <p:extLst>
      <p:ext uri="{BB962C8B-B14F-4D97-AF65-F5344CB8AC3E}">
        <p14:creationId xmlns:p14="http://schemas.microsoft.com/office/powerpoint/2010/main" val="38651265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514600"/>
            <a:ext cx="4114800" cy="1082040"/>
          </a:xfrm>
        </p:spPr>
        <p:txBody>
          <a:bodyPr/>
          <a:lstStyle/>
          <a:p>
            <a:r>
              <a:rPr lang="en-US" dirty="0" smtClean="0"/>
              <a:t>FS Renewal</a:t>
            </a:r>
            <a:endParaRPr lang="en-US" dirty="0"/>
          </a:p>
        </p:txBody>
      </p:sp>
      <p:sp>
        <p:nvSpPr>
          <p:cNvPr id="3" name="Footer Placeholder 2"/>
          <p:cNvSpPr>
            <a:spLocks noGrp="1"/>
          </p:cNvSpPr>
          <p:nvPr>
            <p:ph type="ftr" sz="quarter" idx="16"/>
          </p:nvPr>
        </p:nvSpPr>
        <p:spPr/>
        <p:txBody>
          <a:bodyPr/>
          <a:lstStyle/>
          <a:p>
            <a:r>
              <a:rPr lang="en-US" smtClean="0"/>
              <a:t>Revised 10/01/20</a:t>
            </a:r>
            <a:endParaRPr lang="en-US" dirty="0"/>
          </a:p>
        </p:txBody>
      </p:sp>
      <p:sp>
        <p:nvSpPr>
          <p:cNvPr id="4" name="Slide Number Placeholder 3"/>
          <p:cNvSpPr>
            <a:spLocks noGrp="1"/>
          </p:cNvSpPr>
          <p:nvPr>
            <p:ph type="sldNum" sz="quarter" idx="15"/>
          </p:nvPr>
        </p:nvSpPr>
        <p:spPr/>
        <p:txBody>
          <a:bodyPr/>
          <a:lstStyle/>
          <a:p>
            <a:fld id="{A765062D-8974-494E-9DCB-28E61ECE8A2D}" type="slidenum">
              <a:rPr lang="en-US" smtClean="0"/>
              <a:t>4</a:t>
            </a:fld>
            <a:endParaRPr lang="en-US" dirty="0"/>
          </a:p>
        </p:txBody>
      </p:sp>
    </p:spTree>
    <p:extLst>
      <p:ext uri="{BB962C8B-B14F-4D97-AF65-F5344CB8AC3E}">
        <p14:creationId xmlns:p14="http://schemas.microsoft.com/office/powerpoint/2010/main" val="26185732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673" y="1524000"/>
            <a:ext cx="7391400" cy="707886"/>
          </a:xfrm>
          <a:prstGeom prst="rect">
            <a:avLst/>
          </a:prstGeom>
          <a:noFill/>
        </p:spPr>
        <p:txBody>
          <a:bodyPr wrap="square" rtlCol="0">
            <a:spAutoFit/>
          </a:bodyPr>
          <a:lstStyle/>
          <a:p>
            <a:pPr algn="ctr"/>
            <a:r>
              <a:rPr lang="en-US" sz="4000" dirty="0" smtClean="0"/>
              <a:t>Initiate </a:t>
            </a:r>
            <a:r>
              <a:rPr lang="en-US" sz="4000" b="1" dirty="0" smtClean="0"/>
              <a:t>AVS</a:t>
            </a:r>
            <a:r>
              <a:rPr lang="en-US" sz="4000" dirty="0" smtClean="0"/>
              <a:t>  </a:t>
            </a:r>
            <a:endParaRPr lang="en-US" sz="4000" dirty="0"/>
          </a:p>
        </p:txBody>
      </p:sp>
      <p:sp>
        <p:nvSpPr>
          <p:cNvPr id="7" name="TextBox 6"/>
          <p:cNvSpPr txBox="1"/>
          <p:nvPr/>
        </p:nvSpPr>
        <p:spPr>
          <a:xfrm>
            <a:off x="348344" y="4876800"/>
            <a:ext cx="8251370" cy="954107"/>
          </a:xfrm>
          <a:prstGeom prst="rect">
            <a:avLst/>
          </a:prstGeom>
          <a:noFill/>
        </p:spPr>
        <p:txBody>
          <a:bodyPr wrap="square" rtlCol="0">
            <a:spAutoFit/>
          </a:bodyPr>
          <a:lstStyle/>
          <a:p>
            <a:r>
              <a:rPr lang="en-US" sz="2800" dirty="0"/>
              <a:t>The “Initiate AVS Request” section will allow workers to manually initiate an AVS request</a:t>
            </a:r>
          </a:p>
        </p:txBody>
      </p:sp>
      <p:pic>
        <p:nvPicPr>
          <p:cNvPr id="8" name="Picture 7"/>
          <p:cNvPicPr>
            <a:picLocks noChangeAspect="1"/>
          </p:cNvPicPr>
          <p:nvPr/>
        </p:nvPicPr>
        <p:blipFill>
          <a:blip r:embed="rId2"/>
          <a:stretch>
            <a:fillRect/>
          </a:stretch>
        </p:blipFill>
        <p:spPr>
          <a:xfrm>
            <a:off x="187905" y="2942546"/>
            <a:ext cx="8572247" cy="1223593"/>
          </a:xfrm>
          <a:prstGeom prst="rect">
            <a:avLst/>
          </a:prstGeom>
        </p:spPr>
      </p:pic>
      <p:sp>
        <p:nvSpPr>
          <p:cNvPr id="2" name="Footer Placeholder 1"/>
          <p:cNvSpPr>
            <a:spLocks noGrp="1"/>
          </p:cNvSpPr>
          <p:nvPr>
            <p:ph type="ftr" sz="quarter" idx="16"/>
          </p:nvPr>
        </p:nvSpPr>
        <p:spPr/>
        <p:txBody>
          <a:bodyPr/>
          <a:lstStyle/>
          <a:p>
            <a:r>
              <a:rPr lang="en-US" smtClean="0"/>
              <a:t>Revised 10/01/20</a:t>
            </a:r>
            <a:endParaRPr lang="en-US" dirty="0"/>
          </a:p>
        </p:txBody>
      </p:sp>
      <p:sp>
        <p:nvSpPr>
          <p:cNvPr id="3" name="Slide Number Placeholder 2"/>
          <p:cNvSpPr>
            <a:spLocks noGrp="1"/>
          </p:cNvSpPr>
          <p:nvPr>
            <p:ph type="sldNum" sz="quarter" idx="15"/>
          </p:nvPr>
        </p:nvSpPr>
        <p:spPr/>
        <p:txBody>
          <a:bodyPr/>
          <a:lstStyle/>
          <a:p>
            <a:fld id="{A765062D-8974-494E-9DCB-28E61ECE8A2D}" type="slidenum">
              <a:rPr lang="en-US" smtClean="0"/>
              <a:t>40</a:t>
            </a:fld>
            <a:endParaRPr lang="en-US" dirty="0"/>
          </a:p>
        </p:txBody>
      </p:sp>
    </p:spTree>
    <p:extLst>
      <p:ext uri="{BB962C8B-B14F-4D97-AF65-F5344CB8AC3E}">
        <p14:creationId xmlns:p14="http://schemas.microsoft.com/office/powerpoint/2010/main" val="9119035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64371" y="1752600"/>
            <a:ext cx="8251371" cy="2246769"/>
          </a:xfrm>
          <a:prstGeom prst="rect">
            <a:avLst/>
          </a:prstGeom>
          <a:noFill/>
        </p:spPr>
        <p:txBody>
          <a:bodyPr wrap="square" rtlCol="0">
            <a:spAutoFit/>
          </a:bodyPr>
          <a:lstStyle/>
          <a:p>
            <a:r>
              <a:rPr lang="en-US" sz="2800" dirty="0" smtClean="0"/>
              <a:t>Initiate </a:t>
            </a:r>
            <a:r>
              <a:rPr lang="en-US" sz="2800" dirty="0"/>
              <a:t>AVS </a:t>
            </a:r>
            <a:r>
              <a:rPr lang="en-US" sz="2800" dirty="0" smtClean="0"/>
              <a:t>request for:</a:t>
            </a:r>
          </a:p>
          <a:p>
            <a:pPr marL="457200" indent="-457200">
              <a:buFont typeface="Arial" panose="020B0604020202020204" pitchFamily="34" charset="0"/>
              <a:buChar char="•"/>
            </a:pPr>
            <a:r>
              <a:rPr lang="en-US" sz="2800" dirty="0" smtClean="0"/>
              <a:t>Applications</a:t>
            </a:r>
          </a:p>
          <a:p>
            <a:pPr marL="457200" indent="-457200">
              <a:buFont typeface="Arial" panose="020B0604020202020204" pitchFamily="34" charset="0"/>
              <a:buChar char="•"/>
            </a:pPr>
            <a:r>
              <a:rPr lang="en-US" sz="2800" dirty="0" smtClean="0"/>
              <a:t>Program Adds</a:t>
            </a:r>
          </a:p>
          <a:p>
            <a:pPr marL="457200" indent="-457200">
              <a:buFont typeface="Arial" panose="020B0604020202020204" pitchFamily="34" charset="0"/>
              <a:buChar char="•"/>
            </a:pPr>
            <a:r>
              <a:rPr lang="en-US" sz="2800" dirty="0" smtClean="0"/>
              <a:t>At renewal, if AVS has failed to initiate prior to renewal month </a:t>
            </a:r>
            <a:endParaRPr lang="en-US" sz="2800" dirty="0"/>
          </a:p>
        </p:txBody>
      </p:sp>
      <p:pic>
        <p:nvPicPr>
          <p:cNvPr id="2" name="Picture 1"/>
          <p:cNvPicPr>
            <a:picLocks noChangeAspect="1"/>
          </p:cNvPicPr>
          <p:nvPr/>
        </p:nvPicPr>
        <p:blipFill>
          <a:blip r:embed="rId2"/>
          <a:stretch>
            <a:fillRect/>
          </a:stretch>
        </p:blipFill>
        <p:spPr>
          <a:xfrm>
            <a:off x="664371" y="4419600"/>
            <a:ext cx="7925487" cy="2060627"/>
          </a:xfrm>
          <a:prstGeom prst="rect">
            <a:avLst/>
          </a:prstGeom>
        </p:spPr>
      </p:pic>
      <p:sp>
        <p:nvSpPr>
          <p:cNvPr id="3" name="Footer Placeholder 2"/>
          <p:cNvSpPr>
            <a:spLocks noGrp="1"/>
          </p:cNvSpPr>
          <p:nvPr>
            <p:ph type="ftr" sz="quarter" idx="16"/>
          </p:nvPr>
        </p:nvSpPr>
        <p:spPr/>
        <p:txBody>
          <a:bodyPr/>
          <a:lstStyle/>
          <a:p>
            <a:r>
              <a:rPr lang="en-US" smtClean="0"/>
              <a:t>Revised 10/01/20</a:t>
            </a:r>
            <a:endParaRPr lang="en-US" dirty="0"/>
          </a:p>
        </p:txBody>
      </p:sp>
      <p:sp>
        <p:nvSpPr>
          <p:cNvPr id="4" name="Slide Number Placeholder 3"/>
          <p:cNvSpPr>
            <a:spLocks noGrp="1"/>
          </p:cNvSpPr>
          <p:nvPr>
            <p:ph type="sldNum" sz="quarter" idx="15"/>
          </p:nvPr>
        </p:nvSpPr>
        <p:spPr/>
        <p:txBody>
          <a:bodyPr/>
          <a:lstStyle/>
          <a:p>
            <a:fld id="{A765062D-8974-494E-9DCB-28E61ECE8A2D}" type="slidenum">
              <a:rPr lang="en-US" smtClean="0"/>
              <a:t>41</a:t>
            </a:fld>
            <a:endParaRPr lang="en-US" dirty="0"/>
          </a:p>
        </p:txBody>
      </p:sp>
    </p:spTree>
    <p:extLst>
      <p:ext uri="{BB962C8B-B14F-4D97-AF65-F5344CB8AC3E}">
        <p14:creationId xmlns:p14="http://schemas.microsoft.com/office/powerpoint/2010/main" val="27317516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44327"/>
            <a:ext cx="7391400" cy="707886"/>
          </a:xfrm>
          <a:prstGeom prst="rect">
            <a:avLst/>
          </a:prstGeom>
          <a:noFill/>
        </p:spPr>
        <p:txBody>
          <a:bodyPr wrap="square" rtlCol="0">
            <a:spAutoFit/>
          </a:bodyPr>
          <a:lstStyle/>
          <a:p>
            <a:pPr algn="ctr"/>
            <a:r>
              <a:rPr lang="en-US" sz="4000" dirty="0" smtClean="0"/>
              <a:t>AVS-Verification Checklist</a:t>
            </a:r>
            <a:endParaRPr lang="en-US" sz="4000" dirty="0"/>
          </a:p>
        </p:txBody>
      </p:sp>
      <p:sp>
        <p:nvSpPr>
          <p:cNvPr id="2" name="TextBox 1"/>
          <p:cNvSpPr txBox="1"/>
          <p:nvPr/>
        </p:nvSpPr>
        <p:spPr>
          <a:xfrm>
            <a:off x="228600" y="2438400"/>
            <a:ext cx="8915400" cy="1631216"/>
          </a:xfrm>
          <a:prstGeom prst="rect">
            <a:avLst/>
          </a:prstGeom>
          <a:noFill/>
        </p:spPr>
        <p:txBody>
          <a:bodyPr wrap="square" rtlCol="0">
            <a:spAutoFit/>
          </a:bodyPr>
          <a:lstStyle/>
          <a:p>
            <a:r>
              <a:rPr lang="en-US" sz="2800" dirty="0"/>
              <a:t>When initially processing an asset, </a:t>
            </a:r>
            <a:r>
              <a:rPr lang="en-US" sz="2800" dirty="0" smtClean="0"/>
              <a:t>use </a:t>
            </a:r>
            <a:r>
              <a:rPr lang="en-US" sz="2800" dirty="0"/>
              <a:t>? to request </a:t>
            </a:r>
            <a:r>
              <a:rPr lang="en-US" sz="2800" dirty="0" smtClean="0"/>
              <a:t>verification </a:t>
            </a:r>
          </a:p>
          <a:p>
            <a:endParaRPr lang="en-US" dirty="0"/>
          </a:p>
          <a:p>
            <a:endParaRPr lang="en-US" dirty="0" smtClean="0"/>
          </a:p>
          <a:p>
            <a:endParaRPr lang="en-US" dirty="0"/>
          </a:p>
          <a:p>
            <a:endParaRPr lang="en-US" dirty="0" smtClean="0"/>
          </a:p>
        </p:txBody>
      </p:sp>
      <p:pic>
        <p:nvPicPr>
          <p:cNvPr id="5" name="Picture 4"/>
          <p:cNvPicPr>
            <a:picLocks noChangeAspect="1"/>
          </p:cNvPicPr>
          <p:nvPr/>
        </p:nvPicPr>
        <p:blipFill>
          <a:blip r:embed="rId2"/>
          <a:stretch>
            <a:fillRect/>
          </a:stretch>
        </p:blipFill>
        <p:spPr>
          <a:xfrm>
            <a:off x="381000" y="3429000"/>
            <a:ext cx="8523198" cy="2554572"/>
          </a:xfrm>
          <a:prstGeom prst="rect">
            <a:avLst/>
          </a:prstGeom>
        </p:spPr>
      </p:pic>
      <p:sp>
        <p:nvSpPr>
          <p:cNvPr id="3" name="Footer Placeholder 2"/>
          <p:cNvSpPr>
            <a:spLocks noGrp="1"/>
          </p:cNvSpPr>
          <p:nvPr>
            <p:ph type="ftr" sz="quarter" idx="16"/>
          </p:nvPr>
        </p:nvSpPr>
        <p:spPr/>
        <p:txBody>
          <a:bodyPr/>
          <a:lstStyle/>
          <a:p>
            <a:r>
              <a:rPr lang="en-US" smtClean="0"/>
              <a:t>Revised 10/01/20</a:t>
            </a:r>
            <a:endParaRPr lang="en-US" dirty="0"/>
          </a:p>
        </p:txBody>
      </p:sp>
      <p:sp>
        <p:nvSpPr>
          <p:cNvPr id="6" name="Slide Number Placeholder 5"/>
          <p:cNvSpPr>
            <a:spLocks noGrp="1"/>
          </p:cNvSpPr>
          <p:nvPr>
            <p:ph type="sldNum" sz="quarter" idx="15"/>
          </p:nvPr>
        </p:nvSpPr>
        <p:spPr/>
        <p:txBody>
          <a:bodyPr/>
          <a:lstStyle/>
          <a:p>
            <a:fld id="{A765062D-8974-494E-9DCB-28E61ECE8A2D}" type="slidenum">
              <a:rPr lang="en-US" smtClean="0"/>
              <a:t>42</a:t>
            </a:fld>
            <a:endParaRPr lang="en-US" dirty="0"/>
          </a:p>
        </p:txBody>
      </p:sp>
    </p:spTree>
    <p:extLst>
      <p:ext uri="{BB962C8B-B14F-4D97-AF65-F5344CB8AC3E}">
        <p14:creationId xmlns:p14="http://schemas.microsoft.com/office/powerpoint/2010/main" val="9180185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600200"/>
            <a:ext cx="8382000" cy="2246769"/>
          </a:xfrm>
          <a:prstGeom prst="rect">
            <a:avLst/>
          </a:prstGeom>
          <a:noFill/>
        </p:spPr>
        <p:txBody>
          <a:bodyPr wrap="square" rtlCol="0">
            <a:spAutoFit/>
          </a:bodyPr>
          <a:lstStyle/>
          <a:p>
            <a:r>
              <a:rPr lang="en-US" sz="2800" dirty="0" smtClean="0"/>
              <a:t>For certain </a:t>
            </a:r>
            <a:r>
              <a:rPr lang="en-US" sz="2800" dirty="0"/>
              <a:t>liquid asset types, known as “AVS liquid assets,” </a:t>
            </a:r>
            <a:r>
              <a:rPr lang="en-US" sz="2800" dirty="0" smtClean="0"/>
              <a:t>the </a:t>
            </a:r>
            <a:r>
              <a:rPr lang="en-US" sz="2800" dirty="0"/>
              <a:t>? verification code will </a:t>
            </a:r>
            <a:r>
              <a:rPr lang="en-US" sz="2800" dirty="0" smtClean="0"/>
              <a:t>result in </a:t>
            </a:r>
            <a:r>
              <a:rPr lang="en-US" sz="2800" dirty="0"/>
              <a:t>the asset being added to the For Your Information (No Action Needed) section of the </a:t>
            </a:r>
            <a:r>
              <a:rPr lang="en-US" sz="2800" dirty="0" smtClean="0"/>
              <a:t>Verification Checklist</a:t>
            </a:r>
            <a:endParaRPr lang="en-US" sz="2800" dirty="0"/>
          </a:p>
          <a:p>
            <a:endParaRPr lang="en-US" sz="2800" dirty="0"/>
          </a:p>
        </p:txBody>
      </p:sp>
      <p:pic>
        <p:nvPicPr>
          <p:cNvPr id="5" name="Picture 4"/>
          <p:cNvPicPr>
            <a:picLocks noChangeAspect="1"/>
          </p:cNvPicPr>
          <p:nvPr/>
        </p:nvPicPr>
        <p:blipFill>
          <a:blip r:embed="rId2"/>
          <a:stretch>
            <a:fillRect/>
          </a:stretch>
        </p:blipFill>
        <p:spPr>
          <a:xfrm>
            <a:off x="1343025" y="3846969"/>
            <a:ext cx="6457950" cy="2190750"/>
          </a:xfrm>
          <a:prstGeom prst="rect">
            <a:avLst/>
          </a:prstGeom>
        </p:spPr>
      </p:pic>
      <p:sp>
        <p:nvSpPr>
          <p:cNvPr id="3" name="Footer Placeholder 2"/>
          <p:cNvSpPr>
            <a:spLocks noGrp="1"/>
          </p:cNvSpPr>
          <p:nvPr>
            <p:ph type="ftr" sz="quarter" idx="16"/>
          </p:nvPr>
        </p:nvSpPr>
        <p:spPr/>
        <p:txBody>
          <a:bodyPr/>
          <a:lstStyle/>
          <a:p>
            <a:r>
              <a:rPr lang="en-US" smtClean="0"/>
              <a:t>Revised 10/01/20</a:t>
            </a:r>
            <a:endParaRPr lang="en-US" dirty="0"/>
          </a:p>
        </p:txBody>
      </p:sp>
      <p:sp>
        <p:nvSpPr>
          <p:cNvPr id="4" name="Slide Number Placeholder 3"/>
          <p:cNvSpPr>
            <a:spLocks noGrp="1"/>
          </p:cNvSpPr>
          <p:nvPr>
            <p:ph type="sldNum" sz="quarter" idx="15"/>
          </p:nvPr>
        </p:nvSpPr>
        <p:spPr/>
        <p:txBody>
          <a:bodyPr/>
          <a:lstStyle/>
          <a:p>
            <a:fld id="{A765062D-8974-494E-9DCB-28E61ECE8A2D}" type="slidenum">
              <a:rPr lang="en-US" smtClean="0"/>
              <a:t>43</a:t>
            </a:fld>
            <a:endParaRPr lang="en-US" dirty="0"/>
          </a:p>
        </p:txBody>
      </p:sp>
    </p:spTree>
    <p:extLst>
      <p:ext uri="{BB962C8B-B14F-4D97-AF65-F5344CB8AC3E}">
        <p14:creationId xmlns:p14="http://schemas.microsoft.com/office/powerpoint/2010/main" val="21104382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44327"/>
            <a:ext cx="7391400" cy="707886"/>
          </a:xfrm>
          <a:prstGeom prst="rect">
            <a:avLst/>
          </a:prstGeom>
          <a:noFill/>
        </p:spPr>
        <p:txBody>
          <a:bodyPr wrap="square" rtlCol="0">
            <a:spAutoFit/>
          </a:bodyPr>
          <a:lstStyle/>
          <a:p>
            <a:pPr algn="ctr"/>
            <a:r>
              <a:rPr lang="en-US" sz="4000" b="1" dirty="0" smtClean="0"/>
              <a:t>AVS</a:t>
            </a:r>
            <a:r>
              <a:rPr lang="en-US" sz="4000" dirty="0" smtClean="0"/>
              <a:t> Alerts</a:t>
            </a:r>
            <a:endParaRPr lang="en-US" sz="4000" dirty="0"/>
          </a:p>
        </p:txBody>
      </p:sp>
      <p:sp>
        <p:nvSpPr>
          <p:cNvPr id="2" name="TextBox 1"/>
          <p:cNvSpPr txBox="1"/>
          <p:nvPr/>
        </p:nvSpPr>
        <p:spPr>
          <a:xfrm>
            <a:off x="381000" y="2252213"/>
            <a:ext cx="8382000" cy="3970318"/>
          </a:xfrm>
          <a:prstGeom prst="rect">
            <a:avLst/>
          </a:prstGeom>
          <a:noFill/>
        </p:spPr>
        <p:txBody>
          <a:bodyPr wrap="square" rtlCol="0">
            <a:spAutoFit/>
          </a:bodyPr>
          <a:lstStyle/>
          <a:p>
            <a:r>
              <a:rPr lang="en-US" sz="2800" dirty="0"/>
              <a:t>Initial AVS Response (545): </a:t>
            </a:r>
            <a:r>
              <a:rPr lang="en-US" sz="2800" dirty="0">
                <a:solidFill>
                  <a:srgbClr val="FFFF00"/>
                </a:solidFill>
              </a:rPr>
              <a:t>10 days </a:t>
            </a:r>
            <a:r>
              <a:rPr lang="en-US" sz="2800" dirty="0"/>
              <a:t>after the AVS request was sent, workers will receive an </a:t>
            </a:r>
            <a:r>
              <a:rPr lang="en-US" sz="2800" dirty="0" smtClean="0"/>
              <a:t>alert indicating </a:t>
            </a:r>
            <a:r>
              <a:rPr lang="en-US" sz="2800" dirty="0"/>
              <a:t>that the initial AVS response is available for </a:t>
            </a:r>
            <a:r>
              <a:rPr lang="en-US" sz="2800" dirty="0" smtClean="0"/>
              <a:t>processing</a:t>
            </a:r>
          </a:p>
          <a:p>
            <a:endParaRPr lang="en-US" sz="2800" dirty="0"/>
          </a:p>
          <a:p>
            <a:r>
              <a:rPr lang="en-US" sz="2800" dirty="0" smtClean="0"/>
              <a:t>Workers </a:t>
            </a:r>
            <a:r>
              <a:rPr lang="en-US" sz="2800" dirty="0"/>
              <a:t>should go to the </a:t>
            </a:r>
            <a:r>
              <a:rPr lang="en-US" sz="2800" dirty="0" smtClean="0"/>
              <a:t>AVS Asset </a:t>
            </a:r>
            <a:r>
              <a:rPr lang="en-US" sz="2800" dirty="0"/>
              <a:t>Match page right away to complete the asset verification </a:t>
            </a:r>
            <a:r>
              <a:rPr lang="en-US" sz="2800" dirty="0" smtClean="0"/>
              <a:t>process</a:t>
            </a:r>
          </a:p>
          <a:p>
            <a:endParaRPr lang="en-US" sz="2800" dirty="0"/>
          </a:p>
          <a:p>
            <a:r>
              <a:rPr lang="en-US" sz="2800" dirty="0" smtClean="0"/>
              <a:t>(</a:t>
            </a:r>
            <a:r>
              <a:rPr lang="en-US" sz="2800" dirty="0"/>
              <a:t>Note that this alert will </a:t>
            </a:r>
            <a:r>
              <a:rPr lang="en-US" sz="2800" dirty="0" smtClean="0"/>
              <a:t>be set </a:t>
            </a:r>
            <a:r>
              <a:rPr lang="en-US" sz="2800" dirty="0"/>
              <a:t>even if AVS has not yet returned any </a:t>
            </a:r>
            <a:r>
              <a:rPr lang="en-US" sz="2800" dirty="0" smtClean="0"/>
              <a:t>data)</a:t>
            </a:r>
            <a:endParaRPr lang="en-US" sz="2800" dirty="0"/>
          </a:p>
        </p:txBody>
      </p:sp>
      <p:sp>
        <p:nvSpPr>
          <p:cNvPr id="3" name="Footer Placeholder 2"/>
          <p:cNvSpPr>
            <a:spLocks noGrp="1"/>
          </p:cNvSpPr>
          <p:nvPr>
            <p:ph type="ftr" sz="quarter" idx="16"/>
          </p:nvPr>
        </p:nvSpPr>
        <p:spPr/>
        <p:txBody>
          <a:bodyPr/>
          <a:lstStyle/>
          <a:p>
            <a:r>
              <a:rPr lang="en-US" smtClean="0"/>
              <a:t>Revised 10/01/20</a:t>
            </a:r>
            <a:endParaRPr lang="en-US" dirty="0"/>
          </a:p>
        </p:txBody>
      </p:sp>
      <p:sp>
        <p:nvSpPr>
          <p:cNvPr id="5" name="Slide Number Placeholder 4"/>
          <p:cNvSpPr>
            <a:spLocks noGrp="1"/>
          </p:cNvSpPr>
          <p:nvPr>
            <p:ph type="sldNum" sz="quarter" idx="15"/>
          </p:nvPr>
        </p:nvSpPr>
        <p:spPr/>
        <p:txBody>
          <a:bodyPr/>
          <a:lstStyle/>
          <a:p>
            <a:fld id="{A765062D-8974-494E-9DCB-28E61ECE8A2D}" type="slidenum">
              <a:rPr lang="en-US" smtClean="0"/>
              <a:t>44</a:t>
            </a:fld>
            <a:endParaRPr lang="en-US" dirty="0"/>
          </a:p>
        </p:txBody>
      </p:sp>
    </p:spTree>
    <p:extLst>
      <p:ext uri="{BB962C8B-B14F-4D97-AF65-F5344CB8AC3E}">
        <p14:creationId xmlns:p14="http://schemas.microsoft.com/office/powerpoint/2010/main" val="20057886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752600"/>
            <a:ext cx="8610600" cy="4401205"/>
          </a:xfrm>
          <a:prstGeom prst="rect">
            <a:avLst/>
          </a:prstGeom>
          <a:noFill/>
        </p:spPr>
        <p:txBody>
          <a:bodyPr wrap="square" rtlCol="0">
            <a:spAutoFit/>
          </a:bodyPr>
          <a:lstStyle/>
          <a:p>
            <a:r>
              <a:rPr lang="en-US" sz="2800" dirty="0"/>
              <a:t>Workers </a:t>
            </a:r>
            <a:r>
              <a:rPr lang="en-US" sz="2800" dirty="0">
                <a:solidFill>
                  <a:srgbClr val="FFFF00"/>
                </a:solidFill>
              </a:rPr>
              <a:t>must update the ? pending verification code to Q? </a:t>
            </a:r>
            <a:r>
              <a:rPr lang="en-US" sz="2800" dirty="0"/>
              <a:t>if AVS does not return verification of </a:t>
            </a:r>
            <a:r>
              <a:rPr lang="en-US" sz="2800" dirty="0" smtClean="0"/>
              <a:t>the asset </a:t>
            </a:r>
            <a:r>
              <a:rPr lang="en-US" sz="2800" dirty="0"/>
              <a:t>after 10 </a:t>
            </a:r>
            <a:r>
              <a:rPr lang="en-US" sz="2800" dirty="0" smtClean="0"/>
              <a:t>days </a:t>
            </a:r>
          </a:p>
          <a:p>
            <a:endParaRPr lang="en-US" sz="2800" dirty="0"/>
          </a:p>
          <a:p>
            <a:r>
              <a:rPr lang="en-US" sz="2800" dirty="0" smtClean="0"/>
              <a:t>Verification Checklist will be mailed notifying </a:t>
            </a:r>
            <a:r>
              <a:rPr lang="en-US" sz="2800" dirty="0"/>
              <a:t>the applicant or member that he or she is required to provide verification of this </a:t>
            </a:r>
            <a:r>
              <a:rPr lang="en-US" sz="2800" dirty="0" smtClean="0"/>
              <a:t>asset</a:t>
            </a:r>
            <a:endParaRPr lang="en-US" sz="2800" dirty="0"/>
          </a:p>
          <a:p>
            <a:endParaRPr lang="en-US" sz="2800" dirty="0" smtClean="0"/>
          </a:p>
          <a:p>
            <a:r>
              <a:rPr lang="en-US" sz="2800" dirty="0" smtClean="0"/>
              <a:t>If needed</a:t>
            </a:r>
            <a:r>
              <a:rPr lang="en-US" sz="2800" dirty="0"/>
              <a:t>, workers should extend the verification due date to ensure that the applicant or member </a:t>
            </a:r>
            <a:r>
              <a:rPr lang="en-US" sz="2800" dirty="0" smtClean="0"/>
              <a:t>has 10 </a:t>
            </a:r>
            <a:r>
              <a:rPr lang="en-US" sz="2800" dirty="0"/>
              <a:t>days to provide any required verification</a:t>
            </a:r>
          </a:p>
        </p:txBody>
      </p:sp>
      <p:sp>
        <p:nvSpPr>
          <p:cNvPr id="3" name="Footer Placeholder 2"/>
          <p:cNvSpPr>
            <a:spLocks noGrp="1"/>
          </p:cNvSpPr>
          <p:nvPr>
            <p:ph type="ftr" sz="quarter" idx="16"/>
          </p:nvPr>
        </p:nvSpPr>
        <p:spPr/>
        <p:txBody>
          <a:bodyPr/>
          <a:lstStyle/>
          <a:p>
            <a:r>
              <a:rPr lang="en-US" smtClean="0"/>
              <a:t>Revised 10/01/20</a:t>
            </a:r>
            <a:endParaRPr lang="en-US" dirty="0"/>
          </a:p>
        </p:txBody>
      </p:sp>
      <p:sp>
        <p:nvSpPr>
          <p:cNvPr id="4" name="Slide Number Placeholder 3"/>
          <p:cNvSpPr>
            <a:spLocks noGrp="1"/>
          </p:cNvSpPr>
          <p:nvPr>
            <p:ph type="sldNum" sz="quarter" idx="15"/>
          </p:nvPr>
        </p:nvSpPr>
        <p:spPr/>
        <p:txBody>
          <a:bodyPr/>
          <a:lstStyle/>
          <a:p>
            <a:fld id="{A765062D-8974-494E-9DCB-28E61ECE8A2D}" type="slidenum">
              <a:rPr lang="en-US" smtClean="0"/>
              <a:t>45</a:t>
            </a:fld>
            <a:endParaRPr lang="en-US" dirty="0"/>
          </a:p>
        </p:txBody>
      </p:sp>
    </p:spTree>
    <p:extLst>
      <p:ext uri="{BB962C8B-B14F-4D97-AF65-F5344CB8AC3E}">
        <p14:creationId xmlns:p14="http://schemas.microsoft.com/office/powerpoint/2010/main" val="2610307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447800"/>
            <a:ext cx="8382000" cy="4401205"/>
          </a:xfrm>
          <a:prstGeom prst="rect">
            <a:avLst/>
          </a:prstGeom>
          <a:noFill/>
        </p:spPr>
        <p:txBody>
          <a:bodyPr wrap="square" rtlCol="0">
            <a:spAutoFit/>
          </a:bodyPr>
          <a:lstStyle/>
          <a:p>
            <a:r>
              <a:rPr lang="en-US" sz="2800" dirty="0"/>
              <a:t>Additional AVS Response (546): 30 days after the AVS request </a:t>
            </a:r>
            <a:r>
              <a:rPr lang="en-US" sz="2800" dirty="0" smtClean="0"/>
              <a:t>if </a:t>
            </a:r>
            <a:r>
              <a:rPr lang="en-US" sz="2800" dirty="0"/>
              <a:t>any additional asset information has come in from AVS since the initial </a:t>
            </a:r>
            <a:r>
              <a:rPr lang="en-US" sz="2800" dirty="0" smtClean="0"/>
              <a:t>AVS response</a:t>
            </a:r>
            <a:r>
              <a:rPr lang="en-US" sz="2800" dirty="0"/>
              <a:t>. Workers should go to the AVS Asset Match page to process the responses</a:t>
            </a:r>
            <a:r>
              <a:rPr lang="en-US" sz="2800" dirty="0" smtClean="0"/>
              <a:t>.</a:t>
            </a:r>
          </a:p>
          <a:p>
            <a:endParaRPr lang="en-US" sz="2800" dirty="0"/>
          </a:p>
          <a:p>
            <a:r>
              <a:rPr lang="en-US" sz="2800" dirty="0"/>
              <a:t>VS Request Failed – Incorrect VCL Sent (547</a:t>
            </a:r>
            <a:r>
              <a:rPr lang="en-US" sz="2800" dirty="0" smtClean="0"/>
              <a:t>): The </a:t>
            </a:r>
            <a:r>
              <a:rPr lang="en-US" sz="2800" dirty="0"/>
              <a:t>AVS request failed, workers must request verification from the applicant or member. </a:t>
            </a:r>
            <a:r>
              <a:rPr lang="en-US" sz="2800" dirty="0" smtClean="0"/>
              <a:t>Workers should update the </a:t>
            </a:r>
            <a:r>
              <a:rPr lang="en-US" sz="2800" dirty="0"/>
              <a:t>verification fields for the asset type and amount to Q? and sending a new Verification Checklist. </a:t>
            </a:r>
          </a:p>
        </p:txBody>
      </p:sp>
      <p:sp>
        <p:nvSpPr>
          <p:cNvPr id="3" name="Footer Placeholder 2"/>
          <p:cNvSpPr>
            <a:spLocks noGrp="1"/>
          </p:cNvSpPr>
          <p:nvPr>
            <p:ph type="ftr" sz="quarter" idx="16"/>
          </p:nvPr>
        </p:nvSpPr>
        <p:spPr/>
        <p:txBody>
          <a:bodyPr/>
          <a:lstStyle/>
          <a:p>
            <a:r>
              <a:rPr lang="en-US" smtClean="0"/>
              <a:t>Revised 10/01/20</a:t>
            </a:r>
            <a:endParaRPr lang="en-US" dirty="0"/>
          </a:p>
        </p:txBody>
      </p:sp>
      <p:sp>
        <p:nvSpPr>
          <p:cNvPr id="4" name="Slide Number Placeholder 3"/>
          <p:cNvSpPr>
            <a:spLocks noGrp="1"/>
          </p:cNvSpPr>
          <p:nvPr>
            <p:ph type="sldNum" sz="quarter" idx="15"/>
          </p:nvPr>
        </p:nvSpPr>
        <p:spPr/>
        <p:txBody>
          <a:bodyPr/>
          <a:lstStyle/>
          <a:p>
            <a:fld id="{A765062D-8974-494E-9DCB-28E61ECE8A2D}" type="slidenum">
              <a:rPr lang="en-US" smtClean="0"/>
              <a:t>46</a:t>
            </a:fld>
            <a:endParaRPr lang="en-US" dirty="0"/>
          </a:p>
        </p:txBody>
      </p:sp>
    </p:spTree>
    <p:extLst>
      <p:ext uri="{BB962C8B-B14F-4D97-AF65-F5344CB8AC3E}">
        <p14:creationId xmlns:p14="http://schemas.microsoft.com/office/powerpoint/2010/main" val="23534023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2020824"/>
            <a:ext cx="8229600" cy="4456176"/>
          </a:xfrm>
        </p:spPr>
        <p:txBody>
          <a:bodyPr>
            <a:normAutofit lnSpcReduction="10000"/>
          </a:bodyPr>
          <a:lstStyle/>
          <a:p>
            <a:pPr marL="342900" indent="-342900" algn="l">
              <a:buFont typeface="Wingdings" panose="05000000000000000000" pitchFamily="2" charset="2"/>
              <a:buChar char="v"/>
            </a:pPr>
            <a:r>
              <a:rPr lang="en-US" sz="2800" dirty="0" smtClean="0"/>
              <a:t>DX auto-populates unearned income pages with the Social Security net income amounts</a:t>
            </a:r>
          </a:p>
          <a:p>
            <a:pPr marL="0" indent="0">
              <a:buNone/>
            </a:pPr>
            <a:endParaRPr lang="en-US" sz="2800" dirty="0" smtClean="0"/>
          </a:p>
          <a:p>
            <a:pPr marL="342900" indent="-342900" algn="l">
              <a:buFont typeface="Wingdings" panose="05000000000000000000" pitchFamily="2" charset="2"/>
              <a:buChar char="v"/>
            </a:pPr>
            <a:r>
              <a:rPr lang="en-US" sz="2800" dirty="0" smtClean="0"/>
              <a:t>Reasons for Net Gross Discrepancies:</a:t>
            </a:r>
          </a:p>
          <a:p>
            <a:pPr algn="l"/>
            <a:r>
              <a:rPr lang="en-US" sz="2800" dirty="0" smtClean="0"/>
              <a:t>- Over payment </a:t>
            </a:r>
          </a:p>
          <a:p>
            <a:pPr algn="l"/>
            <a:r>
              <a:rPr lang="en-US" sz="2800" dirty="0" smtClean="0"/>
              <a:t>- Supplemental insurance premiums are deducted</a:t>
            </a:r>
          </a:p>
          <a:p>
            <a:pPr algn="l"/>
            <a:r>
              <a:rPr lang="en-US" sz="2800" dirty="0" smtClean="0"/>
              <a:t>- Prescription plan insurance premiums are deducted</a:t>
            </a:r>
          </a:p>
          <a:p>
            <a:pPr algn="l"/>
            <a:r>
              <a:rPr lang="en-US" sz="2800" dirty="0" smtClean="0"/>
              <a:t>- Taxes </a:t>
            </a:r>
          </a:p>
          <a:p>
            <a:pPr algn="l"/>
            <a:r>
              <a:rPr lang="en-US" sz="2800" dirty="0" smtClean="0"/>
              <a:t>- Child Support </a:t>
            </a:r>
          </a:p>
        </p:txBody>
      </p:sp>
      <p:sp>
        <p:nvSpPr>
          <p:cNvPr id="2" name="Title 1"/>
          <p:cNvSpPr>
            <a:spLocks noGrp="1"/>
          </p:cNvSpPr>
          <p:nvPr>
            <p:ph type="title"/>
          </p:nvPr>
        </p:nvSpPr>
        <p:spPr/>
        <p:txBody>
          <a:bodyPr/>
          <a:lstStyle/>
          <a:p>
            <a:r>
              <a:rPr lang="en-US" dirty="0" smtClean="0"/>
              <a:t>Net Gross Discrepancies </a:t>
            </a:r>
            <a:endParaRPr lang="en-US" dirty="0"/>
          </a:p>
        </p:txBody>
      </p:sp>
      <p:sp>
        <p:nvSpPr>
          <p:cNvPr id="4" name="Footer Placeholder 3"/>
          <p:cNvSpPr>
            <a:spLocks noGrp="1"/>
          </p:cNvSpPr>
          <p:nvPr>
            <p:ph type="ftr" sz="quarter" idx="16"/>
          </p:nvPr>
        </p:nvSpPr>
        <p:spPr/>
        <p:txBody>
          <a:bodyPr/>
          <a:lstStyle/>
          <a:p>
            <a:r>
              <a:rPr lang="en-US" smtClean="0"/>
              <a:t>Revised 10/01/20</a:t>
            </a:r>
            <a:endParaRPr lang="en-US" dirty="0"/>
          </a:p>
        </p:txBody>
      </p:sp>
      <p:sp>
        <p:nvSpPr>
          <p:cNvPr id="5" name="Slide Number Placeholder 4"/>
          <p:cNvSpPr>
            <a:spLocks noGrp="1"/>
          </p:cNvSpPr>
          <p:nvPr>
            <p:ph type="sldNum" sz="quarter" idx="15"/>
          </p:nvPr>
        </p:nvSpPr>
        <p:spPr/>
        <p:txBody>
          <a:bodyPr/>
          <a:lstStyle/>
          <a:p>
            <a:fld id="{A765062D-8974-494E-9DCB-28E61ECE8A2D}" type="slidenum">
              <a:rPr lang="en-US" smtClean="0"/>
              <a:t>47</a:t>
            </a:fld>
            <a:endParaRPr lang="en-US" dirty="0"/>
          </a:p>
        </p:txBody>
      </p:sp>
    </p:spTree>
    <p:extLst>
      <p:ext uri="{BB962C8B-B14F-4D97-AF65-F5344CB8AC3E}">
        <p14:creationId xmlns:p14="http://schemas.microsoft.com/office/powerpoint/2010/main" val="12442456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95300" y="317110"/>
            <a:ext cx="8229600" cy="5668963"/>
          </a:xfrm>
        </p:spPr>
        <p:txBody>
          <a:bodyPr>
            <a:normAutofit/>
          </a:bodyPr>
          <a:lstStyle/>
          <a:p>
            <a:pPr marL="0" indent="0">
              <a:buNone/>
            </a:pPr>
            <a:r>
              <a:rPr lang="en-US" sz="3200" dirty="0" smtClean="0"/>
              <a:t>Use SOLQ to figure out the difference between the gross and net income amounts</a:t>
            </a:r>
            <a:endParaRPr lang="en-US" sz="3200"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55" t="5322" r="10829" b="19488"/>
          <a:stretch/>
        </p:blipFill>
        <p:spPr bwMode="auto">
          <a:xfrm>
            <a:off x="668310" y="1464318"/>
            <a:ext cx="7585023" cy="4504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2895600" y="2514600"/>
            <a:ext cx="7620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4648200" y="2514600"/>
            <a:ext cx="685802"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276599" y="3407564"/>
            <a:ext cx="2368447" cy="369332"/>
          </a:xfrm>
          <a:prstGeom prst="rect">
            <a:avLst/>
          </a:prstGeom>
          <a:noFill/>
          <a:ln w="57150">
            <a:solidFill>
              <a:srgbClr val="00B0F0"/>
            </a:solidFill>
          </a:ln>
        </p:spPr>
        <p:txBody>
          <a:bodyPr wrap="square" rtlCol="0">
            <a:spAutoFit/>
          </a:bodyPr>
          <a:lstStyle/>
          <a:p>
            <a:r>
              <a:rPr lang="en-US" dirty="0" smtClean="0">
                <a:solidFill>
                  <a:schemeClr val="bg1"/>
                </a:solidFill>
              </a:rPr>
              <a:t>$1015 - $887 =   $128</a:t>
            </a:r>
            <a:endParaRPr lang="en-US" dirty="0">
              <a:solidFill>
                <a:schemeClr val="bg1"/>
              </a:solidFill>
            </a:endParaRPr>
          </a:p>
        </p:txBody>
      </p:sp>
      <p:cxnSp>
        <p:nvCxnSpPr>
          <p:cNvPr id="12" name="Straight Arrow Connector 11"/>
          <p:cNvCxnSpPr/>
          <p:nvPr/>
        </p:nvCxnSpPr>
        <p:spPr>
          <a:xfrm>
            <a:off x="5334001" y="3776896"/>
            <a:ext cx="1523999" cy="1583829"/>
          </a:xfrm>
          <a:prstGeom prst="straightConnector1">
            <a:avLst/>
          </a:prstGeom>
          <a:ln>
            <a:solidFill>
              <a:srgbClr val="7030A0"/>
            </a:solidFill>
            <a:tailEnd type="arrow"/>
          </a:ln>
        </p:spPr>
        <p:style>
          <a:lnRef idx="1">
            <a:schemeClr val="accent4"/>
          </a:lnRef>
          <a:fillRef idx="0">
            <a:schemeClr val="accent4"/>
          </a:fillRef>
          <a:effectRef idx="0">
            <a:schemeClr val="accent4"/>
          </a:effectRef>
          <a:fontRef idx="minor">
            <a:schemeClr val="tx1"/>
          </a:fontRef>
        </p:style>
      </p:cxnSp>
      <p:sp>
        <p:nvSpPr>
          <p:cNvPr id="13" name="TextBox 12"/>
          <p:cNvSpPr txBox="1"/>
          <p:nvPr/>
        </p:nvSpPr>
        <p:spPr>
          <a:xfrm>
            <a:off x="4195371" y="5523287"/>
            <a:ext cx="3521440" cy="369332"/>
          </a:xfrm>
          <a:prstGeom prst="rect">
            <a:avLst/>
          </a:prstGeom>
          <a:noFill/>
          <a:ln w="38100">
            <a:solidFill>
              <a:schemeClr val="tx1"/>
            </a:solidFill>
          </a:ln>
        </p:spPr>
        <p:txBody>
          <a:bodyPr wrap="square" rtlCol="0">
            <a:spAutoFit/>
          </a:bodyPr>
          <a:lstStyle/>
          <a:p>
            <a:r>
              <a:rPr lang="en-US" b="1" dirty="0" smtClean="0">
                <a:solidFill>
                  <a:srgbClr val="7030A0"/>
                </a:solidFill>
              </a:rPr>
              <a:t>Medicare B premium </a:t>
            </a:r>
            <a:endParaRPr lang="en-US" b="1" dirty="0">
              <a:solidFill>
                <a:srgbClr val="7030A0"/>
              </a:solidFill>
            </a:endParaRPr>
          </a:p>
        </p:txBody>
      </p:sp>
      <p:sp>
        <p:nvSpPr>
          <p:cNvPr id="14" name="TextBox 13"/>
          <p:cNvSpPr txBox="1"/>
          <p:nvPr/>
        </p:nvSpPr>
        <p:spPr>
          <a:xfrm>
            <a:off x="357266" y="5989820"/>
            <a:ext cx="8382000" cy="477054"/>
          </a:xfrm>
          <a:prstGeom prst="rect">
            <a:avLst/>
          </a:prstGeom>
          <a:noFill/>
        </p:spPr>
        <p:txBody>
          <a:bodyPr wrap="square" rtlCol="0">
            <a:spAutoFit/>
          </a:bodyPr>
          <a:lstStyle/>
          <a:p>
            <a:r>
              <a:rPr lang="en-US" sz="2500" b="1" dirty="0" smtClean="0">
                <a:solidFill>
                  <a:srgbClr val="FFFF00"/>
                </a:solidFill>
              </a:rPr>
              <a:t>***No other action needed, all income is accounted for***</a:t>
            </a:r>
            <a:endParaRPr lang="en-US" sz="2500" b="1" dirty="0">
              <a:solidFill>
                <a:srgbClr val="FFFF00"/>
              </a:solidFill>
            </a:endParaRPr>
          </a:p>
        </p:txBody>
      </p:sp>
      <p:sp>
        <p:nvSpPr>
          <p:cNvPr id="16" name="Rectangle 15"/>
          <p:cNvSpPr/>
          <p:nvPr/>
        </p:nvSpPr>
        <p:spPr>
          <a:xfrm>
            <a:off x="4195371" y="5523287"/>
            <a:ext cx="3437120" cy="369332"/>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00600" y="3407564"/>
            <a:ext cx="653945" cy="369332"/>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6"/>
          </p:nvPr>
        </p:nvSpPr>
        <p:spPr/>
        <p:txBody>
          <a:bodyPr/>
          <a:lstStyle/>
          <a:p>
            <a:r>
              <a:rPr lang="en-US" smtClean="0"/>
              <a:t>Revised 10/01/20</a:t>
            </a:r>
            <a:endParaRPr lang="en-US" dirty="0"/>
          </a:p>
        </p:txBody>
      </p:sp>
      <p:sp>
        <p:nvSpPr>
          <p:cNvPr id="4" name="Slide Number Placeholder 3"/>
          <p:cNvSpPr>
            <a:spLocks noGrp="1"/>
          </p:cNvSpPr>
          <p:nvPr>
            <p:ph type="sldNum" sz="quarter" idx="15"/>
          </p:nvPr>
        </p:nvSpPr>
        <p:spPr/>
        <p:txBody>
          <a:bodyPr/>
          <a:lstStyle/>
          <a:p>
            <a:fld id="{A765062D-8974-494E-9DCB-28E61ECE8A2D}" type="slidenum">
              <a:rPr lang="en-US" smtClean="0"/>
              <a:t>48</a:t>
            </a:fld>
            <a:endParaRPr lang="en-US" dirty="0"/>
          </a:p>
        </p:txBody>
      </p:sp>
    </p:spTree>
    <p:extLst>
      <p:ext uri="{BB962C8B-B14F-4D97-AF65-F5344CB8AC3E}">
        <p14:creationId xmlns:p14="http://schemas.microsoft.com/office/powerpoint/2010/main" val="22328899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228600"/>
            <a:ext cx="8229600" cy="5897563"/>
          </a:xfrm>
        </p:spPr>
        <p:txBody>
          <a:bodyPr>
            <a:normAutofit/>
          </a:bodyPr>
          <a:lstStyle/>
          <a:p>
            <a:pPr marL="0" indent="0">
              <a:buNone/>
            </a:pPr>
            <a:r>
              <a:rPr lang="en-US" sz="3200" dirty="0" smtClean="0"/>
              <a:t>Use SOLQ to figure out the difference between the gross and net income amounts</a:t>
            </a:r>
            <a:endParaRPr lang="en-US" sz="3200"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182" t="31210" r="19146" b="13836"/>
          <a:stretch/>
        </p:blipFill>
        <p:spPr bwMode="auto">
          <a:xfrm>
            <a:off x="703289" y="1905000"/>
            <a:ext cx="73474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a:off x="2929189" y="2552700"/>
            <a:ext cx="1185611" cy="1028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181600" y="2570189"/>
            <a:ext cx="381000" cy="10112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62400" y="3663434"/>
            <a:ext cx="2819400" cy="369332"/>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$1073 - $927.70 = </a:t>
            </a:r>
            <a:r>
              <a:rPr lang="en-US" dirty="0" smtClean="0">
                <a:solidFill>
                  <a:srgbClr val="00B050"/>
                </a:solidFill>
              </a:rPr>
              <a:t>$145.30</a:t>
            </a:r>
            <a:endParaRPr lang="en-US" dirty="0">
              <a:solidFill>
                <a:srgbClr val="00B050"/>
              </a:solidFill>
            </a:endParaRPr>
          </a:p>
        </p:txBody>
      </p:sp>
      <p:cxnSp>
        <p:nvCxnSpPr>
          <p:cNvPr id="17" name="Straight Connector 16"/>
          <p:cNvCxnSpPr/>
          <p:nvPr/>
        </p:nvCxnSpPr>
        <p:spPr>
          <a:xfrm>
            <a:off x="5029200" y="4032766"/>
            <a:ext cx="0" cy="498217"/>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0" name="TextBox 19"/>
          <p:cNvSpPr txBox="1"/>
          <p:nvPr/>
        </p:nvSpPr>
        <p:spPr>
          <a:xfrm>
            <a:off x="3657600" y="4530983"/>
            <a:ext cx="3352800" cy="646331"/>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solidFill>
                  <a:srgbClr val="00B050"/>
                </a:solidFill>
              </a:rPr>
              <a:t>$145.30 </a:t>
            </a:r>
            <a:r>
              <a:rPr lang="en-US" dirty="0" smtClean="0"/>
              <a:t>- </a:t>
            </a:r>
            <a:r>
              <a:rPr lang="en-US" dirty="0" smtClean="0">
                <a:solidFill>
                  <a:srgbClr val="7030A0"/>
                </a:solidFill>
              </a:rPr>
              <a:t>$129 (Medicare B premium) </a:t>
            </a:r>
            <a:r>
              <a:rPr lang="en-US" dirty="0" smtClean="0"/>
              <a:t>= </a:t>
            </a:r>
            <a:r>
              <a:rPr lang="en-US" b="1" dirty="0" smtClean="0">
                <a:solidFill>
                  <a:srgbClr val="FF0000"/>
                </a:solidFill>
              </a:rPr>
              <a:t>$16.30</a:t>
            </a:r>
            <a:endParaRPr lang="en-US" b="1" dirty="0">
              <a:solidFill>
                <a:srgbClr val="FF0000"/>
              </a:solidFill>
            </a:endParaRPr>
          </a:p>
        </p:txBody>
      </p:sp>
      <p:sp>
        <p:nvSpPr>
          <p:cNvPr id="21" name="TextBox 20"/>
          <p:cNvSpPr txBox="1"/>
          <p:nvPr/>
        </p:nvSpPr>
        <p:spPr>
          <a:xfrm>
            <a:off x="5067300" y="5329535"/>
            <a:ext cx="2362200" cy="369332"/>
          </a:xfrm>
          <a:prstGeom prst="rect">
            <a:avLst/>
          </a:prstGeom>
          <a:noFill/>
        </p:spPr>
        <p:txBody>
          <a:bodyPr wrap="square" rtlCol="0">
            <a:spAutoFit/>
          </a:bodyPr>
          <a:lstStyle/>
          <a:p>
            <a:r>
              <a:rPr lang="en-US" b="1" dirty="0" smtClean="0">
                <a:solidFill>
                  <a:srgbClr val="7030A0"/>
                </a:solidFill>
              </a:rPr>
              <a:t>Medicare B premium </a:t>
            </a:r>
            <a:endParaRPr lang="en-US" b="1" dirty="0">
              <a:solidFill>
                <a:srgbClr val="7030A0"/>
              </a:solidFill>
            </a:endParaRPr>
          </a:p>
        </p:txBody>
      </p:sp>
      <p:sp>
        <p:nvSpPr>
          <p:cNvPr id="22" name="Rectangle 21"/>
          <p:cNvSpPr/>
          <p:nvPr/>
        </p:nvSpPr>
        <p:spPr>
          <a:xfrm>
            <a:off x="5017956" y="5329535"/>
            <a:ext cx="2792543" cy="369332"/>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04800" y="6019800"/>
            <a:ext cx="8458200" cy="477054"/>
          </a:xfrm>
          <a:prstGeom prst="rect">
            <a:avLst/>
          </a:prstGeom>
          <a:noFill/>
        </p:spPr>
        <p:txBody>
          <a:bodyPr wrap="square" rtlCol="0">
            <a:spAutoFit/>
          </a:bodyPr>
          <a:lstStyle/>
          <a:p>
            <a:pPr algn="ctr"/>
            <a:r>
              <a:rPr lang="en-US" sz="2500" b="1" dirty="0" smtClean="0">
                <a:solidFill>
                  <a:srgbClr val="FFFF00"/>
                </a:solidFill>
              </a:rPr>
              <a:t>Add OT-OTHER unearned income page for </a:t>
            </a:r>
            <a:r>
              <a:rPr lang="en-US" sz="2500" b="1" dirty="0" smtClean="0">
                <a:solidFill>
                  <a:srgbClr val="FF0000"/>
                </a:solidFill>
              </a:rPr>
              <a:t>$16.30</a:t>
            </a:r>
            <a:endParaRPr lang="en-US" sz="2500" b="1" dirty="0">
              <a:solidFill>
                <a:srgbClr val="FF0000"/>
              </a:solidFill>
            </a:endParaRPr>
          </a:p>
        </p:txBody>
      </p:sp>
      <p:sp>
        <p:nvSpPr>
          <p:cNvPr id="2" name="Footer Placeholder 1"/>
          <p:cNvSpPr>
            <a:spLocks noGrp="1"/>
          </p:cNvSpPr>
          <p:nvPr>
            <p:ph type="ftr" sz="quarter" idx="16"/>
          </p:nvPr>
        </p:nvSpPr>
        <p:spPr/>
        <p:txBody>
          <a:bodyPr/>
          <a:lstStyle/>
          <a:p>
            <a:r>
              <a:rPr lang="en-US" smtClean="0"/>
              <a:t>Revised 10/01/20</a:t>
            </a:r>
            <a:endParaRPr lang="en-US" dirty="0"/>
          </a:p>
        </p:txBody>
      </p:sp>
      <p:sp>
        <p:nvSpPr>
          <p:cNvPr id="5" name="Slide Number Placeholder 4"/>
          <p:cNvSpPr>
            <a:spLocks noGrp="1"/>
          </p:cNvSpPr>
          <p:nvPr>
            <p:ph type="sldNum" sz="quarter" idx="15"/>
          </p:nvPr>
        </p:nvSpPr>
        <p:spPr/>
        <p:txBody>
          <a:bodyPr/>
          <a:lstStyle/>
          <a:p>
            <a:fld id="{A765062D-8974-494E-9DCB-28E61ECE8A2D}" type="slidenum">
              <a:rPr lang="en-US" smtClean="0"/>
              <a:t>49</a:t>
            </a:fld>
            <a:endParaRPr lang="en-US" dirty="0"/>
          </a:p>
        </p:txBody>
      </p:sp>
    </p:spTree>
    <p:extLst>
      <p:ext uri="{BB962C8B-B14F-4D97-AF65-F5344CB8AC3E}">
        <p14:creationId xmlns:p14="http://schemas.microsoft.com/office/powerpoint/2010/main" val="102874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524000"/>
            <a:ext cx="8153400" cy="4031873"/>
          </a:xfrm>
          <a:prstGeom prst="rect">
            <a:avLst/>
          </a:prstGeom>
          <a:noFill/>
        </p:spPr>
        <p:txBody>
          <a:bodyPr wrap="square" rtlCol="0">
            <a:spAutoFit/>
          </a:bodyPr>
          <a:lstStyle/>
          <a:p>
            <a:pPr marL="457200" indent="-457200">
              <a:buFont typeface="Wingdings" panose="05000000000000000000" pitchFamily="2" charset="2"/>
              <a:buChar char="v"/>
            </a:pPr>
            <a:r>
              <a:rPr lang="en-US" sz="3200" dirty="0"/>
              <a:t>For FoodShare, </a:t>
            </a:r>
            <a:r>
              <a:rPr lang="en-US" sz="3200" dirty="0" smtClean="0"/>
              <a:t>a food unit member is considered elderly at age       or older</a:t>
            </a:r>
          </a:p>
          <a:p>
            <a:endParaRPr lang="en-US" sz="3200" dirty="0"/>
          </a:p>
          <a:p>
            <a:pPr marL="457200" indent="-457200">
              <a:buFont typeface="Wingdings" panose="05000000000000000000" pitchFamily="2" charset="2"/>
              <a:buChar char="v"/>
            </a:pPr>
            <a:r>
              <a:rPr lang="en-US" sz="3200" dirty="0"/>
              <a:t>Under certain specific circumstances an individual and his or her spouse who are both elderly and/or disabled may be a separate food unit even if they are living and eating with </a:t>
            </a:r>
            <a:r>
              <a:rPr lang="en-US" sz="3200" dirty="0" smtClean="0"/>
              <a:t>others. See FSHB 5.2.1</a:t>
            </a:r>
            <a:endParaRPr lang="en-US" dirty="0"/>
          </a:p>
        </p:txBody>
      </p:sp>
      <p:sp>
        <p:nvSpPr>
          <p:cNvPr id="4" name="TextBox 3"/>
          <p:cNvSpPr txBox="1"/>
          <p:nvPr/>
        </p:nvSpPr>
        <p:spPr>
          <a:xfrm>
            <a:off x="5105400" y="2061226"/>
            <a:ext cx="666750" cy="584775"/>
          </a:xfrm>
          <a:prstGeom prst="rect">
            <a:avLst/>
          </a:prstGeom>
          <a:noFill/>
        </p:spPr>
        <p:txBody>
          <a:bodyPr wrap="square" rtlCol="0">
            <a:spAutoFit/>
          </a:bodyPr>
          <a:lstStyle/>
          <a:p>
            <a:r>
              <a:rPr lang="en-US" sz="3200" dirty="0" smtClean="0">
                <a:solidFill>
                  <a:srgbClr val="FFFF00"/>
                </a:solidFill>
              </a:rPr>
              <a:t>60</a:t>
            </a:r>
            <a:endParaRPr lang="en-US" sz="3200" dirty="0">
              <a:solidFill>
                <a:srgbClr val="FFFF00"/>
              </a:solidFill>
            </a:endParaRPr>
          </a:p>
        </p:txBody>
      </p:sp>
      <p:sp>
        <p:nvSpPr>
          <p:cNvPr id="3" name="Footer Placeholder 2"/>
          <p:cNvSpPr>
            <a:spLocks noGrp="1"/>
          </p:cNvSpPr>
          <p:nvPr>
            <p:ph type="ftr" sz="quarter" idx="16"/>
          </p:nvPr>
        </p:nvSpPr>
        <p:spPr/>
        <p:txBody>
          <a:bodyPr/>
          <a:lstStyle/>
          <a:p>
            <a:r>
              <a:rPr lang="en-US" smtClean="0"/>
              <a:t>Revised 10/01/20</a:t>
            </a:r>
            <a:endParaRPr lang="en-US" dirty="0"/>
          </a:p>
        </p:txBody>
      </p:sp>
      <p:sp>
        <p:nvSpPr>
          <p:cNvPr id="5" name="Slide Number Placeholder 4"/>
          <p:cNvSpPr>
            <a:spLocks noGrp="1"/>
          </p:cNvSpPr>
          <p:nvPr>
            <p:ph type="sldNum" sz="quarter" idx="15"/>
          </p:nvPr>
        </p:nvSpPr>
        <p:spPr/>
        <p:txBody>
          <a:bodyPr/>
          <a:lstStyle/>
          <a:p>
            <a:fld id="{A765062D-8974-494E-9DCB-28E61ECE8A2D}" type="slidenum">
              <a:rPr lang="en-US" smtClean="0"/>
              <a:t>5</a:t>
            </a:fld>
            <a:endParaRPr lang="en-US" dirty="0"/>
          </a:p>
        </p:txBody>
      </p:sp>
    </p:spTree>
    <p:extLst>
      <p:ext uri="{BB962C8B-B14F-4D97-AF65-F5344CB8AC3E}">
        <p14:creationId xmlns:p14="http://schemas.microsoft.com/office/powerpoint/2010/main" val="30847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870">
                                          <p:stCondLst>
                                            <p:cond delay="0"/>
                                          </p:stCondLst>
                                        </p:cTn>
                                        <p:tgtEl>
                                          <p:spTgt spid="4"/>
                                        </p:tgtEl>
                                      </p:cBhvr>
                                    </p:animEffect>
                                    <p:anim calcmode="lin" valueType="num">
                                      <p:cBhvr>
                                        <p:cTn id="8" dur="273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4"/>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4"/>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4"/>
                                        </p:tgtEl>
                                        <p:attrNameLst>
                                          <p:attrName>ppt_y</p:attrName>
                                        </p:attrNameLst>
                                      </p:cBhvr>
                                      <p:tavLst>
                                        <p:tav tm="0" fmla="#ppt_y-sin(pi*$)/81">
                                          <p:val>
                                            <p:fltVal val="0"/>
                                          </p:val>
                                        </p:tav>
                                        <p:tav tm="100000">
                                          <p:val>
                                            <p:fltVal val="1"/>
                                          </p:val>
                                        </p:tav>
                                      </p:tavLst>
                                    </p:anim>
                                    <p:animScale>
                                      <p:cBhvr>
                                        <p:cTn id="13" dur="39">
                                          <p:stCondLst>
                                            <p:cond delay="975"/>
                                          </p:stCondLst>
                                        </p:cTn>
                                        <p:tgtEl>
                                          <p:spTgt spid="4"/>
                                        </p:tgtEl>
                                      </p:cBhvr>
                                      <p:to x="100000" y="60000"/>
                                    </p:animScale>
                                    <p:animScale>
                                      <p:cBhvr>
                                        <p:cTn id="14" dur="249" decel="50000">
                                          <p:stCondLst>
                                            <p:cond delay="1014"/>
                                          </p:stCondLst>
                                        </p:cTn>
                                        <p:tgtEl>
                                          <p:spTgt spid="4"/>
                                        </p:tgtEl>
                                      </p:cBhvr>
                                      <p:to x="100000" y="100000"/>
                                    </p:animScale>
                                    <p:animScale>
                                      <p:cBhvr>
                                        <p:cTn id="15" dur="39">
                                          <p:stCondLst>
                                            <p:cond delay="1968"/>
                                          </p:stCondLst>
                                        </p:cTn>
                                        <p:tgtEl>
                                          <p:spTgt spid="4"/>
                                        </p:tgtEl>
                                      </p:cBhvr>
                                      <p:to x="100000" y="80000"/>
                                    </p:animScale>
                                    <p:animScale>
                                      <p:cBhvr>
                                        <p:cTn id="16" dur="249" decel="50000">
                                          <p:stCondLst>
                                            <p:cond delay="2007"/>
                                          </p:stCondLst>
                                        </p:cTn>
                                        <p:tgtEl>
                                          <p:spTgt spid="4"/>
                                        </p:tgtEl>
                                      </p:cBhvr>
                                      <p:to x="100000" y="100000"/>
                                    </p:animScale>
                                    <p:animScale>
                                      <p:cBhvr>
                                        <p:cTn id="17" dur="39">
                                          <p:stCondLst>
                                            <p:cond delay="2463"/>
                                          </p:stCondLst>
                                        </p:cTn>
                                        <p:tgtEl>
                                          <p:spTgt spid="4"/>
                                        </p:tgtEl>
                                      </p:cBhvr>
                                      <p:to x="100000" y="90000"/>
                                    </p:animScale>
                                    <p:animScale>
                                      <p:cBhvr>
                                        <p:cTn id="18" dur="249" decel="50000">
                                          <p:stCondLst>
                                            <p:cond delay="2502"/>
                                          </p:stCondLst>
                                        </p:cTn>
                                        <p:tgtEl>
                                          <p:spTgt spid="4"/>
                                        </p:tgtEl>
                                      </p:cBhvr>
                                      <p:to x="100000" y="100000"/>
                                    </p:animScale>
                                    <p:animScale>
                                      <p:cBhvr>
                                        <p:cTn id="19" dur="39">
                                          <p:stCondLst>
                                            <p:cond delay="2712"/>
                                          </p:stCondLst>
                                        </p:cTn>
                                        <p:tgtEl>
                                          <p:spTgt spid="4"/>
                                        </p:tgtEl>
                                      </p:cBhvr>
                                      <p:to x="100000" y="95000"/>
                                    </p:animScale>
                                    <p:animScale>
                                      <p:cBhvr>
                                        <p:cTn id="20" dur="249" decel="50000">
                                          <p:stCondLst>
                                            <p:cond delay="2751"/>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2028" t="12364" r="31230" b="9419"/>
          <a:stretch/>
        </p:blipFill>
        <p:spPr bwMode="auto">
          <a:xfrm>
            <a:off x="685800" y="1524000"/>
            <a:ext cx="76962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04800" y="695727"/>
            <a:ext cx="8458200" cy="477054"/>
          </a:xfrm>
          <a:prstGeom prst="rect">
            <a:avLst/>
          </a:prstGeom>
          <a:noFill/>
        </p:spPr>
        <p:txBody>
          <a:bodyPr wrap="square" rtlCol="0">
            <a:spAutoFit/>
          </a:bodyPr>
          <a:lstStyle/>
          <a:p>
            <a:pPr algn="ctr"/>
            <a:r>
              <a:rPr lang="en-US" sz="2500" b="1" dirty="0" smtClean="0">
                <a:solidFill>
                  <a:srgbClr val="FFFF00"/>
                </a:solidFill>
              </a:rPr>
              <a:t>Add OT-OTHER unearned income page for </a:t>
            </a:r>
            <a:r>
              <a:rPr lang="en-US" sz="2500" b="1" dirty="0" smtClean="0">
                <a:solidFill>
                  <a:srgbClr val="FF0000"/>
                </a:solidFill>
              </a:rPr>
              <a:t>$16.30</a:t>
            </a:r>
            <a:endParaRPr lang="en-US" sz="2500" b="1" dirty="0">
              <a:solidFill>
                <a:srgbClr val="FF0000"/>
              </a:solidFill>
            </a:endParaRPr>
          </a:p>
        </p:txBody>
      </p:sp>
      <p:sp>
        <p:nvSpPr>
          <p:cNvPr id="2" name="Footer Placeholder 1"/>
          <p:cNvSpPr>
            <a:spLocks noGrp="1"/>
          </p:cNvSpPr>
          <p:nvPr>
            <p:ph type="ftr" sz="quarter" idx="16"/>
          </p:nvPr>
        </p:nvSpPr>
        <p:spPr/>
        <p:txBody>
          <a:bodyPr/>
          <a:lstStyle/>
          <a:p>
            <a:r>
              <a:rPr lang="en-US" smtClean="0"/>
              <a:t>Revised 10/01/20</a:t>
            </a:r>
            <a:endParaRPr lang="en-US" dirty="0"/>
          </a:p>
        </p:txBody>
      </p:sp>
      <p:sp>
        <p:nvSpPr>
          <p:cNvPr id="3" name="Slide Number Placeholder 2"/>
          <p:cNvSpPr>
            <a:spLocks noGrp="1"/>
          </p:cNvSpPr>
          <p:nvPr>
            <p:ph type="sldNum" sz="quarter" idx="15"/>
          </p:nvPr>
        </p:nvSpPr>
        <p:spPr/>
        <p:txBody>
          <a:bodyPr/>
          <a:lstStyle/>
          <a:p>
            <a:fld id="{A765062D-8974-494E-9DCB-28E61ECE8A2D}" type="slidenum">
              <a:rPr lang="en-US" smtClean="0"/>
              <a:t>50</a:t>
            </a:fld>
            <a:endParaRPr lang="en-US" dirty="0"/>
          </a:p>
        </p:txBody>
      </p:sp>
    </p:spTree>
    <p:extLst>
      <p:ext uri="{BB962C8B-B14F-4D97-AF65-F5344CB8AC3E}">
        <p14:creationId xmlns:p14="http://schemas.microsoft.com/office/powerpoint/2010/main" val="36030564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524000"/>
            <a:ext cx="8229600" cy="4495800"/>
          </a:xfrm>
        </p:spPr>
        <p:txBody>
          <a:bodyPr>
            <a:normAutofit/>
          </a:bodyPr>
          <a:lstStyle/>
          <a:p>
            <a:pPr marL="342900" indent="-342900" algn="l">
              <a:buFont typeface="Wingdings" panose="05000000000000000000" pitchFamily="2" charset="2"/>
              <a:buChar char="v"/>
            </a:pPr>
            <a:r>
              <a:rPr lang="en-US" sz="3500" dirty="0"/>
              <a:t>I</a:t>
            </a:r>
            <a:r>
              <a:rPr lang="en-US" sz="3500" dirty="0" smtClean="0"/>
              <a:t>f </a:t>
            </a:r>
            <a:r>
              <a:rPr lang="en-US" sz="3500" dirty="0" smtClean="0">
                <a:solidFill>
                  <a:srgbClr val="FF0000"/>
                </a:solidFill>
              </a:rPr>
              <a:t>$16.30 </a:t>
            </a:r>
            <a:r>
              <a:rPr lang="en-US" sz="3500" dirty="0" smtClean="0"/>
              <a:t>is an overpayment deduction it is disregarded income, do not add “Other” unearned income page</a:t>
            </a:r>
          </a:p>
          <a:p>
            <a:endParaRPr lang="en-US" sz="3500" dirty="0"/>
          </a:p>
          <a:p>
            <a:pPr marL="342900" indent="-342900" algn="l">
              <a:buFont typeface="Wingdings" panose="05000000000000000000" pitchFamily="2" charset="2"/>
              <a:buChar char="v"/>
            </a:pPr>
            <a:r>
              <a:rPr lang="en-US" sz="3500" dirty="0" smtClean="0"/>
              <a:t>You may be able to verify if there is a SSA overpayment using DE</a:t>
            </a:r>
          </a:p>
          <a:p>
            <a:pPr marL="342900" indent="-342900" algn="l">
              <a:buFont typeface="Wingdings" panose="05000000000000000000" pitchFamily="2" charset="2"/>
              <a:buChar char="v"/>
            </a:pPr>
            <a:endParaRPr lang="en-US" sz="3500" dirty="0"/>
          </a:p>
          <a:p>
            <a:pPr marL="0" indent="0">
              <a:buNone/>
            </a:pPr>
            <a:endParaRPr lang="en-US" sz="2500" dirty="0"/>
          </a:p>
        </p:txBody>
      </p:sp>
      <p:sp>
        <p:nvSpPr>
          <p:cNvPr id="2" name="Footer Placeholder 1"/>
          <p:cNvSpPr>
            <a:spLocks noGrp="1"/>
          </p:cNvSpPr>
          <p:nvPr>
            <p:ph type="ftr" sz="quarter" idx="16"/>
          </p:nvPr>
        </p:nvSpPr>
        <p:spPr/>
        <p:txBody>
          <a:bodyPr/>
          <a:lstStyle/>
          <a:p>
            <a:r>
              <a:rPr lang="en-US" smtClean="0"/>
              <a:t>Revised 10/01/20</a:t>
            </a:r>
            <a:endParaRPr lang="en-US" dirty="0"/>
          </a:p>
        </p:txBody>
      </p:sp>
      <p:sp>
        <p:nvSpPr>
          <p:cNvPr id="4" name="Slide Number Placeholder 3"/>
          <p:cNvSpPr>
            <a:spLocks noGrp="1"/>
          </p:cNvSpPr>
          <p:nvPr>
            <p:ph type="sldNum" sz="quarter" idx="15"/>
          </p:nvPr>
        </p:nvSpPr>
        <p:spPr/>
        <p:txBody>
          <a:bodyPr/>
          <a:lstStyle/>
          <a:p>
            <a:fld id="{A765062D-8974-494E-9DCB-28E61ECE8A2D}" type="slidenum">
              <a:rPr lang="en-US" smtClean="0"/>
              <a:t>51</a:t>
            </a:fld>
            <a:endParaRPr lang="en-US" dirty="0"/>
          </a:p>
        </p:txBody>
      </p:sp>
    </p:spTree>
    <p:extLst>
      <p:ext uri="{BB962C8B-B14F-4D97-AF65-F5344CB8AC3E}">
        <p14:creationId xmlns:p14="http://schemas.microsoft.com/office/powerpoint/2010/main" val="32903799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806" b="67500" l="23364" r="57632">
                        <a14:foregroundMark x1="24221" y1="27361" x2="57243" y2="28333"/>
                        <a14:foregroundMark x1="23598" y1="67083" x2="56931" y2="67361"/>
                        <a14:foregroundMark x1="23754" y1="44583" x2="57399" y2="45556"/>
                        <a14:foregroundMark x1="23832" y1="34306" x2="57710" y2="34167"/>
                        <a14:foregroundMark x1="24299" y1="27639" x2="23754" y2="67500"/>
                        <a14:foregroundMark x1="56931" y1="45694" x2="56386" y2="67361"/>
                        <a14:foregroundMark x1="56854" y1="59583" x2="56854" y2="61806"/>
                      </a14:backgroundRemoval>
                    </a14:imgEffect>
                  </a14:imgLayer>
                </a14:imgProps>
              </a:ext>
              <a:ext uri="{28A0092B-C50C-407E-A947-70E740481C1C}">
                <a14:useLocalDpi xmlns:a14="http://schemas.microsoft.com/office/drawing/2010/main" val="0"/>
              </a:ext>
            </a:extLst>
          </a:blip>
          <a:srcRect l="25993" t="29233" r="43915" b="33360"/>
          <a:stretch/>
        </p:blipFill>
        <p:spPr bwMode="auto">
          <a:xfrm>
            <a:off x="381000" y="304800"/>
            <a:ext cx="5264045" cy="32766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40" t="43698" r="36478" b="19549"/>
          <a:stretch/>
        </p:blipFill>
        <p:spPr bwMode="auto">
          <a:xfrm>
            <a:off x="3259394" y="3259752"/>
            <a:ext cx="5500824" cy="306484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114800" y="5312896"/>
            <a:ext cx="2499121" cy="640144"/>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981075" y="1281240"/>
            <a:ext cx="3162924" cy="1815882"/>
          </a:xfrm>
          <a:prstGeom prst="rect">
            <a:avLst/>
          </a:prstGeom>
          <a:noFill/>
        </p:spPr>
        <p:txBody>
          <a:bodyPr wrap="square" rtlCol="0">
            <a:spAutoFit/>
          </a:bodyPr>
          <a:lstStyle/>
          <a:p>
            <a:r>
              <a:rPr lang="en-US" sz="2800" dirty="0" smtClean="0"/>
              <a:t>Using HOD</a:t>
            </a:r>
          </a:p>
          <a:p>
            <a:r>
              <a:rPr lang="en-US" sz="2800" dirty="0" smtClean="0"/>
              <a:t>- Trans: DXSA</a:t>
            </a:r>
          </a:p>
          <a:p>
            <a:r>
              <a:rPr lang="en-US" sz="2800" dirty="0" smtClean="0"/>
              <a:t>- </a:t>
            </a:r>
            <a:r>
              <a:rPr lang="en-US" sz="2800" dirty="0" err="1" smtClean="0"/>
              <a:t>Parms</a:t>
            </a:r>
            <a:r>
              <a:rPr lang="en-US" sz="2800" dirty="0" smtClean="0"/>
              <a:t>: SSN/PIN   </a:t>
            </a:r>
          </a:p>
          <a:p>
            <a:r>
              <a:rPr lang="en-US" sz="2800" dirty="0" smtClean="0"/>
              <a:t>- F8 to view OP info</a:t>
            </a:r>
            <a:endParaRPr lang="en-US" sz="2800" dirty="0"/>
          </a:p>
        </p:txBody>
      </p:sp>
      <p:sp>
        <p:nvSpPr>
          <p:cNvPr id="7" name="TextBox 6"/>
          <p:cNvSpPr txBox="1"/>
          <p:nvPr/>
        </p:nvSpPr>
        <p:spPr>
          <a:xfrm>
            <a:off x="381000" y="3900564"/>
            <a:ext cx="3110948" cy="1938992"/>
          </a:xfrm>
          <a:prstGeom prst="rect">
            <a:avLst/>
          </a:prstGeom>
          <a:noFill/>
        </p:spPr>
        <p:txBody>
          <a:bodyPr wrap="square" rtlCol="0">
            <a:spAutoFit/>
          </a:bodyPr>
          <a:lstStyle/>
          <a:p>
            <a:r>
              <a:rPr lang="en-US" sz="2400" dirty="0" smtClean="0"/>
              <a:t>Using CWW</a:t>
            </a:r>
          </a:p>
          <a:p>
            <a:r>
              <a:rPr lang="en-US" sz="2400" dirty="0" smtClean="0"/>
              <a:t>- Data Exchange</a:t>
            </a:r>
          </a:p>
          <a:p>
            <a:r>
              <a:rPr lang="en-US" sz="2400" dirty="0" smtClean="0"/>
              <a:t>- SOLQ Search</a:t>
            </a:r>
          </a:p>
          <a:p>
            <a:r>
              <a:rPr lang="en-US" sz="2400" dirty="0" smtClean="0"/>
              <a:t>- Click          Previous Source to view OP info</a:t>
            </a:r>
            <a:endParaRPr lang="en-US" sz="2400" dirty="0"/>
          </a:p>
        </p:txBody>
      </p:sp>
      <p:pic>
        <p:nvPicPr>
          <p:cNvPr id="2051" name="Picture 3"/>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83372" b="87896" l="40222" r="43160"/>
                    </a14:imgEffect>
                  </a14:imgLayer>
                </a14:imgProps>
              </a:ext>
              <a:ext uri="{28A0092B-C50C-407E-A947-70E740481C1C}">
                <a14:useLocalDpi xmlns:a14="http://schemas.microsoft.com/office/drawing/2010/main" val="0"/>
              </a:ext>
            </a:extLst>
          </a:blip>
          <a:srcRect l="39855" t="82807" r="56473" b="11539"/>
          <a:stretch/>
        </p:blipFill>
        <p:spPr bwMode="auto">
          <a:xfrm>
            <a:off x="1388725" y="5032615"/>
            <a:ext cx="547749" cy="486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6"/>
          </p:nvPr>
        </p:nvSpPr>
        <p:spPr/>
        <p:txBody>
          <a:bodyPr/>
          <a:lstStyle/>
          <a:p>
            <a:r>
              <a:rPr lang="en-US" smtClean="0"/>
              <a:t>Revised 10/01/20</a:t>
            </a:r>
            <a:endParaRPr lang="en-US" dirty="0"/>
          </a:p>
        </p:txBody>
      </p:sp>
      <p:sp>
        <p:nvSpPr>
          <p:cNvPr id="3" name="Slide Number Placeholder 2"/>
          <p:cNvSpPr>
            <a:spLocks noGrp="1"/>
          </p:cNvSpPr>
          <p:nvPr>
            <p:ph type="sldNum" sz="quarter" idx="15"/>
          </p:nvPr>
        </p:nvSpPr>
        <p:spPr/>
        <p:txBody>
          <a:bodyPr/>
          <a:lstStyle/>
          <a:p>
            <a:fld id="{A765062D-8974-494E-9DCB-28E61ECE8A2D}" type="slidenum">
              <a:rPr lang="en-US" smtClean="0"/>
              <a:t>52</a:t>
            </a:fld>
            <a:endParaRPr lang="en-US" dirty="0"/>
          </a:p>
        </p:txBody>
      </p:sp>
    </p:spTree>
    <p:extLst>
      <p:ext uri="{BB962C8B-B14F-4D97-AF65-F5344CB8AC3E}">
        <p14:creationId xmlns:p14="http://schemas.microsoft.com/office/powerpoint/2010/main" val="73747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heel(1)">
                                      <p:cBhvr>
                                        <p:cTn id="10" dur="2000"/>
                                        <p:tgtEl>
                                          <p:spTgt spid="2050"/>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1600201"/>
            <a:ext cx="8534400" cy="4495800"/>
          </a:xfrm>
        </p:spPr>
        <p:txBody>
          <a:bodyPr>
            <a:normAutofit/>
          </a:bodyPr>
          <a:lstStyle/>
          <a:p>
            <a:pPr marL="342900" indent="-342900" algn="l">
              <a:buFont typeface="Wingdings" panose="05000000000000000000" pitchFamily="2" charset="2"/>
              <a:buChar char="v"/>
            </a:pPr>
            <a:r>
              <a:rPr lang="en-US" sz="3200" dirty="0" smtClean="0"/>
              <a:t>If </a:t>
            </a:r>
            <a:r>
              <a:rPr lang="en-US" sz="3200" dirty="0" smtClean="0">
                <a:solidFill>
                  <a:srgbClr val="FF0000"/>
                </a:solidFill>
              </a:rPr>
              <a:t>$16.30 </a:t>
            </a:r>
            <a:r>
              <a:rPr lang="en-US" sz="3200" dirty="0" smtClean="0"/>
              <a:t>is deducted to pay for prescription premium or health insurance premium, it </a:t>
            </a:r>
            <a:r>
              <a:rPr lang="en-US" sz="3200" b="1" dirty="0" smtClean="0"/>
              <a:t>must</a:t>
            </a:r>
            <a:r>
              <a:rPr lang="en-US" sz="3200" dirty="0" smtClean="0"/>
              <a:t> be verified before it can be allowed as a medical expense for FS/HC</a:t>
            </a:r>
          </a:p>
          <a:p>
            <a:pPr marL="342900" indent="-342900" algn="l">
              <a:buFont typeface="Wingdings" panose="05000000000000000000" pitchFamily="2" charset="2"/>
              <a:buChar char="v"/>
            </a:pPr>
            <a:endParaRPr lang="en-US" sz="3200" dirty="0"/>
          </a:p>
          <a:p>
            <a:pPr marL="342900" indent="-342900" algn="l">
              <a:buFont typeface="Wingdings" panose="05000000000000000000" pitchFamily="2" charset="2"/>
              <a:buChar char="v"/>
            </a:pPr>
            <a:r>
              <a:rPr lang="en-US" sz="3200" dirty="0"/>
              <a:t>Pend for verification if unable to verify using DE</a:t>
            </a:r>
          </a:p>
          <a:p>
            <a:pPr algn="l"/>
            <a:endParaRPr lang="en-US" sz="3200" dirty="0"/>
          </a:p>
        </p:txBody>
      </p:sp>
      <p:sp>
        <p:nvSpPr>
          <p:cNvPr id="2" name="Footer Placeholder 1"/>
          <p:cNvSpPr>
            <a:spLocks noGrp="1"/>
          </p:cNvSpPr>
          <p:nvPr>
            <p:ph type="ftr" sz="quarter" idx="16"/>
          </p:nvPr>
        </p:nvSpPr>
        <p:spPr/>
        <p:txBody>
          <a:bodyPr/>
          <a:lstStyle/>
          <a:p>
            <a:r>
              <a:rPr lang="en-US" smtClean="0"/>
              <a:t>Revised 10/01/20</a:t>
            </a:r>
            <a:endParaRPr lang="en-US" dirty="0"/>
          </a:p>
        </p:txBody>
      </p:sp>
      <p:sp>
        <p:nvSpPr>
          <p:cNvPr id="4" name="Slide Number Placeholder 3"/>
          <p:cNvSpPr>
            <a:spLocks noGrp="1"/>
          </p:cNvSpPr>
          <p:nvPr>
            <p:ph type="sldNum" sz="quarter" idx="15"/>
          </p:nvPr>
        </p:nvSpPr>
        <p:spPr/>
        <p:txBody>
          <a:bodyPr/>
          <a:lstStyle/>
          <a:p>
            <a:fld id="{A765062D-8974-494E-9DCB-28E61ECE8A2D}" type="slidenum">
              <a:rPr lang="en-US" smtClean="0"/>
              <a:t>53</a:t>
            </a:fld>
            <a:endParaRPr lang="en-US" dirty="0"/>
          </a:p>
        </p:txBody>
      </p:sp>
    </p:spTree>
    <p:extLst>
      <p:ext uri="{BB962C8B-B14F-4D97-AF65-F5344CB8AC3E}">
        <p14:creationId xmlns:p14="http://schemas.microsoft.com/office/powerpoint/2010/main" val="29648026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 y="2057400"/>
            <a:ext cx="4267200" cy="4493538"/>
          </a:xfrm>
          <a:ln>
            <a:solidFill>
              <a:srgbClr val="FFC000"/>
            </a:solidFill>
          </a:ln>
        </p:spPr>
        <p:txBody>
          <a:bodyPr>
            <a:normAutofit/>
          </a:bodyPr>
          <a:lstStyle/>
          <a:p>
            <a:r>
              <a:rPr lang="en-US" sz="2800" u="sng" dirty="0" smtClean="0"/>
              <a:t>Do It</a:t>
            </a:r>
          </a:p>
          <a:p>
            <a:pPr algn="l"/>
            <a:r>
              <a:rPr lang="en-US" sz="2800" dirty="0" smtClean="0"/>
              <a:t>- FS renewal for SSI case</a:t>
            </a:r>
          </a:p>
          <a:p>
            <a:pPr algn="l"/>
            <a:r>
              <a:rPr lang="en-US" sz="2800" dirty="0" smtClean="0"/>
              <a:t>- FS renewal for SSI Waiver cases</a:t>
            </a:r>
          </a:p>
          <a:p>
            <a:pPr algn="l"/>
            <a:r>
              <a:rPr lang="en-US" sz="2800" dirty="0" smtClean="0"/>
              <a:t>- Case has open BC+ category</a:t>
            </a:r>
          </a:p>
          <a:p>
            <a:pPr algn="l"/>
            <a:r>
              <a:rPr lang="en-US" sz="2800" dirty="0" smtClean="0"/>
              <a:t>- CTS cases</a:t>
            </a:r>
          </a:p>
          <a:p>
            <a:pPr algn="l"/>
            <a:r>
              <a:rPr lang="en-US" sz="2800" dirty="0" smtClean="0"/>
              <a:t>- If you start it, finish it</a:t>
            </a:r>
          </a:p>
          <a:p>
            <a:pPr algn="l"/>
            <a:endParaRPr lang="en-US" dirty="0"/>
          </a:p>
        </p:txBody>
      </p:sp>
      <p:sp>
        <p:nvSpPr>
          <p:cNvPr id="2" name="Title 1"/>
          <p:cNvSpPr>
            <a:spLocks noGrp="1"/>
          </p:cNvSpPr>
          <p:nvPr>
            <p:ph type="title"/>
          </p:nvPr>
        </p:nvSpPr>
        <p:spPr/>
        <p:txBody>
          <a:bodyPr/>
          <a:lstStyle/>
          <a:p>
            <a:r>
              <a:rPr lang="en-US" dirty="0" smtClean="0"/>
              <a:t>Do It or Transfer It</a:t>
            </a:r>
            <a:endParaRPr lang="en-US" dirty="0"/>
          </a:p>
        </p:txBody>
      </p:sp>
      <p:sp>
        <p:nvSpPr>
          <p:cNvPr id="4" name="TextBox 3"/>
          <p:cNvSpPr txBox="1"/>
          <p:nvPr/>
        </p:nvSpPr>
        <p:spPr>
          <a:xfrm>
            <a:off x="4572000" y="2057400"/>
            <a:ext cx="4352144" cy="4493538"/>
          </a:xfrm>
          <a:prstGeom prst="rect">
            <a:avLst/>
          </a:prstGeom>
          <a:noFill/>
          <a:ln>
            <a:solidFill>
              <a:srgbClr val="FFC000"/>
            </a:solidFill>
          </a:ln>
        </p:spPr>
        <p:txBody>
          <a:bodyPr wrap="square" rtlCol="0">
            <a:spAutoFit/>
          </a:bodyPr>
          <a:lstStyle/>
          <a:p>
            <a:pPr algn="ctr"/>
            <a:r>
              <a:rPr lang="en-US" sz="3200" u="sng" dirty="0" smtClean="0"/>
              <a:t>Transfer It</a:t>
            </a:r>
          </a:p>
          <a:p>
            <a:r>
              <a:rPr lang="en-US" sz="2400" dirty="0" smtClean="0"/>
              <a:t>- </a:t>
            </a:r>
            <a:r>
              <a:rPr lang="en-US" sz="2800" dirty="0" smtClean="0"/>
              <a:t>LTC renewal </a:t>
            </a:r>
          </a:p>
          <a:p>
            <a:r>
              <a:rPr lang="en-US" sz="2800" dirty="0" smtClean="0"/>
              <a:t>- Open for LTC </a:t>
            </a:r>
          </a:p>
          <a:p>
            <a:r>
              <a:rPr lang="en-US" sz="2800" dirty="0" smtClean="0"/>
              <a:t>- Complicated EBD questions                           - MAPP related questions                                                         </a:t>
            </a:r>
          </a:p>
          <a:p>
            <a:r>
              <a:rPr lang="en-US" sz="2800" dirty="0" smtClean="0"/>
              <a:t>- Disability questions</a:t>
            </a:r>
          </a:p>
          <a:p>
            <a:r>
              <a:rPr lang="en-US" sz="2800" dirty="0" smtClean="0"/>
              <a:t>- FS case w/ EBD MA renewal due </a:t>
            </a:r>
          </a:p>
          <a:p>
            <a:endParaRPr lang="en-US" sz="2000" dirty="0" smtClean="0"/>
          </a:p>
          <a:p>
            <a:endParaRPr lang="en-US" sz="2000" dirty="0" smtClean="0"/>
          </a:p>
          <a:p>
            <a:endParaRPr lang="en-US" dirty="0"/>
          </a:p>
        </p:txBody>
      </p:sp>
      <p:sp>
        <p:nvSpPr>
          <p:cNvPr id="5" name="Footer Placeholder 4"/>
          <p:cNvSpPr>
            <a:spLocks noGrp="1"/>
          </p:cNvSpPr>
          <p:nvPr>
            <p:ph type="ftr" sz="quarter" idx="16"/>
          </p:nvPr>
        </p:nvSpPr>
        <p:spPr/>
        <p:txBody>
          <a:bodyPr/>
          <a:lstStyle/>
          <a:p>
            <a:r>
              <a:rPr lang="en-US" smtClean="0"/>
              <a:t>Revised 10/01/20</a:t>
            </a:r>
            <a:endParaRPr lang="en-US" dirty="0"/>
          </a:p>
        </p:txBody>
      </p:sp>
      <p:sp>
        <p:nvSpPr>
          <p:cNvPr id="6" name="Slide Number Placeholder 5"/>
          <p:cNvSpPr>
            <a:spLocks noGrp="1"/>
          </p:cNvSpPr>
          <p:nvPr>
            <p:ph type="sldNum" sz="quarter" idx="15"/>
          </p:nvPr>
        </p:nvSpPr>
        <p:spPr/>
        <p:txBody>
          <a:bodyPr/>
          <a:lstStyle/>
          <a:p>
            <a:fld id="{A765062D-8974-494E-9DCB-28E61ECE8A2D}" type="slidenum">
              <a:rPr lang="en-US" smtClean="0"/>
              <a:t>54</a:t>
            </a:fld>
            <a:endParaRPr lang="en-US" dirty="0"/>
          </a:p>
        </p:txBody>
      </p:sp>
    </p:spTree>
    <p:extLst>
      <p:ext uri="{BB962C8B-B14F-4D97-AF65-F5344CB8AC3E}">
        <p14:creationId xmlns:p14="http://schemas.microsoft.com/office/powerpoint/2010/main" val="31763466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590800"/>
            <a:ext cx="5410200" cy="1066800"/>
          </a:xfrm>
        </p:spPr>
        <p:txBody>
          <a:bodyPr/>
          <a:lstStyle/>
          <a:p>
            <a:r>
              <a:rPr lang="en-US" dirty="0" smtClean="0"/>
              <a:t>Reminders</a:t>
            </a:r>
            <a:endParaRPr lang="en-US" dirty="0"/>
          </a:p>
        </p:txBody>
      </p:sp>
      <p:sp>
        <p:nvSpPr>
          <p:cNvPr id="3" name="Footer Placeholder 2"/>
          <p:cNvSpPr>
            <a:spLocks noGrp="1"/>
          </p:cNvSpPr>
          <p:nvPr>
            <p:ph type="ftr" sz="quarter" idx="16"/>
          </p:nvPr>
        </p:nvSpPr>
        <p:spPr/>
        <p:txBody>
          <a:bodyPr/>
          <a:lstStyle/>
          <a:p>
            <a:r>
              <a:rPr lang="en-US" smtClean="0"/>
              <a:t>Revised 10/01/20</a:t>
            </a:r>
            <a:endParaRPr lang="en-US" dirty="0"/>
          </a:p>
        </p:txBody>
      </p:sp>
      <p:sp>
        <p:nvSpPr>
          <p:cNvPr id="4" name="Slide Number Placeholder 3"/>
          <p:cNvSpPr>
            <a:spLocks noGrp="1"/>
          </p:cNvSpPr>
          <p:nvPr>
            <p:ph type="sldNum" sz="quarter" idx="15"/>
          </p:nvPr>
        </p:nvSpPr>
        <p:spPr/>
        <p:txBody>
          <a:bodyPr/>
          <a:lstStyle/>
          <a:p>
            <a:fld id="{A765062D-8974-494E-9DCB-28E61ECE8A2D}" type="slidenum">
              <a:rPr lang="en-US" smtClean="0"/>
              <a:t>55</a:t>
            </a:fld>
            <a:endParaRPr lang="en-US" dirty="0"/>
          </a:p>
        </p:txBody>
      </p:sp>
    </p:spTree>
    <p:extLst>
      <p:ext uri="{BB962C8B-B14F-4D97-AF65-F5344CB8AC3E}">
        <p14:creationId xmlns:p14="http://schemas.microsoft.com/office/powerpoint/2010/main" val="17312040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172200" y="1371600"/>
            <a:ext cx="2666999" cy="5181600"/>
          </a:xfrm>
        </p:spPr>
        <p:txBody>
          <a:bodyPr>
            <a:normAutofit/>
          </a:bodyPr>
          <a:lstStyle/>
          <a:p>
            <a:pPr marL="0" indent="0" algn="ctr">
              <a:buNone/>
            </a:pPr>
            <a:r>
              <a:rPr lang="en-US" sz="3200" dirty="0" smtClean="0"/>
              <a:t>SSI-E </a:t>
            </a:r>
            <a:r>
              <a:rPr lang="en-US" sz="3200" dirty="0"/>
              <a:t>income is disregarded income for </a:t>
            </a:r>
            <a:r>
              <a:rPr lang="en-US" sz="3200" dirty="0" smtClean="0"/>
              <a:t>FoodShare. </a:t>
            </a:r>
            <a:endParaRPr lang="en-US" sz="3200" dirty="0"/>
          </a:p>
          <a:p>
            <a:pPr marL="0" indent="0" algn="ctr">
              <a:buNone/>
            </a:pPr>
            <a:endParaRPr lang="en-US" sz="3200" dirty="0" smtClean="0"/>
          </a:p>
          <a:p>
            <a:pPr marL="0" indent="0" algn="ctr">
              <a:buNone/>
            </a:pPr>
            <a:r>
              <a:rPr lang="en-US" sz="3200" b="1" dirty="0" smtClean="0">
                <a:solidFill>
                  <a:srgbClr val="00B0F0"/>
                </a:solidFill>
              </a:rPr>
              <a:t>The SSIE Expenses section of the page must be completed. </a:t>
            </a:r>
            <a:endParaRPr lang="en-US" sz="3200" b="1" dirty="0">
              <a:solidFill>
                <a:srgbClr val="00B0F0"/>
              </a:solidFill>
            </a:endParaRPr>
          </a:p>
          <a:p>
            <a:pPr marL="0" indent="0">
              <a:buNone/>
            </a:pPr>
            <a:endParaRPr lang="en-US" dirty="0"/>
          </a:p>
        </p:txBody>
      </p:sp>
      <p:sp>
        <p:nvSpPr>
          <p:cNvPr id="2" name="Title 1"/>
          <p:cNvSpPr>
            <a:spLocks noGrp="1"/>
          </p:cNvSpPr>
          <p:nvPr>
            <p:ph type="title"/>
          </p:nvPr>
        </p:nvSpPr>
        <p:spPr>
          <a:xfrm>
            <a:off x="2895600" y="381000"/>
            <a:ext cx="3349053" cy="762000"/>
          </a:xfrm>
        </p:spPr>
        <p:txBody>
          <a:bodyPr/>
          <a:lstStyle/>
          <a:p>
            <a:r>
              <a:rPr lang="en-US" dirty="0" smtClean="0"/>
              <a:t>SSI-E</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371600"/>
            <a:ext cx="5791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4853" y="4235346"/>
            <a:ext cx="5791200" cy="38100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6"/>
          </p:nvPr>
        </p:nvSpPr>
        <p:spPr/>
        <p:txBody>
          <a:bodyPr/>
          <a:lstStyle/>
          <a:p>
            <a:r>
              <a:rPr lang="en-US" smtClean="0"/>
              <a:t>Revised 10/01/20</a:t>
            </a:r>
            <a:endParaRPr lang="en-US" dirty="0"/>
          </a:p>
        </p:txBody>
      </p:sp>
      <p:sp>
        <p:nvSpPr>
          <p:cNvPr id="6" name="Slide Number Placeholder 5"/>
          <p:cNvSpPr>
            <a:spLocks noGrp="1"/>
          </p:cNvSpPr>
          <p:nvPr>
            <p:ph type="sldNum" sz="quarter" idx="15"/>
          </p:nvPr>
        </p:nvSpPr>
        <p:spPr/>
        <p:txBody>
          <a:bodyPr/>
          <a:lstStyle/>
          <a:p>
            <a:fld id="{A765062D-8974-494E-9DCB-28E61ECE8A2D}" type="slidenum">
              <a:rPr lang="en-US" smtClean="0"/>
              <a:t>56</a:t>
            </a:fld>
            <a:endParaRPr lang="en-US" dirty="0"/>
          </a:p>
        </p:txBody>
      </p:sp>
    </p:spTree>
    <p:extLst>
      <p:ext uri="{BB962C8B-B14F-4D97-AF65-F5344CB8AC3E}">
        <p14:creationId xmlns:p14="http://schemas.microsoft.com/office/powerpoint/2010/main" val="358241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algn="l"/>
            <a:r>
              <a:rPr lang="en-US" sz="3200" dirty="0" smtClean="0"/>
              <a:t>- If member is turning 65 and MAGS is closing</a:t>
            </a:r>
          </a:p>
          <a:p>
            <a:pPr algn="l"/>
            <a:r>
              <a:rPr lang="en-US" sz="3200" dirty="0" smtClean="0"/>
              <a:t>- Member must be tested for EBD programs</a:t>
            </a:r>
          </a:p>
          <a:p>
            <a:pPr algn="l"/>
            <a:r>
              <a:rPr lang="en-US" sz="3200" dirty="0" smtClean="0"/>
              <a:t>- Asset test </a:t>
            </a:r>
            <a:r>
              <a:rPr lang="en-US" sz="3200" b="1" dirty="0" smtClean="0"/>
              <a:t>MUST</a:t>
            </a:r>
            <a:r>
              <a:rPr lang="en-US" sz="3200" dirty="0" smtClean="0"/>
              <a:t> be completed, do not confirm EBD programs open 						             </a:t>
            </a:r>
            <a:endParaRPr lang="en-US" sz="3200" dirty="0"/>
          </a:p>
        </p:txBody>
      </p:sp>
      <p:sp>
        <p:nvSpPr>
          <p:cNvPr id="2" name="Title 1"/>
          <p:cNvSpPr>
            <a:spLocks noGrp="1"/>
          </p:cNvSpPr>
          <p:nvPr>
            <p:ph type="title"/>
          </p:nvPr>
        </p:nvSpPr>
        <p:spPr/>
        <p:txBody>
          <a:bodyPr/>
          <a:lstStyle/>
          <a:p>
            <a:r>
              <a:rPr lang="en-US" dirty="0" smtClean="0"/>
              <a:t>Turning 65</a:t>
            </a:r>
            <a:endParaRPr lang="en-US" dirty="0"/>
          </a:p>
        </p:txBody>
      </p:sp>
      <p:sp>
        <p:nvSpPr>
          <p:cNvPr id="4" name="Rectangle 3"/>
          <p:cNvSpPr/>
          <p:nvPr/>
        </p:nvSpPr>
        <p:spPr>
          <a:xfrm>
            <a:off x="5257800" y="3886200"/>
            <a:ext cx="3276600" cy="25908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6"/>
          </p:nvPr>
        </p:nvSpPr>
        <p:spPr/>
        <p:txBody>
          <a:bodyPr/>
          <a:lstStyle/>
          <a:p>
            <a:r>
              <a:rPr lang="en-US" smtClean="0"/>
              <a:t>Revised 10/01/20</a:t>
            </a:r>
            <a:endParaRPr lang="en-US" dirty="0"/>
          </a:p>
        </p:txBody>
      </p:sp>
      <p:sp>
        <p:nvSpPr>
          <p:cNvPr id="6" name="Slide Number Placeholder 5"/>
          <p:cNvSpPr>
            <a:spLocks noGrp="1"/>
          </p:cNvSpPr>
          <p:nvPr>
            <p:ph type="sldNum" sz="quarter" idx="15"/>
          </p:nvPr>
        </p:nvSpPr>
        <p:spPr/>
        <p:txBody>
          <a:bodyPr/>
          <a:lstStyle/>
          <a:p>
            <a:fld id="{A765062D-8974-494E-9DCB-28E61ECE8A2D}" type="slidenum">
              <a:rPr lang="en-US" smtClean="0"/>
              <a:t>57</a:t>
            </a:fld>
            <a:endParaRPr lang="en-US" dirty="0"/>
          </a:p>
        </p:txBody>
      </p:sp>
    </p:spTree>
    <p:extLst>
      <p:ext uri="{BB962C8B-B14F-4D97-AF65-F5344CB8AC3E}">
        <p14:creationId xmlns:p14="http://schemas.microsoft.com/office/powerpoint/2010/main" val="36272034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algn="l"/>
            <a:r>
              <a:rPr lang="en-US" sz="3200" dirty="0" smtClean="0"/>
              <a:t>- If childless adult becomes entitled to Medicare A and B, MAGS will close</a:t>
            </a:r>
          </a:p>
          <a:p>
            <a:pPr algn="l"/>
            <a:r>
              <a:rPr lang="en-US" sz="3200" dirty="0" smtClean="0"/>
              <a:t>- Member must be tested for EBD programs</a:t>
            </a:r>
          </a:p>
          <a:p>
            <a:pPr algn="l"/>
            <a:r>
              <a:rPr lang="en-US" sz="3200" dirty="0" smtClean="0"/>
              <a:t>- Asset test </a:t>
            </a:r>
            <a:r>
              <a:rPr lang="en-US" sz="3200" b="1" dirty="0" smtClean="0"/>
              <a:t>MUST</a:t>
            </a:r>
            <a:r>
              <a:rPr lang="en-US" sz="3200" dirty="0" smtClean="0"/>
              <a:t> be completed first, do not confirm Medicare Premium                     Assistance open 						             </a:t>
            </a:r>
            <a:endParaRPr lang="en-US" sz="3200" dirty="0"/>
          </a:p>
        </p:txBody>
      </p:sp>
      <p:sp>
        <p:nvSpPr>
          <p:cNvPr id="2" name="Title 1"/>
          <p:cNvSpPr>
            <a:spLocks noGrp="1"/>
          </p:cNvSpPr>
          <p:nvPr>
            <p:ph type="title"/>
          </p:nvPr>
        </p:nvSpPr>
        <p:spPr/>
        <p:txBody>
          <a:bodyPr/>
          <a:lstStyle/>
          <a:p>
            <a:r>
              <a:rPr lang="en-US" dirty="0" smtClean="0"/>
              <a:t>Becomes entitled to Medicare</a:t>
            </a:r>
            <a:endParaRPr lang="en-US" dirty="0"/>
          </a:p>
        </p:txBody>
      </p:sp>
      <p:pic>
        <p:nvPicPr>
          <p:cNvPr id="5122" name="Picture 2" descr="\\fs\profiles$\yxy1\xenapp\b02\Desktop\medicar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319665"/>
            <a:ext cx="3382962" cy="240498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6"/>
          </p:nvPr>
        </p:nvSpPr>
        <p:spPr/>
        <p:txBody>
          <a:bodyPr/>
          <a:lstStyle/>
          <a:p>
            <a:r>
              <a:rPr lang="en-US" smtClean="0"/>
              <a:t>Revised 10/01/20</a:t>
            </a:r>
            <a:endParaRPr lang="en-US" dirty="0"/>
          </a:p>
        </p:txBody>
      </p:sp>
      <p:sp>
        <p:nvSpPr>
          <p:cNvPr id="5" name="Slide Number Placeholder 4"/>
          <p:cNvSpPr>
            <a:spLocks noGrp="1"/>
          </p:cNvSpPr>
          <p:nvPr>
            <p:ph type="sldNum" sz="quarter" idx="15"/>
          </p:nvPr>
        </p:nvSpPr>
        <p:spPr/>
        <p:txBody>
          <a:bodyPr/>
          <a:lstStyle/>
          <a:p>
            <a:fld id="{A765062D-8974-494E-9DCB-28E61ECE8A2D}" type="slidenum">
              <a:rPr lang="en-US" smtClean="0"/>
              <a:t>58</a:t>
            </a:fld>
            <a:endParaRPr lang="en-US" dirty="0"/>
          </a:p>
        </p:txBody>
      </p:sp>
    </p:spTree>
    <p:extLst>
      <p:ext uri="{BB962C8B-B14F-4D97-AF65-F5344CB8AC3E}">
        <p14:creationId xmlns:p14="http://schemas.microsoft.com/office/powerpoint/2010/main" val="25573807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861154" y="1524000"/>
            <a:ext cx="3130446" cy="4572000"/>
          </a:xfrm>
        </p:spPr>
        <p:txBody>
          <a:bodyPr>
            <a:normAutofit/>
          </a:bodyPr>
          <a:lstStyle/>
          <a:p>
            <a:pPr algn="l"/>
            <a:r>
              <a:rPr lang="en-US" sz="3200" dirty="0" smtClean="0"/>
              <a:t>If member is receiving SSDI or SSI benefits, he/she is considered disabled, add the disability page					             </a:t>
            </a:r>
            <a:endParaRPr lang="en-US" sz="3200" dirty="0"/>
          </a:p>
        </p:txBody>
      </p:sp>
      <p:sp>
        <p:nvSpPr>
          <p:cNvPr id="2" name="Title 1"/>
          <p:cNvSpPr>
            <a:spLocks noGrp="1"/>
          </p:cNvSpPr>
          <p:nvPr>
            <p:ph type="title"/>
          </p:nvPr>
        </p:nvSpPr>
        <p:spPr>
          <a:xfrm>
            <a:off x="2514600" y="457200"/>
            <a:ext cx="4114800" cy="701040"/>
          </a:xfrm>
        </p:spPr>
        <p:txBody>
          <a:bodyPr/>
          <a:lstStyle/>
          <a:p>
            <a:r>
              <a:rPr lang="en-US" dirty="0" smtClean="0"/>
              <a:t>Disability page</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313" t="4117" r="32350" b="9184"/>
          <a:stretch/>
        </p:blipFill>
        <p:spPr bwMode="auto">
          <a:xfrm>
            <a:off x="228600" y="1363149"/>
            <a:ext cx="5632554" cy="5301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6"/>
          </p:nvPr>
        </p:nvSpPr>
        <p:spPr/>
        <p:txBody>
          <a:bodyPr/>
          <a:lstStyle/>
          <a:p>
            <a:r>
              <a:rPr lang="en-US" smtClean="0"/>
              <a:t>Revised 10/01/20</a:t>
            </a:r>
            <a:endParaRPr lang="en-US" dirty="0"/>
          </a:p>
        </p:txBody>
      </p:sp>
      <p:sp>
        <p:nvSpPr>
          <p:cNvPr id="5" name="Slide Number Placeholder 4"/>
          <p:cNvSpPr>
            <a:spLocks noGrp="1"/>
          </p:cNvSpPr>
          <p:nvPr>
            <p:ph type="sldNum" sz="quarter" idx="15"/>
          </p:nvPr>
        </p:nvSpPr>
        <p:spPr/>
        <p:txBody>
          <a:bodyPr/>
          <a:lstStyle/>
          <a:p>
            <a:fld id="{A765062D-8974-494E-9DCB-28E61ECE8A2D}" type="slidenum">
              <a:rPr lang="en-US" smtClean="0"/>
              <a:t>59</a:t>
            </a:fld>
            <a:endParaRPr lang="en-US" dirty="0"/>
          </a:p>
        </p:txBody>
      </p:sp>
    </p:spTree>
    <p:extLst>
      <p:ext uri="{BB962C8B-B14F-4D97-AF65-F5344CB8AC3E}">
        <p14:creationId xmlns:p14="http://schemas.microsoft.com/office/powerpoint/2010/main" val="62313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 y="1371600"/>
            <a:ext cx="7239000" cy="1828800"/>
          </a:xfrm>
        </p:spPr>
        <p:txBody>
          <a:bodyPr>
            <a:normAutofit fontScale="70000" lnSpcReduction="20000"/>
          </a:bodyPr>
          <a:lstStyle/>
          <a:p>
            <a:pPr marL="571500" indent="-571500" algn="l">
              <a:buFont typeface="Wingdings" panose="05000000000000000000" pitchFamily="2" charset="2"/>
              <a:buChar char="v"/>
            </a:pPr>
            <a:r>
              <a:rPr lang="en-US" sz="4100" dirty="0" smtClean="0"/>
              <a:t>Shelter and utility deduction</a:t>
            </a:r>
          </a:p>
          <a:p>
            <a:pPr lvl="1" algn="l"/>
            <a:r>
              <a:rPr lang="en-US" sz="4100" dirty="0" smtClean="0"/>
              <a:t>- Food </a:t>
            </a:r>
            <a:r>
              <a:rPr lang="en-US" sz="4100" dirty="0"/>
              <a:t>units that include elderly, blind, </a:t>
            </a:r>
            <a:r>
              <a:rPr lang="en-US" sz="4100" dirty="0" smtClean="0"/>
              <a:t>or disabled </a:t>
            </a:r>
            <a:r>
              <a:rPr lang="en-US" sz="4100" dirty="0"/>
              <a:t>individuals have no shelter </a:t>
            </a:r>
            <a:r>
              <a:rPr lang="en-US" sz="4100" dirty="0" smtClean="0"/>
              <a:t>cap</a:t>
            </a:r>
          </a:p>
          <a:p>
            <a:pPr lvl="1" algn="l"/>
            <a:r>
              <a:rPr lang="en-US" sz="4100" dirty="0" smtClean="0"/>
              <a:t>- Ask for shelter and utility amounts</a:t>
            </a:r>
          </a:p>
          <a:p>
            <a:pPr marL="571500" indent="-571500" algn="l">
              <a:buFont typeface="Wingdings" panose="05000000000000000000" pitchFamily="2" charset="2"/>
              <a:buChar char="v"/>
            </a:pPr>
            <a:endParaRPr lang="en-US" sz="4100" dirty="0" smtClean="0"/>
          </a:p>
          <a:p>
            <a:pPr marL="914400" lvl="2" indent="0">
              <a:buNone/>
            </a:pPr>
            <a:endParaRPr lang="en-US" dirty="0" smtClean="0"/>
          </a:p>
          <a:p>
            <a:pPr marL="0" indent="0">
              <a:buNone/>
            </a:pPr>
            <a:endParaRPr lang="en-US" dirty="0"/>
          </a:p>
        </p:txBody>
      </p:sp>
      <p:pic>
        <p:nvPicPr>
          <p:cNvPr id="6146" name="Picture 2" descr="\\fs\profiles$\yxy1\xenapp\b02\Desktop\utilities.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0" r="26911">
                        <a14:backgroundMark x1="1223" y1="2597" x2="306" y2="22727"/>
                        <a14:backgroundMark x1="1223" y1="25325" x2="0" y2="31818"/>
                        <a14:backgroundMark x1="2446" y1="66883" x2="306" y2="92208"/>
                        <a14:backgroundMark x1="3670" y1="9091" x2="9174" y2="0"/>
                        <a14:backgroundMark x1="3058" y1="4545" x2="0" y2="22078"/>
                        <a14:backgroundMark x1="2752" y1="68831" x2="0" y2="72727"/>
                        <a14:backgroundMark x1="612" y1="31818" x2="0" y2="36364"/>
                        <a14:backgroundMark x1="25076" y1="2597" x2="15291" y2="0"/>
                        <a14:backgroundMark x1="24159" y1="3247" x2="23242" y2="649"/>
                        <a14:backgroundMark x1="9480" y1="1299" x2="14679" y2="0"/>
                      </a14:backgroundRemoval>
                    </a14:imgEffect>
                  </a14:imgLayer>
                </a14:imgProps>
              </a:ext>
              <a:ext uri="{28A0092B-C50C-407E-A947-70E740481C1C}">
                <a14:useLocalDpi xmlns:a14="http://schemas.microsoft.com/office/drawing/2010/main" val="0"/>
              </a:ext>
            </a:extLst>
          </a:blip>
          <a:srcRect r="73495"/>
          <a:stretch/>
        </p:blipFill>
        <p:spPr bwMode="auto">
          <a:xfrm rot="886252">
            <a:off x="7338659" y="1087562"/>
            <a:ext cx="988228" cy="1755942"/>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fs\profiles$\yxy1\xenapp\b02\Desktop\utilities.png"/>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0" b="100000" l="22936" r="51070">
                        <a14:foregroundMark x1="37615" y1="83766" x2="38838" y2="88961"/>
                      </a14:backgroundRemoval>
                    </a14:imgEffect>
                  </a14:imgLayer>
                </a14:imgProps>
              </a:ext>
              <a:ext uri="{28A0092B-C50C-407E-A947-70E740481C1C}">
                <a14:useLocalDpi xmlns:a14="http://schemas.microsoft.com/office/drawing/2010/main" val="0"/>
              </a:ext>
            </a:extLst>
          </a:blip>
          <a:srcRect l="24506" r="47580"/>
          <a:stretch/>
        </p:blipFill>
        <p:spPr bwMode="auto">
          <a:xfrm rot="20976019">
            <a:off x="6543453" y="1361824"/>
            <a:ext cx="869429" cy="14668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fs\profiles$\yxy1\xenapp\b02\Desktop\utilities.png"/>
          <p:cNvPicPr>
            <a:picLocks noChangeAspect="1" noChangeArrowheads="1"/>
          </p:cNvPicPr>
          <p:nvPr/>
        </p:nvPicPr>
        <p:blipFill rotWithShape="1">
          <a:blip r:embed="rId6">
            <a:extLst>
              <a:ext uri="{BEBA8EAE-BF5A-486C-A8C5-ECC9F3942E4B}">
                <a14:imgProps xmlns:a14="http://schemas.microsoft.com/office/drawing/2010/main">
                  <a14:imgLayer r:embed="rId4">
                    <a14:imgEffect>
                      <a14:backgroundRemoval t="0" b="100000" l="46177" r="76453"/>
                    </a14:imgEffect>
                  </a14:imgLayer>
                </a14:imgProps>
              </a:ext>
              <a:ext uri="{28A0092B-C50C-407E-A947-70E740481C1C}">
                <a14:useLocalDpi xmlns:a14="http://schemas.microsoft.com/office/drawing/2010/main" val="0"/>
              </a:ext>
            </a:extLst>
          </a:blip>
          <a:srcRect l="46152" r="24009"/>
          <a:stretch/>
        </p:blipFill>
        <p:spPr bwMode="auto">
          <a:xfrm rot="1817488">
            <a:off x="7918673" y="1734962"/>
            <a:ext cx="862981" cy="136203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4325" t="39432" r="39323" b="5929"/>
          <a:stretch/>
        </p:blipFill>
        <p:spPr bwMode="auto">
          <a:xfrm>
            <a:off x="381000" y="3428999"/>
            <a:ext cx="3823544" cy="329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14703" t="37302" r="38981" b="8233"/>
          <a:stretch/>
        </p:blipFill>
        <p:spPr bwMode="auto">
          <a:xfrm>
            <a:off x="4701735" y="3428999"/>
            <a:ext cx="3832665" cy="329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971800" y="3581400"/>
            <a:ext cx="686406" cy="369332"/>
          </a:xfrm>
          <a:prstGeom prst="rect">
            <a:avLst/>
          </a:prstGeom>
          <a:noFill/>
        </p:spPr>
        <p:txBody>
          <a:bodyPr wrap="none" rtlCol="0">
            <a:spAutoFit/>
          </a:bodyPr>
          <a:lstStyle/>
          <a:p>
            <a:r>
              <a:rPr lang="en-US" b="1" dirty="0" smtClean="0">
                <a:solidFill>
                  <a:srgbClr val="FF0000"/>
                </a:solidFill>
              </a:rPr>
              <a:t>EBD</a:t>
            </a:r>
            <a:endParaRPr lang="en-US" b="1" dirty="0">
              <a:solidFill>
                <a:srgbClr val="FF0000"/>
              </a:solidFill>
            </a:endParaRPr>
          </a:p>
        </p:txBody>
      </p:sp>
      <p:sp>
        <p:nvSpPr>
          <p:cNvPr id="10" name="TextBox 9"/>
          <p:cNvSpPr txBox="1"/>
          <p:nvPr/>
        </p:nvSpPr>
        <p:spPr>
          <a:xfrm>
            <a:off x="7065687" y="3552825"/>
            <a:ext cx="1337226" cy="369332"/>
          </a:xfrm>
          <a:prstGeom prst="rect">
            <a:avLst/>
          </a:prstGeom>
          <a:noFill/>
        </p:spPr>
        <p:txBody>
          <a:bodyPr wrap="none" rtlCol="0">
            <a:spAutoFit/>
          </a:bodyPr>
          <a:lstStyle/>
          <a:p>
            <a:r>
              <a:rPr lang="en-US" b="1" dirty="0" smtClean="0">
                <a:solidFill>
                  <a:srgbClr val="FF0000"/>
                </a:solidFill>
              </a:rPr>
              <a:t>NON-EBD</a:t>
            </a:r>
            <a:endParaRPr lang="en-US" b="1" dirty="0">
              <a:solidFill>
                <a:srgbClr val="FF0000"/>
              </a:solidFill>
            </a:endParaRPr>
          </a:p>
        </p:txBody>
      </p:sp>
      <p:sp>
        <p:nvSpPr>
          <p:cNvPr id="4" name="Rectangle 3"/>
          <p:cNvSpPr/>
          <p:nvPr/>
        </p:nvSpPr>
        <p:spPr>
          <a:xfrm>
            <a:off x="6618067" y="5181600"/>
            <a:ext cx="1840133"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010400" y="5486400"/>
            <a:ext cx="1447800" cy="369332"/>
          </a:xfrm>
          <a:prstGeom prst="rect">
            <a:avLst/>
          </a:prstGeom>
          <a:noFill/>
        </p:spPr>
        <p:txBody>
          <a:bodyPr wrap="square" rtlCol="0">
            <a:spAutoFit/>
          </a:bodyPr>
          <a:lstStyle/>
          <a:p>
            <a:r>
              <a:rPr lang="en-US" dirty="0" smtClean="0">
                <a:solidFill>
                  <a:srgbClr val="FF0000"/>
                </a:solidFill>
              </a:rPr>
              <a:t>Shelter cap</a:t>
            </a:r>
            <a:endParaRPr lang="en-US" dirty="0">
              <a:solidFill>
                <a:srgbClr val="FF0000"/>
              </a:solidFill>
            </a:endParaRPr>
          </a:p>
        </p:txBody>
      </p:sp>
      <p:cxnSp>
        <p:nvCxnSpPr>
          <p:cNvPr id="7" name="Straight Arrow Connector 6"/>
          <p:cNvCxnSpPr/>
          <p:nvPr/>
        </p:nvCxnSpPr>
        <p:spPr>
          <a:xfrm flipV="1">
            <a:off x="7905626" y="5372100"/>
            <a:ext cx="133350"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618067" y="6248400"/>
            <a:ext cx="468533"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730722" y="5939909"/>
            <a:ext cx="1806714" cy="369332"/>
          </a:xfrm>
          <a:prstGeom prst="rect">
            <a:avLst/>
          </a:prstGeom>
          <a:noFill/>
        </p:spPr>
        <p:txBody>
          <a:bodyPr wrap="square" rtlCol="0">
            <a:spAutoFit/>
          </a:bodyPr>
          <a:lstStyle/>
          <a:p>
            <a:r>
              <a:rPr lang="en-US" dirty="0" smtClean="0">
                <a:solidFill>
                  <a:srgbClr val="FF0000"/>
                </a:solidFill>
              </a:rPr>
              <a:t>Lower allotment</a:t>
            </a:r>
            <a:endParaRPr lang="en-US" dirty="0">
              <a:solidFill>
                <a:srgbClr val="FF0000"/>
              </a:solidFill>
            </a:endParaRPr>
          </a:p>
        </p:txBody>
      </p:sp>
      <p:sp>
        <p:nvSpPr>
          <p:cNvPr id="21" name="Rectangle 20"/>
          <p:cNvSpPr/>
          <p:nvPr/>
        </p:nvSpPr>
        <p:spPr>
          <a:xfrm>
            <a:off x="2345361" y="5191125"/>
            <a:ext cx="1840133"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V="1">
            <a:off x="3505200" y="5372100"/>
            <a:ext cx="228600"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438400" y="5486400"/>
            <a:ext cx="1518494" cy="369332"/>
          </a:xfrm>
          <a:prstGeom prst="rect">
            <a:avLst/>
          </a:prstGeom>
          <a:noFill/>
        </p:spPr>
        <p:txBody>
          <a:bodyPr wrap="square" rtlCol="0">
            <a:spAutoFit/>
          </a:bodyPr>
          <a:lstStyle/>
          <a:p>
            <a:r>
              <a:rPr lang="en-US" dirty="0" smtClean="0">
                <a:solidFill>
                  <a:srgbClr val="FF0000"/>
                </a:solidFill>
              </a:rPr>
              <a:t>No shelter cap</a:t>
            </a:r>
            <a:endParaRPr lang="en-US" dirty="0">
              <a:solidFill>
                <a:srgbClr val="FF0000"/>
              </a:solidFill>
            </a:endParaRPr>
          </a:p>
        </p:txBody>
      </p:sp>
      <p:sp>
        <p:nvSpPr>
          <p:cNvPr id="6" name="Footer Placeholder 5"/>
          <p:cNvSpPr>
            <a:spLocks noGrp="1"/>
          </p:cNvSpPr>
          <p:nvPr>
            <p:ph type="ftr" sz="quarter" idx="16"/>
          </p:nvPr>
        </p:nvSpPr>
        <p:spPr/>
        <p:txBody>
          <a:bodyPr/>
          <a:lstStyle/>
          <a:p>
            <a:r>
              <a:rPr lang="en-US" smtClean="0"/>
              <a:t>Revised 10/01/20</a:t>
            </a:r>
            <a:endParaRPr lang="en-US" dirty="0"/>
          </a:p>
        </p:txBody>
      </p:sp>
      <p:sp>
        <p:nvSpPr>
          <p:cNvPr id="8" name="Slide Number Placeholder 7"/>
          <p:cNvSpPr>
            <a:spLocks noGrp="1"/>
          </p:cNvSpPr>
          <p:nvPr>
            <p:ph type="sldNum" sz="quarter" idx="15"/>
          </p:nvPr>
        </p:nvSpPr>
        <p:spPr/>
        <p:txBody>
          <a:bodyPr/>
          <a:lstStyle/>
          <a:p>
            <a:fld id="{A765062D-8974-494E-9DCB-28E61ECE8A2D}" type="slidenum">
              <a:rPr lang="en-US" smtClean="0"/>
              <a:t>6</a:t>
            </a:fld>
            <a:endParaRPr lang="en-US" dirty="0"/>
          </a:p>
        </p:txBody>
      </p:sp>
    </p:spTree>
    <p:extLst>
      <p:ext uri="{BB962C8B-B14F-4D97-AF65-F5344CB8AC3E}">
        <p14:creationId xmlns:p14="http://schemas.microsoft.com/office/powerpoint/2010/main" val="14865421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457200"/>
            <a:ext cx="4114800" cy="701040"/>
          </a:xfrm>
        </p:spPr>
        <p:txBody>
          <a:bodyPr/>
          <a:lstStyle/>
          <a:p>
            <a:r>
              <a:rPr lang="en-US" dirty="0" smtClean="0"/>
              <a:t>Applying for disability decision</a:t>
            </a:r>
            <a:endParaRPr lang="en-US" dirty="0"/>
          </a:p>
        </p:txBody>
      </p:sp>
      <p:sp>
        <p:nvSpPr>
          <p:cNvPr id="5" name="TextBox 4"/>
          <p:cNvSpPr txBox="1"/>
          <p:nvPr/>
        </p:nvSpPr>
        <p:spPr>
          <a:xfrm>
            <a:off x="533400" y="1752600"/>
            <a:ext cx="4038600" cy="4431983"/>
          </a:xfrm>
          <a:prstGeom prst="rect">
            <a:avLst/>
          </a:prstGeom>
          <a:noFill/>
          <a:ln>
            <a:solidFill>
              <a:srgbClr val="FFFF00"/>
            </a:solidFill>
          </a:ln>
        </p:spPr>
        <p:txBody>
          <a:bodyPr wrap="square" rtlCol="0">
            <a:spAutoFit/>
          </a:bodyPr>
          <a:lstStyle/>
          <a:p>
            <a:pPr algn="ctr"/>
            <a:r>
              <a:rPr lang="en-US" sz="2000" u="sng" dirty="0" smtClean="0"/>
              <a:t>Not open for MA program</a:t>
            </a:r>
          </a:p>
          <a:p>
            <a:endParaRPr lang="en-US" sz="2000" dirty="0"/>
          </a:p>
          <a:p>
            <a:r>
              <a:rPr lang="en-US" sz="2200" dirty="0" smtClean="0"/>
              <a:t>- Complete a telephonic signature for HC</a:t>
            </a:r>
          </a:p>
          <a:p>
            <a:r>
              <a:rPr lang="en-US" sz="2200" dirty="0" smtClean="0"/>
              <a:t>- Complete Disability page, enter ?</a:t>
            </a:r>
          </a:p>
          <a:p>
            <a:r>
              <a:rPr lang="en-US" sz="2200" dirty="0" smtClean="0"/>
              <a:t>- Send out MADA and ADDD forms </a:t>
            </a:r>
          </a:p>
          <a:p>
            <a:r>
              <a:rPr lang="en-US" sz="2200" dirty="0" smtClean="0"/>
              <a:t>- Review asset information, pend for verification of all reported assets</a:t>
            </a:r>
          </a:p>
          <a:p>
            <a:r>
              <a:rPr lang="en-US" sz="2200" dirty="0" smtClean="0"/>
              <a:t>- Pend for unverified income</a:t>
            </a:r>
          </a:p>
          <a:p>
            <a:r>
              <a:rPr lang="en-US" sz="2200" dirty="0" smtClean="0"/>
              <a:t>- Review medical expenses </a:t>
            </a:r>
          </a:p>
          <a:p>
            <a:r>
              <a:rPr lang="en-US" sz="2200" dirty="0" smtClean="0"/>
              <a:t>- Review shelter expenses </a:t>
            </a:r>
            <a:endParaRPr lang="en-US" sz="2200" dirty="0"/>
          </a:p>
        </p:txBody>
      </p:sp>
      <p:sp>
        <p:nvSpPr>
          <p:cNvPr id="6" name="TextBox 5"/>
          <p:cNvSpPr txBox="1"/>
          <p:nvPr/>
        </p:nvSpPr>
        <p:spPr>
          <a:xfrm>
            <a:off x="4648200" y="1752600"/>
            <a:ext cx="4038600" cy="4154984"/>
          </a:xfrm>
          <a:prstGeom prst="rect">
            <a:avLst/>
          </a:prstGeom>
          <a:noFill/>
          <a:ln>
            <a:solidFill>
              <a:srgbClr val="FFFF00"/>
            </a:solidFill>
          </a:ln>
        </p:spPr>
        <p:txBody>
          <a:bodyPr wrap="square" rtlCol="0">
            <a:spAutoFit/>
          </a:bodyPr>
          <a:lstStyle/>
          <a:p>
            <a:pPr algn="ctr"/>
            <a:r>
              <a:rPr lang="en-US" sz="2200" u="sng" dirty="0" smtClean="0"/>
              <a:t>Already open for MA program </a:t>
            </a:r>
          </a:p>
          <a:p>
            <a:endParaRPr lang="en-US" sz="2200" dirty="0"/>
          </a:p>
          <a:p>
            <a:r>
              <a:rPr lang="en-US" sz="2200" dirty="0" smtClean="0"/>
              <a:t>- Complete Disability Page, enter ? </a:t>
            </a:r>
            <a:r>
              <a:rPr lang="en-US" sz="2200" dirty="0"/>
              <a:t> </a:t>
            </a:r>
            <a:r>
              <a:rPr lang="en-US" sz="2200" dirty="0" smtClean="0"/>
              <a:t> </a:t>
            </a:r>
            <a:endParaRPr lang="en-US" sz="2200" dirty="0"/>
          </a:p>
          <a:p>
            <a:r>
              <a:rPr lang="en-US" sz="2200" dirty="0" smtClean="0"/>
              <a:t>- Send out MADA and ADDD forms</a:t>
            </a:r>
          </a:p>
          <a:p>
            <a:r>
              <a:rPr lang="en-US" sz="2200" dirty="0" smtClean="0"/>
              <a:t>-Review asset information, pend for verification of all reported assets</a:t>
            </a:r>
          </a:p>
          <a:p>
            <a:r>
              <a:rPr lang="en-US" sz="2200" dirty="0" smtClean="0"/>
              <a:t>- Review income information, pend if appropriate</a:t>
            </a:r>
          </a:p>
          <a:p>
            <a:r>
              <a:rPr lang="en-US" sz="2200" dirty="0" smtClean="0"/>
              <a:t>- Review medical expenses</a:t>
            </a:r>
          </a:p>
          <a:p>
            <a:r>
              <a:rPr lang="en-US" sz="2200" dirty="0" smtClean="0"/>
              <a:t>- Review shelter expenses</a:t>
            </a:r>
          </a:p>
        </p:txBody>
      </p:sp>
      <p:sp>
        <p:nvSpPr>
          <p:cNvPr id="3" name="Footer Placeholder 2"/>
          <p:cNvSpPr>
            <a:spLocks noGrp="1"/>
          </p:cNvSpPr>
          <p:nvPr>
            <p:ph type="ftr" sz="quarter" idx="16"/>
          </p:nvPr>
        </p:nvSpPr>
        <p:spPr/>
        <p:txBody>
          <a:bodyPr/>
          <a:lstStyle/>
          <a:p>
            <a:r>
              <a:rPr lang="en-US" smtClean="0"/>
              <a:t>Revised 10/01/20</a:t>
            </a:r>
            <a:endParaRPr lang="en-US" dirty="0"/>
          </a:p>
        </p:txBody>
      </p:sp>
      <p:sp>
        <p:nvSpPr>
          <p:cNvPr id="4" name="Slide Number Placeholder 3"/>
          <p:cNvSpPr>
            <a:spLocks noGrp="1"/>
          </p:cNvSpPr>
          <p:nvPr>
            <p:ph type="sldNum" sz="quarter" idx="15"/>
          </p:nvPr>
        </p:nvSpPr>
        <p:spPr/>
        <p:txBody>
          <a:bodyPr/>
          <a:lstStyle/>
          <a:p>
            <a:fld id="{A765062D-8974-494E-9DCB-28E61ECE8A2D}" type="slidenum">
              <a:rPr lang="en-US" smtClean="0"/>
              <a:t>60</a:t>
            </a:fld>
            <a:endParaRPr lang="en-US" dirty="0"/>
          </a:p>
        </p:txBody>
      </p:sp>
    </p:spTree>
    <p:extLst>
      <p:ext uri="{BB962C8B-B14F-4D97-AF65-F5344CB8AC3E}">
        <p14:creationId xmlns:p14="http://schemas.microsoft.com/office/powerpoint/2010/main" val="33634680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562" t="16369" r="34981" b="16016"/>
          <a:stretch/>
        </p:blipFill>
        <p:spPr bwMode="auto">
          <a:xfrm>
            <a:off x="381000" y="452047"/>
            <a:ext cx="8458200" cy="6176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81000" y="685800"/>
            <a:ext cx="8458200" cy="54864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6"/>
          </p:nvPr>
        </p:nvSpPr>
        <p:spPr/>
        <p:txBody>
          <a:bodyPr/>
          <a:lstStyle/>
          <a:p>
            <a:r>
              <a:rPr lang="en-US" smtClean="0"/>
              <a:t>Revised 10/01/20</a:t>
            </a:r>
            <a:endParaRPr lang="en-US" dirty="0"/>
          </a:p>
        </p:txBody>
      </p:sp>
      <p:sp>
        <p:nvSpPr>
          <p:cNvPr id="3" name="Slide Number Placeholder 2"/>
          <p:cNvSpPr>
            <a:spLocks noGrp="1"/>
          </p:cNvSpPr>
          <p:nvPr>
            <p:ph type="sldNum" sz="quarter" idx="15"/>
          </p:nvPr>
        </p:nvSpPr>
        <p:spPr/>
        <p:txBody>
          <a:bodyPr/>
          <a:lstStyle/>
          <a:p>
            <a:fld id="{A765062D-8974-494E-9DCB-28E61ECE8A2D}" type="slidenum">
              <a:rPr lang="en-US" smtClean="0"/>
              <a:t>61</a:t>
            </a:fld>
            <a:endParaRPr lang="en-US" dirty="0"/>
          </a:p>
        </p:txBody>
      </p:sp>
    </p:spTree>
    <p:extLst>
      <p:ext uri="{BB962C8B-B14F-4D97-AF65-F5344CB8AC3E}">
        <p14:creationId xmlns:p14="http://schemas.microsoft.com/office/powerpoint/2010/main" val="175582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381000"/>
            <a:ext cx="8229600" cy="5745163"/>
          </a:xfrm>
        </p:spPr>
        <p:txBody>
          <a:bodyPr/>
          <a:lstStyle/>
          <a:p>
            <a:pPr marL="0" indent="0" algn="ctr">
              <a:buNone/>
            </a:pPr>
            <a:r>
              <a:rPr lang="en-US" sz="6000" dirty="0" smtClean="0"/>
              <a:t>Questions???</a:t>
            </a:r>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3200" dirty="0" smtClean="0"/>
              <a:t>Questions later?</a:t>
            </a:r>
            <a:endParaRPr lang="en-US" sz="3200" dirty="0"/>
          </a:p>
          <a:p>
            <a:pPr marL="0" indent="0" algn="ctr">
              <a:buNone/>
            </a:pPr>
            <a:r>
              <a:rPr lang="en-US" sz="2800" dirty="0" smtClean="0"/>
              <a:t>***Please see your lead or supervisor***</a:t>
            </a:r>
            <a:endParaRPr lang="en-US" sz="2800" dirty="0"/>
          </a:p>
        </p:txBody>
      </p:sp>
      <p:pic>
        <p:nvPicPr>
          <p:cNvPr id="11267" name="Picture 3" descr="\\fs\profiles$\yxy1\xenapp\b02\Desktop\old-age-retirement-old_age-pensioner-senior_citizen-oap-mobility_scooter-tcrn1801_low.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7918" b="82991" l="6000" r="62250">
                        <a14:foregroundMark x1="17250" y1="52493" x2="18000" y2="77126"/>
                        <a14:foregroundMark x1="16500" y1="80352" x2="18750" y2="80059"/>
                        <a14:foregroundMark x1="32500" y1="36070" x2="33750" y2="43109"/>
                      </a14:backgroundRemoval>
                    </a14:imgEffect>
                  </a14:imgLayer>
                </a14:imgProps>
              </a:ext>
              <a:ext uri="{28A0092B-C50C-407E-A947-70E740481C1C}">
                <a14:useLocalDpi xmlns:a14="http://schemas.microsoft.com/office/drawing/2010/main" val="0"/>
              </a:ext>
            </a:extLst>
          </a:blip>
          <a:srcRect r="37668" b="16430"/>
          <a:stretch/>
        </p:blipFill>
        <p:spPr bwMode="auto">
          <a:xfrm>
            <a:off x="-1524000" y="3657600"/>
            <a:ext cx="2333394" cy="26670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6"/>
          </p:nvPr>
        </p:nvSpPr>
        <p:spPr/>
        <p:txBody>
          <a:bodyPr/>
          <a:lstStyle/>
          <a:p>
            <a:r>
              <a:rPr lang="en-US" smtClean="0"/>
              <a:t>Revised 10/01/20</a:t>
            </a:r>
            <a:endParaRPr lang="en-US" dirty="0"/>
          </a:p>
        </p:txBody>
      </p:sp>
      <p:sp>
        <p:nvSpPr>
          <p:cNvPr id="4" name="Slide Number Placeholder 3"/>
          <p:cNvSpPr>
            <a:spLocks noGrp="1"/>
          </p:cNvSpPr>
          <p:nvPr>
            <p:ph type="sldNum" sz="quarter" idx="15"/>
          </p:nvPr>
        </p:nvSpPr>
        <p:spPr/>
        <p:txBody>
          <a:bodyPr/>
          <a:lstStyle/>
          <a:p>
            <a:fld id="{A765062D-8974-494E-9DCB-28E61ECE8A2D}" type="slidenum">
              <a:rPr lang="en-US" smtClean="0"/>
              <a:t>62</a:t>
            </a:fld>
            <a:endParaRPr lang="en-US" dirty="0"/>
          </a:p>
        </p:txBody>
      </p:sp>
    </p:spTree>
    <p:extLst>
      <p:ext uri="{BB962C8B-B14F-4D97-AF65-F5344CB8AC3E}">
        <p14:creationId xmlns:p14="http://schemas.microsoft.com/office/powerpoint/2010/main" val="15868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additive="base">
                                        <p:cTn id="7" dur="5000" fill="hold"/>
                                        <p:tgtEl>
                                          <p:spTgt spid="11267"/>
                                        </p:tgtEl>
                                        <p:attrNameLst>
                                          <p:attrName>ppt_x</p:attrName>
                                        </p:attrNameLst>
                                      </p:cBhvr>
                                      <p:tavLst>
                                        <p:tav tm="0">
                                          <p:val>
                                            <p:strVal val="1+#ppt_w/2"/>
                                          </p:val>
                                        </p:tav>
                                        <p:tav tm="100000">
                                          <p:val>
                                            <p:strVal val="#ppt_x"/>
                                          </p:val>
                                        </p:tav>
                                      </p:tavLst>
                                    </p:anim>
                                    <p:anim calcmode="lin" valueType="num">
                                      <p:cBhvr additive="base">
                                        <p:cTn id="8" dur="5000" fill="hold"/>
                                        <p:tgtEl>
                                          <p:spTgt spid="112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447800"/>
            <a:ext cx="8326980" cy="5105400"/>
          </a:xfrm>
        </p:spPr>
        <p:txBody>
          <a:bodyPr>
            <a:normAutofit fontScale="62500" lnSpcReduction="20000"/>
          </a:bodyPr>
          <a:lstStyle/>
          <a:p>
            <a:pPr marL="571500" indent="-571500" algn="l">
              <a:buFont typeface="Wingdings" panose="05000000000000000000" pitchFamily="2" charset="2"/>
              <a:buChar char="v"/>
            </a:pPr>
            <a:r>
              <a:rPr lang="en-US" sz="4100" dirty="0" smtClean="0"/>
              <a:t>Medical expenses can increase FS allotments</a:t>
            </a:r>
          </a:p>
          <a:p>
            <a:pPr lvl="1" algn="l"/>
            <a:r>
              <a:rPr lang="en-US" sz="4100" dirty="0" smtClean="0"/>
              <a:t>- Medical </a:t>
            </a:r>
            <a:r>
              <a:rPr lang="en-US" sz="4100" dirty="0"/>
              <a:t>expenses incurred by </a:t>
            </a:r>
            <a:r>
              <a:rPr lang="en-US" sz="4100" dirty="0" smtClean="0"/>
              <a:t>elderly, blind</a:t>
            </a:r>
            <a:r>
              <a:rPr lang="en-US" sz="4100" dirty="0"/>
              <a:t>, or disabled food unit </a:t>
            </a:r>
            <a:r>
              <a:rPr lang="en-US" sz="4100" dirty="0" smtClean="0"/>
              <a:t>members can be used</a:t>
            </a:r>
          </a:p>
          <a:p>
            <a:pPr marL="571500" lvl="1" indent="-571500" algn="l">
              <a:buFont typeface="Arial" panose="020B0604020202020204" pitchFamily="34" charset="0"/>
              <a:buChar char="•"/>
            </a:pPr>
            <a:r>
              <a:rPr lang="en-US" sz="3600" dirty="0" smtClean="0"/>
              <a:t>Over the counter medications (OTC</a:t>
            </a:r>
            <a:r>
              <a:rPr lang="en-US" sz="3600" dirty="0"/>
              <a:t>) approved by medical </a:t>
            </a:r>
            <a:r>
              <a:rPr lang="en-US" sz="3600" dirty="0" smtClean="0"/>
              <a:t>professional</a:t>
            </a:r>
          </a:p>
          <a:p>
            <a:pPr marL="571500" lvl="1" indent="-571500" algn="l">
              <a:buFont typeface="Arial" panose="020B0604020202020204" pitchFamily="34" charset="0"/>
              <a:buChar char="•"/>
            </a:pPr>
            <a:r>
              <a:rPr lang="en-US" sz="3600" dirty="0"/>
              <a:t>M</a:t>
            </a:r>
            <a:r>
              <a:rPr lang="en-US" sz="3600" dirty="0" smtClean="0"/>
              <a:t>edical equipment/supplies approved by medical professional</a:t>
            </a:r>
          </a:p>
          <a:p>
            <a:pPr marL="571500" lvl="1" indent="-571500" algn="l">
              <a:buFont typeface="Arial" panose="020B0604020202020204" pitchFamily="34" charset="0"/>
              <a:buChar char="•"/>
            </a:pPr>
            <a:r>
              <a:rPr lang="en-US" sz="3600" dirty="0" smtClean="0"/>
              <a:t>Mileage to medical appointments</a:t>
            </a:r>
          </a:p>
          <a:p>
            <a:pPr marL="571500" lvl="1" indent="-571500" algn="l">
              <a:buFont typeface="Arial" panose="020B0604020202020204" pitchFamily="34" charset="0"/>
              <a:buChar char="•"/>
            </a:pPr>
            <a:r>
              <a:rPr lang="en-US" sz="3600" dirty="0" smtClean="0"/>
              <a:t>Service animal expenses</a:t>
            </a:r>
          </a:p>
          <a:p>
            <a:pPr marL="571500" lvl="1" indent="-571500" algn="l">
              <a:buFont typeface="Arial" panose="020B0604020202020204" pitchFamily="34" charset="0"/>
              <a:buChar char="•"/>
            </a:pPr>
            <a:r>
              <a:rPr lang="en-US" sz="3600" dirty="0" smtClean="0"/>
              <a:t>Medical insurance premiums</a:t>
            </a:r>
          </a:p>
          <a:p>
            <a:pPr marL="571500" lvl="1" indent="-571500" algn="l">
              <a:buFont typeface="Arial" panose="020B0604020202020204" pitchFamily="34" charset="0"/>
              <a:buChar char="•"/>
            </a:pPr>
            <a:r>
              <a:rPr lang="en-US" sz="3600" dirty="0" smtClean="0"/>
              <a:t>Medical , vision, dental bills </a:t>
            </a:r>
          </a:p>
          <a:p>
            <a:pPr lvl="1" algn="l"/>
            <a:r>
              <a:rPr lang="en-US" sz="3700" dirty="0" smtClean="0"/>
              <a:t>- </a:t>
            </a:r>
            <a:r>
              <a:rPr lang="en-US" sz="4100" dirty="0" smtClean="0"/>
              <a:t>Expense needs to be verified</a:t>
            </a:r>
          </a:p>
          <a:p>
            <a:pPr marL="914400" lvl="2" indent="0">
              <a:buNone/>
            </a:pPr>
            <a:endParaRPr lang="en-US" dirty="0" smtClean="0"/>
          </a:p>
          <a:p>
            <a:pPr marL="0" indent="0">
              <a:buNone/>
            </a:pPr>
            <a:endParaRPr lang="en-US" dirty="0"/>
          </a:p>
        </p:txBody>
      </p:sp>
      <p:pic>
        <p:nvPicPr>
          <p:cNvPr id="6149" name="Picture 5" descr="\\fs\profiles$\yxy1\xenapp\b02\Desktop\rx.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9429" l="0" r="100000">
                        <a14:foregroundMark x1="10660" y1="8571" x2="71066" y2="84000"/>
                        <a14:foregroundMark x1="20812" y1="11429" x2="47208" y2="24000"/>
                        <a14:foregroundMark x1="14213" y1="36000" x2="36548" y2="88000"/>
                        <a14:foregroundMark x1="61929" y1="52571" x2="83756" y2="54857"/>
                        <a14:foregroundMark x1="79188" y1="5143" x2="59898" y2="21143"/>
                      </a14:backgroundRemoval>
                    </a14:imgEffect>
                  </a14:imgLayer>
                </a14:imgProps>
              </a:ext>
              <a:ext uri="{28A0092B-C50C-407E-A947-70E740481C1C}">
                <a14:useLocalDpi xmlns:a14="http://schemas.microsoft.com/office/drawing/2010/main" val="0"/>
              </a:ext>
            </a:extLst>
          </a:blip>
          <a:srcRect/>
          <a:stretch>
            <a:fillRect/>
          </a:stretch>
        </p:blipFill>
        <p:spPr bwMode="auto">
          <a:xfrm rot="1017400">
            <a:off x="5479903" y="4265919"/>
            <a:ext cx="2617110" cy="2324842"/>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6"/>
          </p:nvPr>
        </p:nvSpPr>
        <p:spPr/>
        <p:txBody>
          <a:bodyPr/>
          <a:lstStyle/>
          <a:p>
            <a:r>
              <a:rPr lang="en-US" smtClean="0"/>
              <a:t>Revised 10/01/20</a:t>
            </a:r>
            <a:endParaRPr lang="en-US" dirty="0"/>
          </a:p>
        </p:txBody>
      </p:sp>
      <p:sp>
        <p:nvSpPr>
          <p:cNvPr id="4" name="Slide Number Placeholder 3"/>
          <p:cNvSpPr>
            <a:spLocks noGrp="1"/>
          </p:cNvSpPr>
          <p:nvPr>
            <p:ph type="sldNum" sz="quarter" idx="15"/>
          </p:nvPr>
        </p:nvSpPr>
        <p:spPr/>
        <p:txBody>
          <a:bodyPr/>
          <a:lstStyle/>
          <a:p>
            <a:fld id="{A765062D-8974-494E-9DCB-28E61ECE8A2D}" type="slidenum">
              <a:rPr lang="en-US" smtClean="0"/>
              <a:t>7</a:t>
            </a:fld>
            <a:endParaRPr lang="en-US" dirty="0"/>
          </a:p>
        </p:txBody>
      </p:sp>
    </p:spTree>
    <p:extLst>
      <p:ext uri="{BB962C8B-B14F-4D97-AF65-F5344CB8AC3E}">
        <p14:creationId xmlns:p14="http://schemas.microsoft.com/office/powerpoint/2010/main" val="880726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604" t="13948" r="12398" b="20391"/>
          <a:stretch/>
        </p:blipFill>
        <p:spPr bwMode="auto">
          <a:xfrm>
            <a:off x="228600" y="1600200"/>
            <a:ext cx="8770882"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5187" y="152400"/>
            <a:ext cx="8458200" cy="1077218"/>
          </a:xfrm>
          <a:prstGeom prst="rect">
            <a:avLst/>
          </a:prstGeom>
          <a:noFill/>
        </p:spPr>
        <p:txBody>
          <a:bodyPr wrap="square" rtlCol="0">
            <a:spAutoFit/>
          </a:bodyPr>
          <a:lstStyle/>
          <a:p>
            <a:pPr algn="ctr"/>
            <a:r>
              <a:rPr lang="en-US" sz="3200" dirty="0" smtClean="0"/>
              <a:t>During a renewal, if there is an EBD individual, ask about their medical expenses</a:t>
            </a:r>
            <a:endParaRPr lang="en-US" sz="3200" dirty="0"/>
          </a:p>
        </p:txBody>
      </p:sp>
      <p:sp>
        <p:nvSpPr>
          <p:cNvPr id="5" name="Rectangle 4"/>
          <p:cNvSpPr/>
          <p:nvPr/>
        </p:nvSpPr>
        <p:spPr>
          <a:xfrm>
            <a:off x="228600" y="4068817"/>
            <a:ext cx="8770882" cy="9525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p:cNvSpPr>
            <a:spLocks noGrp="1"/>
          </p:cNvSpPr>
          <p:nvPr>
            <p:ph type="ftr" sz="quarter" idx="16"/>
          </p:nvPr>
        </p:nvSpPr>
        <p:spPr/>
        <p:txBody>
          <a:bodyPr/>
          <a:lstStyle/>
          <a:p>
            <a:r>
              <a:rPr lang="en-US" smtClean="0"/>
              <a:t>Revised 10/01/20</a:t>
            </a:r>
            <a:endParaRPr lang="en-US" dirty="0"/>
          </a:p>
        </p:txBody>
      </p:sp>
      <p:sp>
        <p:nvSpPr>
          <p:cNvPr id="3" name="Slide Number Placeholder 2"/>
          <p:cNvSpPr>
            <a:spLocks noGrp="1"/>
          </p:cNvSpPr>
          <p:nvPr>
            <p:ph type="sldNum" sz="quarter" idx="15"/>
          </p:nvPr>
        </p:nvSpPr>
        <p:spPr/>
        <p:txBody>
          <a:bodyPr/>
          <a:lstStyle/>
          <a:p>
            <a:fld id="{A765062D-8974-494E-9DCB-28E61ECE8A2D}" type="slidenum">
              <a:rPr lang="en-US" smtClean="0"/>
              <a:t>8</a:t>
            </a:fld>
            <a:endParaRPr lang="en-US" dirty="0"/>
          </a:p>
        </p:txBody>
      </p:sp>
    </p:spTree>
    <p:extLst>
      <p:ext uri="{BB962C8B-B14F-4D97-AF65-F5344CB8AC3E}">
        <p14:creationId xmlns:p14="http://schemas.microsoft.com/office/powerpoint/2010/main" val="1728980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362200"/>
            <a:ext cx="4114800" cy="1082040"/>
          </a:xfrm>
        </p:spPr>
        <p:txBody>
          <a:bodyPr/>
          <a:lstStyle/>
          <a:p>
            <a:r>
              <a:rPr lang="en-US" dirty="0" smtClean="0"/>
              <a:t>Medical Expenses</a:t>
            </a:r>
            <a:endParaRPr lang="en-US" dirty="0"/>
          </a:p>
        </p:txBody>
      </p:sp>
      <p:sp>
        <p:nvSpPr>
          <p:cNvPr id="3" name="Footer Placeholder 2"/>
          <p:cNvSpPr>
            <a:spLocks noGrp="1"/>
          </p:cNvSpPr>
          <p:nvPr>
            <p:ph type="ftr" sz="quarter" idx="16"/>
          </p:nvPr>
        </p:nvSpPr>
        <p:spPr/>
        <p:txBody>
          <a:bodyPr/>
          <a:lstStyle/>
          <a:p>
            <a:r>
              <a:rPr lang="en-US" smtClean="0"/>
              <a:t>Revised 10/01/20</a:t>
            </a:r>
            <a:endParaRPr lang="en-US" dirty="0"/>
          </a:p>
        </p:txBody>
      </p:sp>
      <p:sp>
        <p:nvSpPr>
          <p:cNvPr id="4" name="Slide Number Placeholder 3"/>
          <p:cNvSpPr>
            <a:spLocks noGrp="1"/>
          </p:cNvSpPr>
          <p:nvPr>
            <p:ph type="sldNum" sz="quarter" idx="15"/>
          </p:nvPr>
        </p:nvSpPr>
        <p:spPr/>
        <p:txBody>
          <a:bodyPr/>
          <a:lstStyle/>
          <a:p>
            <a:fld id="{A765062D-8974-494E-9DCB-28E61ECE8A2D}" type="slidenum">
              <a:rPr lang="en-US" smtClean="0"/>
              <a:t>9</a:t>
            </a:fld>
            <a:endParaRPr lang="en-US" dirty="0"/>
          </a:p>
        </p:txBody>
      </p:sp>
    </p:spTree>
    <p:extLst>
      <p:ext uri="{BB962C8B-B14F-4D97-AF65-F5344CB8AC3E}">
        <p14:creationId xmlns:p14="http://schemas.microsoft.com/office/powerpoint/2010/main" val="32650823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3018</TotalTime>
  <Words>2431</Words>
  <Application>Microsoft Office PowerPoint</Application>
  <PresentationFormat>On-screen Show (4:3)</PresentationFormat>
  <Paragraphs>413</Paragraphs>
  <Slides>62</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Calibri</vt:lpstr>
      <vt:lpstr>Garamond</vt:lpstr>
      <vt:lpstr>Segoe Print</vt:lpstr>
      <vt:lpstr>Tahoma</vt:lpstr>
      <vt:lpstr>Tunga</vt:lpstr>
      <vt:lpstr>Wingdings</vt:lpstr>
      <vt:lpstr>BlackTie</vt:lpstr>
      <vt:lpstr>EBD for Family Workers</vt:lpstr>
      <vt:lpstr>Overview</vt:lpstr>
      <vt:lpstr>Contents</vt:lpstr>
      <vt:lpstr>FS Renewal</vt:lpstr>
      <vt:lpstr>PowerPoint Presentation</vt:lpstr>
      <vt:lpstr>PowerPoint Presentation</vt:lpstr>
      <vt:lpstr>PowerPoint Presentation</vt:lpstr>
      <vt:lpstr>PowerPoint Presentation</vt:lpstr>
      <vt:lpstr>Medical Expenses</vt:lpstr>
      <vt:lpstr>PowerPoint Presentation</vt:lpstr>
      <vt:lpstr>PowerPoint Presentation</vt:lpstr>
      <vt:lpstr>PowerPoint Presentation</vt:lpstr>
      <vt:lpstr>PowerPoint Presentation</vt:lpstr>
      <vt:lpstr>PowerPoint Presentation</vt:lpstr>
      <vt:lpstr>MA renewals</vt:lpstr>
      <vt:lpstr>Utilities</vt:lpstr>
      <vt:lpstr>MAPP</vt:lpstr>
      <vt:lpstr>PowerPoint Presentation</vt:lpstr>
      <vt:lpstr>PowerPoint Presentation</vt:lpstr>
      <vt:lpstr>PowerPoint Presentation</vt:lpstr>
      <vt:lpstr>PowerPoint Presentation</vt:lpstr>
      <vt:lpstr>Medicare Premium Assistance Programs</vt:lpstr>
      <vt:lpstr>PowerPoint Presentation</vt:lpstr>
      <vt:lpstr>PowerPoint Presentation</vt:lpstr>
      <vt:lpstr>LTC Renewals</vt:lpstr>
      <vt:lpstr>Assets </vt:lpstr>
      <vt:lpstr>PowerPoint Presentation</vt:lpstr>
      <vt:lpstr>Assets to Pend At Renewal</vt:lpstr>
      <vt:lpstr>Life Insurance</vt:lpstr>
      <vt:lpstr>Burial Assets</vt:lpstr>
      <vt:lpstr>Vehicle Assets</vt:lpstr>
      <vt:lpstr>Asset Verification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Net Gross Discrepancies </vt:lpstr>
      <vt:lpstr>PowerPoint Presentation</vt:lpstr>
      <vt:lpstr>PowerPoint Presentation</vt:lpstr>
      <vt:lpstr>PowerPoint Presentation</vt:lpstr>
      <vt:lpstr>PowerPoint Presentation</vt:lpstr>
      <vt:lpstr>PowerPoint Presentation</vt:lpstr>
      <vt:lpstr>PowerPoint Presentation</vt:lpstr>
      <vt:lpstr>Do It or Transfer It</vt:lpstr>
      <vt:lpstr>Reminders</vt:lpstr>
      <vt:lpstr>SSI-E</vt:lpstr>
      <vt:lpstr>Turning 65</vt:lpstr>
      <vt:lpstr>Becomes entitled to Medicare</vt:lpstr>
      <vt:lpstr>Disability page</vt:lpstr>
      <vt:lpstr>Applying for disability decision</vt:lpstr>
      <vt:lpstr>PowerPoint Presentation</vt:lpstr>
      <vt:lpstr>PowerPoint Presentation</vt:lpstr>
    </vt:vector>
  </TitlesOfParts>
  <Company>Dane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EBD for Family Workers</dc:title>
  <dc:creator>Yang, Yer</dc:creator>
  <cp:lastModifiedBy>Romens, Margaret</cp:lastModifiedBy>
  <cp:revision>127</cp:revision>
  <dcterms:created xsi:type="dcterms:W3CDTF">2018-03-05T16:21:58Z</dcterms:created>
  <dcterms:modified xsi:type="dcterms:W3CDTF">2020-10-02T14:10:14Z</dcterms:modified>
</cp:coreProperties>
</file>