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65" r:id="rId5"/>
    <p:sldId id="266" r:id="rId6"/>
    <p:sldId id="261" r:id="rId7"/>
    <p:sldId id="259" r:id="rId8"/>
    <p:sldId id="264" r:id="rId9"/>
    <p:sldId id="263" r:id="rId10"/>
    <p:sldId id="260" r:id="rId11"/>
    <p:sldId id="26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585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3EE94D-25B8-4C7D-ADF4-8BF87E28BB52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8D5E03-2C98-41AD-A7A9-CDE5072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9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DF6EF6-AA65-4D78-A7E5-E7479517868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862D85-114C-4A82-B2F6-3DEDFD21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62D85-114C-4A82-B2F6-3DEDFD2170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2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9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1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E003C-E9FB-4EC3-B3BB-622FA6066A0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DF11-F39E-4E20-A866-4A906C0D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Courier" pitchFamily="49" charset="0"/>
              </a:rPr>
              <a:t>Educational Aid</a:t>
            </a:r>
            <a:endParaRPr lang="en-US" sz="8000" b="1" dirty="0">
              <a:solidFill>
                <a:schemeClr val="bg1"/>
              </a:solidFill>
              <a:latin typeface="Courier" pitchFamily="49" charset="0"/>
            </a:endParaRPr>
          </a:p>
        </p:txBody>
      </p:sp>
      <p:pic>
        <p:nvPicPr>
          <p:cNvPr id="1026" name="Picture 2" descr="G:\colle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8" b="100000" l="1521" r="99240">
                        <a14:foregroundMark x1="2281" y1="83246" x2="10646" y2="89005"/>
                        <a14:foregroundMark x1="22433" y1="99476" x2="22814" y2="76440"/>
                        <a14:foregroundMark x1="80989" y1="97382" x2="81369" y2="72775"/>
                        <a14:foregroundMark x1="8365" y1="96335" x2="88973" y2="96859"/>
                        <a14:foregroundMark x1="3422" y1="82199" x2="10646" y2="82199"/>
                        <a14:foregroundMark x1="93536" y1="75393" x2="99240" y2="84293"/>
                        <a14:foregroundMark x1="76046" y1="92147" x2="77947" y2="91623"/>
                        <a14:foregroundMark x1="77567" y1="82723" x2="79087" y2="83770"/>
                        <a14:foregroundMark x1="85932" y1="79058" x2="83650" y2="82723"/>
                        <a14:foregroundMark x1="18251" y1="83246" x2="20532" y2="82199"/>
                        <a14:foregroundMark x1="20532" y1="82199" x2="20152" y2="80628"/>
                        <a14:foregroundMark x1="88973" y1="83246" x2="86312" y2="83246"/>
                        <a14:foregroundMark x1="27376" y1="80628" x2="30038" y2="93194"/>
                        <a14:foregroundMark x1="87452" y1="93717" x2="89734" y2="82723"/>
                        <a14:foregroundMark x1="90114" y1="92147" x2="86692" y2="92670"/>
                        <a14:foregroundMark x1="5703" y1="37696" x2="20152" y2="30890"/>
                        <a14:foregroundMark x1="21293" y1="34031" x2="23194" y2="37696"/>
                        <a14:foregroundMark x1="38403" y1="49215" x2="42966" y2="49215"/>
                        <a14:backgroundMark x1="6844" y1="91623" x2="15209" y2="87435"/>
                        <a14:backgroundMark x1="31939" y1="93194" x2="42205" y2="93717"/>
                        <a14:backgroundMark x1="43346" y1="93717" x2="75285" y2="93717"/>
                        <a14:backgroundMark x1="23574" y1="77487" x2="28897" y2="79058"/>
                        <a14:backgroundMark x1="18251" y1="82199" x2="21293" y2="78534"/>
                        <a14:backgroundMark x1="74525" y1="86387" x2="79848" y2="76963"/>
                        <a14:backgroundMark x1="82510" y1="77487" x2="87072" y2="78534"/>
                        <a14:backgroundMark x1="87452" y1="78534" x2="91635" y2="84293"/>
                        <a14:backgroundMark x1="39163" y1="98429" x2="89354" y2="98429"/>
                        <a14:backgroundMark x1="30798" y1="95288" x2="30798" y2="95288"/>
                        <a14:backgroundMark x1="90494" y1="93194" x2="90494" y2="93194"/>
                        <a14:backgroundMark x1="88593" y1="97382" x2="88593" y2="97382"/>
                        <a14:backgroundMark x1="40684" y1="52356" x2="42205" y2="51309"/>
                        <a14:backgroundMark x1="38023" y1="49738" x2="38783" y2="51832"/>
                        <a14:backgroundMark x1="16350" y1="39267" x2="17871" y2="37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071" y="1752600"/>
            <a:ext cx="5581312" cy="405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2133600" cy="70167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Updated: </a:t>
            </a:r>
            <a:fld id="{2F671852-0FF2-4BEA-B22F-51D9890E9924}" type="datetime1">
              <a:rPr lang="en-US" sz="2000" smtClean="0">
                <a:solidFill>
                  <a:schemeClr val="tx1"/>
                </a:solidFill>
              </a:rPr>
              <a:t>7/8/2020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5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53 0.18495 L 1.04879 0.1824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5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ourier" pitchFamily="49" charset="0"/>
              </a:rPr>
              <a:t>Reminders</a:t>
            </a:r>
            <a:endParaRPr lang="en-US" sz="4800" b="1" dirty="0">
              <a:solidFill>
                <a:schemeClr val="bg1"/>
              </a:solidFill>
              <a:latin typeface="Courier" pitchFamily="49" charset="0"/>
            </a:endParaRPr>
          </a:p>
        </p:txBody>
      </p:sp>
      <p:pic>
        <p:nvPicPr>
          <p:cNvPr id="2050" name="Picture 2" descr="G:\stud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9" b="95235" l="6860" r="95427">
                        <a14:foregroundMark x1="85518" y1="55548" x2="92835" y2="69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0548"/>
            <a:ext cx="2043176" cy="358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seas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0951"/>
            <a:ext cx="2162860" cy="2162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895600" y="2016576"/>
            <a:ext cx="2733676" cy="2733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2" t="30865" r="51017" b="49643"/>
          <a:stretch/>
        </p:blipFill>
        <p:spPr bwMode="auto">
          <a:xfrm rot="450089">
            <a:off x="5289746" y="1635174"/>
            <a:ext cx="2991968" cy="185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G:\x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256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260" y="465727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A fulltime </a:t>
            </a:r>
            <a:r>
              <a:rPr lang="en-US" sz="2000" b="1" dirty="0">
                <a:solidFill>
                  <a:schemeClr val="bg1"/>
                </a:solidFill>
                <a:latin typeface="Courier" pitchFamily="49" charset="0"/>
              </a:rPr>
              <a:t>student </a:t>
            </a:r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is considered </a:t>
            </a:r>
            <a:r>
              <a:rPr lang="en-US" sz="2000" b="1" dirty="0">
                <a:solidFill>
                  <a:schemeClr val="bg1"/>
                </a:solidFill>
                <a:latin typeface="Courier" pitchFamily="49" charset="0"/>
              </a:rPr>
              <a:t>a FT student during </a:t>
            </a:r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summer.</a:t>
            </a:r>
          </a:p>
          <a:p>
            <a:endParaRPr lang="en-US" sz="2000" b="1" dirty="0" smtClean="0">
              <a:solidFill>
                <a:schemeClr val="bg1"/>
              </a:solidFill>
              <a:latin typeface="Courier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#overpayment: A fulltime </a:t>
            </a:r>
            <a:r>
              <a:rPr lang="en-US" sz="2000" b="1" dirty="0">
                <a:solidFill>
                  <a:schemeClr val="bg1"/>
                </a:solidFill>
                <a:latin typeface="Courier" pitchFamily="49" charset="0"/>
              </a:rPr>
              <a:t>student applies for FS in </a:t>
            </a:r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the summer and does not meet the criteria in FSHB 3.15.1 and we approve FoodShare for the student.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4450" y="1676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urier" pitchFamily="49" charset="0"/>
              </a:rPr>
              <a:t>Are there any questions?</a:t>
            </a:r>
            <a:endParaRPr lang="en-US" sz="4000" b="1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ourier" pitchFamily="49" charset="0"/>
              </a:rPr>
              <a:t>Alerts</a:t>
            </a:r>
            <a:endParaRPr lang="en-US" sz="4800" b="1" dirty="0">
              <a:solidFill>
                <a:schemeClr val="bg1"/>
              </a:solidFill>
              <a:latin typeface="Courier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2000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113 Educational Aid Expires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 smtClean="0"/>
          </a:p>
          <a:p>
            <a:pPr lvl="1" algn="ctr"/>
            <a:endParaRPr lang="en-US" dirty="0"/>
          </a:p>
        </p:txBody>
      </p:sp>
      <p:pic>
        <p:nvPicPr>
          <p:cNvPr id="1026" name="Picture 2" descr="G:\report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6" b="93788" l="10000" r="90000">
                        <a14:foregroundMark x1="45800" y1="85972" x2="45500" y2="93186"/>
                        <a14:foregroundMark x1="55700" y1="86373" x2="55700" y2="93788"/>
                        <a14:foregroundMark x1="38200" y1="47896" x2="29900" y2="36473"/>
                        <a14:foregroundMark x1="41000" y1="28056" x2="35600" y2="11222"/>
                        <a14:foregroundMark x1="53500" y1="25852" x2="49000" y2="7816"/>
                        <a14:foregroundMark x1="61000" y1="28056" x2="66500" y2="11222"/>
                        <a14:foregroundMark x1="62500" y1="47495" x2="72800" y2="43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2133600"/>
            <a:ext cx="7696200" cy="43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8500" y="1879699"/>
            <a:ext cx="59055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ourier" pitchFamily="49" charset="0"/>
              </a:rPr>
              <a:t>Reminder that the semester has ended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chemeClr val="bg1"/>
              </a:solidFill>
              <a:latin typeface="Courier" pitchFamily="49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ourier" pitchFamily="49" charset="0"/>
              </a:rPr>
              <a:t>Workers must run the case to update the budget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800" b="1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Courier" pitchFamily="49" charset="0"/>
              </a:rPr>
              <a:t>We CANNOT assume that the client </a:t>
            </a:r>
            <a:r>
              <a:rPr lang="en-US" sz="2800" b="1" dirty="0" smtClean="0">
                <a:solidFill>
                  <a:schemeClr val="bg1"/>
                </a:solidFill>
                <a:latin typeface="Courier" pitchFamily="49" charset="0"/>
              </a:rPr>
              <a:t>is  enrolled for a new semester or receiving  financial aid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438401"/>
            <a:ext cx="990600" cy="990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2286000"/>
            <a:ext cx="1143000" cy="1143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2438401"/>
            <a:ext cx="990600" cy="990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3429001"/>
            <a:ext cx="990600" cy="10667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ourier" pitchFamily="49" charset="0"/>
              </a:rPr>
              <a:t>Alerts</a:t>
            </a:r>
            <a:endParaRPr lang="en-US" sz="4800" b="1" dirty="0">
              <a:solidFill>
                <a:schemeClr val="bg1"/>
              </a:solidFill>
              <a:latin typeface="Courier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7526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Expected change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Courier" pitchFamily="49" charset="0"/>
              </a:rPr>
              <a:t>It is the member’s responsibility to report changes in student financial aid, do not pend for the next semester’s financial aid </a:t>
            </a:r>
            <a:endParaRPr lang="en-US" sz="2200" b="1" dirty="0">
              <a:solidFill>
                <a:schemeClr val="bg1"/>
              </a:solidFill>
              <a:latin typeface="Courier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t="14905" r="11754" b="45219"/>
          <a:stretch/>
        </p:blipFill>
        <p:spPr bwMode="auto">
          <a:xfrm>
            <a:off x="457200" y="3023175"/>
            <a:ext cx="791988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14737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urier" pitchFamily="49" charset="0"/>
              </a:rPr>
              <a:t>Do not add</a:t>
            </a:r>
          </a:p>
        </p:txBody>
      </p:sp>
      <p:pic>
        <p:nvPicPr>
          <p:cNvPr id="1026" name="Picture 2" descr="G:\x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3" b="97638" l="2525" r="96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375600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fl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625" l="2500" r="90000">
                        <a14:foregroundMark x1="12500" y1="65250" x2="29500" y2="95125"/>
                        <a14:foregroundMark x1="14250" y1="85125" x2="24750" y2="78750"/>
                        <a14:foregroundMark x1="19500" y1="64125" x2="23000" y2="82250"/>
                        <a14:foregroundMark x1="21250" y1="78750" x2="37750" y2="88625"/>
                        <a14:backgroundMark x1="36000" y1="75750" x2="67000" y2="4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5495">
            <a:off x="4989088" y="1326850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964"/>
            <a:ext cx="8826021" cy="36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sneaker-money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463" y1="53426" x2="82685" y2="5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29">
            <a:off x="4043719" y="3512112"/>
            <a:ext cx="3929063" cy="352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:\fall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4" b="100000" l="55738" r="100000">
                        <a14:foregroundMark x1="37158" y1="16667" x2="43169" y2="21014"/>
                        <a14:backgroundMark x1="49180" y1="10870" x2="50820" y2="98188"/>
                        <a14:backgroundMark x1="27869" y1="16304" x2="53552" y2="21739"/>
                        <a14:backgroundMark x1="55738" y1="7609" x2="59016" y2="13043"/>
                        <a14:backgroundMark x1="52459" y1="34058" x2="63934" y2="42029"/>
                        <a14:backgroundMark x1="43716" y1="80435" x2="66667" y2="90580"/>
                        <a14:backgroundMark x1="47541" y1="67754" x2="66667" y2="77174"/>
                        <a14:backgroundMark x1="49180" y1="76812" x2="64481" y2="86957"/>
                        <a14:backgroundMark x1="57377" y1="81884" x2="67760" y2="77174"/>
                        <a14:backgroundMark x1="32787" y1="15217" x2="43716" y2="23551"/>
                        <a14:backgroundMark x1="34973" y1="17029" x2="44262" y2="20652"/>
                        <a14:backgroundMark x1="61202" y1="45290" x2="65027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4748"/>
            <a:ext cx="3497262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765772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G:\fall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22" b="98551" l="9290" r="67760">
                        <a14:foregroundMark x1="44809" y1="35145" x2="38251" y2="97826"/>
                        <a14:foregroundMark x1="13115" y1="75725" x2="66120" y2="79348"/>
                        <a14:foregroundMark x1="24044" y1="65942" x2="58470" y2="92391"/>
                        <a14:foregroundMark x1="19126" y1="92391" x2="56284" y2="66304"/>
                        <a14:foregroundMark x1="45902" y1="35507" x2="57377" y2="35145"/>
                        <a14:foregroundMark x1="62295" y1="40580" x2="62842" y2="43478"/>
                        <a14:foregroundMark x1="63934" y1="43841" x2="66120" y2="42391"/>
                        <a14:foregroundMark x1="51913" y1="18478" x2="57377" y2="13406"/>
                        <a14:foregroundMark x1="32240" y1="18478" x2="35519" y2="15580"/>
                        <a14:foregroundMark x1="47541" y1="23188" x2="46995" y2="28261"/>
                        <a14:backgroundMark x1="53005" y1="16667" x2="56284" y2="12319"/>
                        <a14:backgroundMark x1="42077" y1="52174" x2="42623" y2="56159"/>
                        <a14:backgroundMark x1="41530" y1="60507" x2="45355" y2="60507"/>
                        <a14:backgroundMark x1="42623" y1="50725" x2="42623" y2="57246"/>
                        <a14:backgroundMark x1="59563" y1="15580" x2="51366" y2="22464"/>
                        <a14:backgroundMark x1="66667" y1="76449" x2="67213" y2="80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262"/>
            <a:ext cx="4267200" cy="655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ourier" pitchFamily="49" charset="0"/>
              </a:rPr>
              <a:t>Verification </a:t>
            </a:r>
            <a:endParaRPr lang="en-US" sz="4800" b="1" dirty="0">
              <a:solidFill>
                <a:schemeClr val="bg1"/>
              </a:solidFill>
              <a:latin typeface="Courier" pitchFamily="49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33119" r="34444" b="19139"/>
          <a:stretch/>
        </p:blipFill>
        <p:spPr bwMode="auto">
          <a:xfrm>
            <a:off x="609600" y="2189143"/>
            <a:ext cx="7924800" cy="43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47325" y="4495800"/>
            <a:ext cx="566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Add additional comments!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</a:rPr>
              <a:t>ist specific verification items needed.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8" y="114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multiple income and expenses types are pending for verification, only the most recently added displays on the verification checklist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39" y="30480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ourier" pitchFamily="49" charset="0"/>
              </a:rPr>
              <a:t>Verification </a:t>
            </a:r>
            <a:endParaRPr lang="en-US" sz="4800" b="1" dirty="0">
              <a:solidFill>
                <a:schemeClr val="bg1"/>
              </a:solidFill>
              <a:latin typeface="Courier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Award/Grant letters 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Courier" pitchFamily="49" charset="0"/>
              </a:rPr>
              <a:t>o</a:t>
            </a: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ffered vs. accepted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estimates vs. actual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Courier" pitchFamily="49" charset="0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xpected disbursement dates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Tuition statements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Receipts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ourier" pitchFamily="49" charset="0"/>
              </a:rPr>
              <a:t>Critical </a:t>
            </a: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thinking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bg1"/>
              </a:solidFill>
              <a:latin typeface="Courier" pitchFamily="49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***They are all different***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G:\Checkmark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411">
            <a:off x="5049821" y="1334353"/>
            <a:ext cx="1039620" cy="9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Checkmark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191">
            <a:off x="4785310" y="3059727"/>
            <a:ext cx="1158290" cy="101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Checkmark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851">
            <a:off x="2438400" y="3668447"/>
            <a:ext cx="1077913" cy="9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Checkmark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839">
            <a:off x="4592369" y="4091544"/>
            <a:ext cx="1242301" cy="10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:\han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4" b="95971" l="27473" r="94231">
                        <a14:foregroundMark x1="29533" y1="40476" x2="33791" y2="42491"/>
                        <a14:backgroundMark x1="29121" y1="37363" x2="25824" y2="33516"/>
                        <a14:backgroundMark x1="30495" y1="45604" x2="32555" y2="46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0777">
            <a:off x="7535069" y="4893096"/>
            <a:ext cx="3930481" cy="294786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5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4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23699E-6 C -0.00504 -0.00463 -0.00764 -0.01017 -0.01267 -0.0148 C -0.01389 -0.02104 -0.01267 -0.0289 -0.0158 -0.03376 C -0.01719 -0.03607 -0.02014 -0.03515 -0.02222 -0.03584 C -0.02882 -0.04948 -0.02066 -0.03607 -0.03333 -0.04439 C -0.03524 -0.04578 -0.03646 -0.04856 -0.03802 -0.05064 C -0.03854 -0.05411 -0.03785 -0.0585 -0.03958 -0.06127 C -0.04097 -0.06359 -0.0441 -0.06174 -0.04601 -0.06335 C -0.04948 -0.06636 -0.05642 -0.07838 -0.05868 -0.08231 C -0.0592 -0.08717 -0.05938 -0.09226 -0.06024 -0.09711 C -0.06094 -0.10081 -0.06285 -0.10405 -0.06354 -0.10775 C -0.06406 -0.11052 -0.06597 -0.13989 -0.06667 -0.14359 C -0.06771 -0.14913 -0.07101 -0.1533 -0.07292 -0.15838 C -0.07552 -0.17965 -0.07743 -0.2007 -0.07934 -0.22197 C -0.07986 -0.22682 -0.07951 -0.23214 -0.0809 -0.23676 C -0.08229 -0.24162 -0.08733 -0.24948 -0.08733 -0.24948 C -0.08941 -0.26289 -0.08889 -0.27399 -0.09514 -0.28532 C -0.09861 -0.3052 -0.09635 -0.30058 -0.10313 -0.31491 C -0.10521 -0.31931 -0.10955 -0.32763 -0.10955 -0.32763 C -0.11129 -0.3489 -0.11129 -0.34544 -0.11736 -0.36139 C -0.11788 -0.36694 -0.11788 -0.37272 -0.1191 -0.37827 C -0.11962 -0.38081 -0.1217 -0.3822 -0.12222 -0.38474 C -0.12934 -0.42312 -0.11667 -0.38497 -0.13021 -0.42058 C -0.13455 -0.43214 -0.13368 -0.44509 -0.13802 -0.45665 C -0.13941 -0.46913 -0.14028 -0.4807 -0.14913 -0.48833 C -0.15417 -0.49249 -0.16042 -0.49387 -0.1651 -0.49873 C -0.16719 -0.50081 -0.16875 -0.50451 -0.17135 -0.5052 C -0.18385 -0.50867 -0.19688 -0.50752 -0.20955 -0.50937 C -0.21163 -0.51006 -0.21406 -0.50983 -0.2158 -0.51145 C -0.21945 -0.51491 -0.21962 -0.52347 -0.22379 -0.52624 C -0.22865 -0.52948 -0.23438 -0.52879 -0.23958 -0.53064 C -0.24445 -0.53688 -0.24618 -0.54243 -0.25243 -0.54544 C -0.25677 -0.56879 -0.26267 -0.57179 -0.2809 -0.57503 C -0.2934 -0.58312 -0.30868 -0.58197 -0.32222 -0.58335 C -0.32587 -0.58567 -0.33021 -0.58636 -0.33333 -0.58983 C -0.33542 -0.59214 -0.33594 -0.59607 -0.33802 -0.59815 C -0.34149 -0.60208 -0.34653 -0.60231 -0.3507 -0.60463 C -0.35469 -0.62405 -0.35017 -0.61202 -0.37778 -0.61503 C -0.38195 -0.61549 -0.38629 -0.61642 -0.39045 -0.61711 C -0.39948 -0.61411 -0.40781 -0.6178 -0.41736 -0.61942 C -0.43993 -0.62335 -0.41788 -0.62058 -0.45399 -0.62359 C -0.46129 -0.62682 -0.46858 -0.62821 -0.47622 -0.62983 C -0.47934 -0.63122 -0.48264 -0.63283 -0.48576 -0.63422 C -0.48785 -0.63515 -0.48611 -0.64023 -0.48733 -0.64254 C -0.48837 -0.64463 -0.49063 -0.64509 -0.49201 -0.64671 C -0.49722 -0.65249 -0.49601 -0.65619 -0.50313 -0.65942 C -0.50365 -0.66497 -0.50469 -0.67052 -0.50469 -0.6763 C -0.50469 -0.67977 -0.50365 -0.66937 -0.50313 -0.6659 C -0.49861 -0.6326 -0.50434 -0.67168 -0.5 -0.64254 C -0.48542 -0.64717 -0.50017 -0.64046 -0.49045 -0.6511 C -0.48941 -0.65226 -0.47969 -0.65503 -0.47934 -0.65526 C -0.47309 -0.66081 -0.47101 -0.65919 -0.46667 -0.66798 C -0.46389 -0.68301 -0.46754 -0.67098 -0.46024 -0.6807 C -0.45313 -0.69017 -0.46163 -0.68486 -0.45243 -0.68902 C -0.45139 -0.69041 -0.45052 -0.69226 -0.44913 -0.69341 C -0.44774 -0.69457 -0.44566 -0.69411 -0.44445 -0.69549 C -0.44306 -0.69711 -0.44288 -0.70012 -0.44132 -0.70174 C -0.43976 -0.70335 -0.42882 -0.7059 -0.42847 -0.7059 C -0.41979 -0.71399 -0.4125 -0.71307 -0.40156 -0.71445 C -0.38663 -0.71931 -0.39826 -0.71584 -0.4 -0.71445 C -0.40226 -0.71283 -0.40417 -0.71029 -0.40625 -0.70821 C -0.40451 -0.68694 -0.40712 -0.68555 -0.39201 -0.6807 C -0.38646 -0.67283 -0.38316 -0.66359 -0.37622 -0.65734 C -0.37205 -0.63561 -0.37604 -0.64463 -0.3651 -0.62983 C -0.3625 -0.62613 -0.35868 -0.61711 -0.35868 -0.61711 C -0.35469 -0.59584 -0.35833 -0.60463 -0.34913 -0.58983 C -0.34983 -0.57919 -0.35174 -0.56856 -0.35243 -0.55792 C -0.3533 -0.54243 -0.35313 -0.52694 -0.35399 -0.51145 C -0.35417 -0.50937 -0.35521 -0.50728 -0.35556 -0.5052 C -0.35868 -0.48971 -0.35556 -0.48139 -0.36667 -0.47769 C -0.36979 -0.47353 -0.37517 -0.47075 -0.37622 -0.46497 C -0.37813 -0.45503 -0.38004 -0.44509 -0.38247 -0.43538 C -0.38299 -0.42983 -0.38247 -0.42382 -0.38403 -0.4185 C -0.38472 -0.41642 -0.38472 -0.42312 -0.38576 -0.42474 C -0.38698 -0.42682 -0.39149 -0.43122 -0.39045 -0.42913 C -0.38837 -0.42497 -0.38247 -0.4185 -0.38247 -0.4185 C -0.38056 -0.41087 -0.37778 -0.39515 -0.37778 -0.39515 C -0.37517 -0.36324 -0.37847 -0.3778 -0.37135 -0.38682 C -0.37083 -0.39029 -0.37222 -0.39584 -0.36979 -0.39746 C -0.36406 -0.40162 -0.3507 -0.40162 -0.3507 -0.40162 C -0.34566 -0.40994 -0.34306 -0.41896 -0.33646 -0.42474 C -0.33021 -0.43769 -0.33733 -0.42544 -0.32691 -0.43538 C -0.3217 -0.44023 -0.32274 -0.44208 -0.3191 -0.44809 C -0.31493 -0.4548 -0.30938 -0.45919 -0.30469 -0.46497 C -0.30156 -0.47792 -0.30538 -0.46867 -0.29045 -0.47353 C -0.2882 -0.47422 -0.28611 -0.4763 -0.28403 -0.47769 C -0.28715 -0.47908 -0.29045 -0.48185 -0.29358 -0.47769 C -0.29479 -0.47607 -0.2941 -0.47307 -0.29514 -0.47145 C -0.30278 -0.4585 -0.30156 -0.46012 -0.30955 -0.45665 C -0.31198 -0.44648 -0.31632 -0.44439 -0.32379 -0.44185 C -0.32587 -0.43885 -0.32882 -0.437 -0.33021 -0.4333 C -0.33125 -0.43075 -0.33038 -0.42705 -0.33177 -0.42474 C -0.33281 -0.42312 -0.3349 -0.42312 -0.33646 -0.42266 C -0.34965 -0.4178 -0.36267 -0.41665 -0.37622 -0.41434 C -0.38299 -0.40948 -0.38924 -0.40717 -0.39688 -0.40578 C -0.40538 -0.40416 -0.42222 -0.40162 -0.42222 -0.40162 C -0.43733 -0.38821 -0.45833 -0.39491 -0.47622 -0.39098 C -0.48212 -0.38844 -0.4875 -0.38474 -0.49358 -0.38266 C -0.49653 -0.37064 -0.49288 -0.37919 -0.50469 -0.37411 C -0.5066 -0.37341 -0.50781 -0.37087 -0.50955 -0.36994 C -0.51146 -0.36879 -0.51372 -0.36856 -0.5158 -0.36786 C -0.52274 -0.35861 -0.51597 -0.36578 -0.53177 -0.36139 C -0.53507 -0.36046 -0.54132 -0.35723 -0.54132 -0.35723 C -0.55208 -0.34728 -0.54705 -0.35029 -0.55556 -0.34659 C -0.56754 -0.33457 -0.55521 -0.34474 -0.57292 -0.33827 C -0.57517 -0.33734 -0.57708 -0.33503 -0.57934 -0.33387 C -0.58802 -0.32925 -0.58941 -0.32971 -0.59844 -0.32763 C -0.60972 -0.32 -0.61632 -0.3207 -0.63021 -0.31908 C -0.64097 -0.3096 -0.64531 -0.30382 -0.6651 -0.317 C -0.66649 -0.31792 -0.66233 -0.34081 -0.66181 -0.34451 C -0.66007 -0.33457 -0.65885 -0.32925 -0.65243 -0.32347 C -0.65 -0.28624 -0.65729 -0.29503 -0.64288 -0.30012 C -0.63976 -0.30127 -0.63646 -0.3015 -0.63333 -0.3022 C -0.61754 -0.31908 -0.63004 -0.3022 -0.62379 -0.31908 C -0.62066 -0.3274 -0.61285 -0.33341 -0.60799 -0.34035 C -0.60347 -0.34659 -0.59531 -0.34451 -0.58889 -0.34659 C -0.58681 -0.34728 -0.58455 -0.34798 -0.58247 -0.34867 C -0.58038 -0.34937 -0.57622 -0.35075 -0.57622 -0.35075 C -0.57101 -0.35538 -0.56615 -0.35676 -0.56024 -0.35931 C -0.55972 -0.36208 -0.56042 -0.36624 -0.55868 -0.36786 C -0.55608 -0.37041 -0.55226 -0.36902 -0.54913 -0.36994 C -0.54705 -0.37041 -0.54497 -0.37202 -0.54288 -0.37202 C -0.54132 -0.37202 -0.54601 -0.37064 -0.54757 -0.36994 C -0.54705 -0.36509 -0.54722 -0.35977 -0.54601 -0.35515 C -0.54219 -0.33942 -0.51528 -0.33873 -0.50955 -0.33827 C -0.50417 -0.33896 -0.49896 -0.34035 -0.49358 -0.34035 C -0.48073 -0.34035 -0.49722 -0.3348 -0.48403 -0.34035 C -0.46354 -0.33341 -0.50104 -0.34544 -0.44757 -0.33596 C -0.44531 -0.33549 -0.44358 -0.33249 -0.44132 -0.33179 C -0.43767 -0.33041 -0.43385 -0.33041 -0.43021 -0.32971 C -0.42917 -0.32763 -0.4283 -0.32509 -0.42691 -0.32347 C -0.42396 -0.32023 -0.41736 -0.31491 -0.41736 -0.31491 C -0.41493 -0.30197 -0.4125 -0.30474 -0.40469 -0.29804 C -0.40226 -0.28809 -0.40139 -0.28463 -0.40955 -0.28116 C -0.41198 -0.27122 -0.41441 -0.26428 -0.4158 -0.25364 C -0.41337 -0.2333 -0.41181 -0.21249 -0.40799 -0.19237 C -0.40642 -0.19376 -0.40417 -0.19445 -0.40313 -0.19653 C -0.40191 -0.19908 -0.40243 -0.20231 -0.40156 -0.20509 C -0.4007 -0.20763 -0.3941 -0.21896 -0.39358 -0.21989 C -0.39167 -0.22983 -0.38941 -0.24856 -0.38576 -0.2578 C -0.38385 -0.26289 -0.37986 -0.26289 -0.37622 -0.26428 C -0.3757 -0.26705 -0.3757 -0.27006 -0.37465 -0.2726 C -0.37396 -0.27445 -0.37205 -0.27491 -0.37135 -0.27676 C -0.36979 -0.2807 -0.36927 -0.28532 -0.36823 -0.28948 C -0.36615 -0.2978 -0.35764 -0.31006 -0.35243 -0.317 C -0.35226 -0.31815 -0.35087 -0.33226 -0.34601 -0.32971 C -0.34254 -0.32786 -0.34167 -0.32 -0.33802 -0.31908 C -0.32326 -0.31584 -0.3316 -0.31746 -0.31267 -0.31491 C -0.30695 -0.31307 -0.30052 -0.31422 -0.29514 -0.31075 C -0.29271 -0.30913 -0.29254 -0.30428 -0.29045 -0.3022 C -0.28872 -0.30058 -0.28611 -0.30081 -0.28403 -0.30012 C -0.28212 -0.28971 -0.28299 -0.28278 -0.27465 -0.27908 C -0.27257 -0.2689 -0.27448 -0.25202 -0.2651 -0.24717 C -0.26059 -0.24486 -0.25556 -0.24578 -0.2507 -0.24509 C -0.24445 -0.23676 -0.24392 -0.23122 -0.23646 -0.22405 C -0.23524 -0.21711 -0.23299 -0.20879 -0.23021 -0.20278 C -0.22743 -0.19676 -0.22066 -0.1859 -0.22066 -0.1859 C -0.21597 -0.1674 -0.21389 -0.16416 -0.19844 -0.1607 C -0.19045 -0.15353 -0.18611 -0.15191 -0.17622 -0.15006 C -0.16892 -0.14636 -0.16076 -0.1422 -0.15399 -0.13734 C -0.14566 -0.1311 -0.14948 -0.13202 -0.14288 -0.12463 C -0.13733 -0.11838 -0.13108 -0.11353 -0.12535 -0.10775 C -0.1217 -0.10405 -0.11962 -0.09827 -0.1158 -0.09503 C -0.11424 -0.09364 -0.11267 -0.09249 -0.11111 -0.09087 C -0.10677 -0.08671 -0.09236 -0.06659 -0.08403 -0.06544 C -0.0724 -0.06359 -0.06076 -0.06405 -0.04913 -0.06335 C -0.04757 -0.06197 -0.04549 -0.06127 -0.04445 -0.05919 C -0.0382 -0.04671 -0.04826 -0.05295 -0.03802 -0.04856 C -0.03351 -0.0333 -0.03195 -0.03538 -0.02066 -0.03168 C -0.01823 -0.02844 -0.01701 -0.02359 -0.01424 -0.02104 C -0.01076 -0.0178 -0.00104 -0.01619 0.00312 -0.0148 C 0.00469 -0.01272 0.00608 -0.00994 0.00799 -0.00833 C 0.0099 -0.00694 0.0125 -0.00786 0.01424 -0.00624 C 0.01788 -0.00278 0.02378 0.00647 0.02378 0.00647 C 0.02483 0.00994 0.02535 0.0141 0.02708 0.01688 C 0.02812 0.0185 0.03073 0.01734 0.03177 0.01919 C 0.03455 0.02404 0.0349 0.03676 0.0349 0.04231 " pathEditMode="relative" ptsTypes="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ourier" pitchFamily="49" charset="0"/>
              </a:rPr>
              <a:t>MATC</a:t>
            </a:r>
            <a:endParaRPr lang="en-US" sz="4800" b="1" dirty="0">
              <a:solidFill>
                <a:schemeClr val="bg1"/>
              </a:solidFill>
              <a:latin typeface="Courier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4864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latin typeface="Courier" pitchFamily="49" charset="0"/>
              </a:rPr>
              <a:t>Students can view and print their financial aid letter for the school year from their account in the </a:t>
            </a: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Student </a:t>
            </a:r>
            <a:r>
              <a:rPr lang="en-US" sz="4000" b="1" dirty="0">
                <a:solidFill>
                  <a:schemeClr val="bg1"/>
                </a:solidFill>
                <a:latin typeface="Courier" pitchFamily="49" charset="0"/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enter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4000" b="1" dirty="0">
              <a:solidFill>
                <a:schemeClr val="bg1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The </a:t>
            </a:r>
            <a:r>
              <a:rPr lang="en-US" sz="4000" b="1" dirty="0">
                <a:solidFill>
                  <a:schemeClr val="bg1"/>
                </a:solidFill>
                <a:latin typeface="Courier" pitchFamily="49" charset="0"/>
              </a:rPr>
              <a:t>financial aid letter is available as soon as it is </a:t>
            </a: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awarded —time </a:t>
            </a:r>
            <a:r>
              <a:rPr lang="en-US" sz="4000" b="1" dirty="0">
                <a:solidFill>
                  <a:schemeClr val="bg1"/>
                </a:solidFill>
                <a:latin typeface="Courier" pitchFamily="49" charset="0"/>
              </a:rPr>
              <a:t>frame varies depending on when the student turns in their </a:t>
            </a: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paperwork</a:t>
            </a:r>
            <a:endParaRPr lang="en-US" sz="4000" b="1" dirty="0">
              <a:solidFill>
                <a:schemeClr val="bg1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4000" b="1" dirty="0">
              <a:solidFill>
                <a:schemeClr val="bg1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latin typeface="Courier" pitchFamily="49" charset="0"/>
              </a:rPr>
              <a:t>The tuition statement can be requested from the Student Financial office, it is an itemized statement that is </a:t>
            </a: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e-mailed </a:t>
            </a:r>
            <a:r>
              <a:rPr lang="en-US" sz="4000" b="1" dirty="0">
                <a:solidFill>
                  <a:schemeClr val="bg1"/>
                </a:solidFill>
                <a:latin typeface="Courier" pitchFamily="49" charset="0"/>
              </a:rPr>
              <a:t>to the student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4000" b="1" dirty="0">
              <a:solidFill>
                <a:schemeClr val="bg1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latin typeface="Courier" pitchFamily="49" charset="0"/>
              </a:rPr>
              <a:t>Book </a:t>
            </a: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expenses, there </a:t>
            </a:r>
            <a:r>
              <a:rPr lang="en-US" sz="4000" b="1" dirty="0">
                <a:solidFill>
                  <a:schemeClr val="bg1"/>
                </a:solidFill>
                <a:latin typeface="Courier" pitchFamily="49" charset="0"/>
              </a:rPr>
              <a:t>is an ESTIMATED budget available to students based on their </a:t>
            </a: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classes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  ***Is </a:t>
            </a:r>
            <a:r>
              <a:rPr lang="en-US" sz="4000" b="1" dirty="0">
                <a:solidFill>
                  <a:schemeClr val="bg1"/>
                </a:solidFill>
                <a:latin typeface="Courier" pitchFamily="49" charset="0"/>
              </a:rPr>
              <a:t>not a true expense amount as students can </a:t>
            </a: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	purchase/rent/loan/borrow </a:t>
            </a:r>
            <a:r>
              <a:rPr lang="en-US" sz="4000" b="1" dirty="0">
                <a:solidFill>
                  <a:schemeClr val="bg1"/>
                </a:solidFill>
                <a:latin typeface="Courier" pitchFamily="49" charset="0"/>
              </a:rPr>
              <a:t>their </a:t>
            </a:r>
            <a:r>
              <a:rPr lang="en-US" sz="4000" b="1" dirty="0" smtClean="0">
                <a:solidFill>
                  <a:schemeClr val="bg1"/>
                </a:solidFill>
                <a:latin typeface="Courier" pitchFamily="49" charset="0"/>
              </a:rPr>
              <a:t>books***</a:t>
            </a:r>
            <a:endParaRPr lang="en-US" sz="4000" b="1" dirty="0">
              <a:solidFill>
                <a:schemeClr val="bg1"/>
              </a:solidFill>
              <a:latin typeface="Courier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ourier" pitchFamily="49" charset="0"/>
              </a:rPr>
              <a:t>UW</a:t>
            </a:r>
            <a:endParaRPr lang="en-US" sz="4800" b="1" dirty="0">
              <a:solidFill>
                <a:schemeClr val="bg1"/>
              </a:solidFill>
              <a:latin typeface="Courier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Courier" pitchFamily="49" charset="0"/>
              </a:rPr>
              <a:t>Students can view and print their financial aid letter for the school year from their </a:t>
            </a:r>
            <a:r>
              <a:rPr lang="en-US" sz="2400" b="1" dirty="0" smtClean="0">
                <a:solidFill>
                  <a:schemeClr val="bg1"/>
                </a:solidFill>
                <a:latin typeface="Courier" pitchFamily="49" charset="0"/>
              </a:rPr>
              <a:t>account in the </a:t>
            </a:r>
            <a:r>
              <a:rPr lang="en-US" sz="2400" b="1" dirty="0" err="1" smtClean="0">
                <a:solidFill>
                  <a:schemeClr val="bg1"/>
                </a:solidFill>
                <a:latin typeface="Courier" pitchFamily="49" charset="0"/>
              </a:rPr>
              <a:t>MyUW</a:t>
            </a:r>
            <a:r>
              <a:rPr lang="en-US" sz="2400" b="1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urier" pitchFamily="49" charset="0"/>
              </a:rPr>
              <a:t>Student </a:t>
            </a:r>
            <a:r>
              <a:rPr lang="en-US" sz="2400" b="1" dirty="0" smtClean="0">
                <a:solidFill>
                  <a:schemeClr val="bg1"/>
                </a:solidFill>
                <a:latin typeface="Courier" pitchFamily="49" charset="0"/>
              </a:rPr>
              <a:t>Center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 smtClean="0">
              <a:solidFill>
                <a:schemeClr val="bg1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Courier" pitchFamily="49" charset="0"/>
              </a:rPr>
              <a:t>G</a:t>
            </a:r>
            <a:r>
              <a:rPr lang="en-US" sz="2400" b="1" dirty="0" smtClean="0">
                <a:solidFill>
                  <a:schemeClr val="bg1"/>
                </a:solidFill>
                <a:latin typeface="Courier" pitchFamily="49" charset="0"/>
              </a:rPr>
              <a:t>o </a:t>
            </a:r>
            <a:r>
              <a:rPr lang="en-US" sz="2400" b="1" dirty="0">
                <a:solidFill>
                  <a:schemeClr val="bg1"/>
                </a:solidFill>
                <a:latin typeface="Courier" pitchFamily="49" charset="0"/>
              </a:rPr>
              <a:t>to “View Financial </a:t>
            </a:r>
            <a:r>
              <a:rPr lang="en-US" sz="2400" b="1" dirty="0" smtClean="0">
                <a:solidFill>
                  <a:schemeClr val="bg1"/>
                </a:solidFill>
                <a:latin typeface="Courier" pitchFamily="49" charset="0"/>
              </a:rPr>
              <a:t>Aid", located </a:t>
            </a:r>
            <a:r>
              <a:rPr lang="en-US" sz="2400" b="1" dirty="0">
                <a:solidFill>
                  <a:schemeClr val="bg1"/>
                </a:solidFill>
                <a:latin typeface="Courier" pitchFamily="49" charset="0"/>
              </a:rPr>
              <a:t>in the Finances section </a:t>
            </a:r>
            <a:endParaRPr lang="en-US" sz="2400" b="1" dirty="0" smtClean="0">
              <a:solidFill>
                <a:schemeClr val="bg1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 smtClean="0">
              <a:solidFill>
                <a:schemeClr val="bg1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Courier" pitchFamily="49" charset="0"/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  <a:latin typeface="Courier" pitchFamily="49" charset="0"/>
              </a:rPr>
              <a:t>lick </a:t>
            </a:r>
            <a:r>
              <a:rPr lang="en-US" sz="2400" b="1" dirty="0">
                <a:solidFill>
                  <a:schemeClr val="bg1"/>
                </a:solidFill>
                <a:latin typeface="Courier" pitchFamily="49" charset="0"/>
              </a:rPr>
              <a:t>on the active aid year </a:t>
            </a:r>
            <a:endParaRPr lang="en-US" sz="2400" b="1" dirty="0" smtClean="0">
              <a:solidFill>
                <a:schemeClr val="bg1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 smtClean="0">
              <a:solidFill>
                <a:schemeClr val="bg1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Courier" pitchFamily="49" charset="0"/>
              </a:rPr>
              <a:t>On </a:t>
            </a:r>
            <a:r>
              <a:rPr lang="en-US" sz="2400" b="1" dirty="0">
                <a:solidFill>
                  <a:schemeClr val="bg1"/>
                </a:solidFill>
                <a:latin typeface="Courier" pitchFamily="49" charset="0"/>
              </a:rPr>
              <a:t>the next screen, </a:t>
            </a:r>
            <a:r>
              <a:rPr lang="en-US" sz="2400" b="1" dirty="0" smtClean="0">
                <a:solidFill>
                  <a:schemeClr val="bg1"/>
                </a:solidFill>
                <a:latin typeface="Courier" pitchFamily="49" charset="0"/>
              </a:rPr>
              <a:t>click </a:t>
            </a:r>
            <a:r>
              <a:rPr lang="en-US" sz="2400" b="1" dirty="0">
                <a:solidFill>
                  <a:schemeClr val="bg1"/>
                </a:solidFill>
                <a:latin typeface="Courier" pitchFamily="49" charset="0"/>
              </a:rPr>
              <a:t>on Printable Version and they will be given a breakdown of financial aid </a:t>
            </a:r>
            <a:r>
              <a:rPr lang="en-US" sz="2400" b="1" dirty="0" smtClean="0">
                <a:solidFill>
                  <a:schemeClr val="bg1"/>
                </a:solidFill>
                <a:latin typeface="Courier" pitchFamily="49" charset="0"/>
              </a:rPr>
              <a:t>information </a:t>
            </a:r>
            <a:endParaRPr lang="en-US" sz="2400" b="1" dirty="0">
              <a:solidFill>
                <a:schemeClr val="bg1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333</Words>
  <Application>Microsoft Office PowerPoint</Application>
  <PresentationFormat>On-screen Show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</vt:lpstr>
      <vt:lpstr>Courier New</vt:lpstr>
      <vt:lpstr>Wingdings</vt:lpstr>
      <vt:lpstr>Office Theme</vt:lpstr>
      <vt:lpstr>Educational Aid</vt:lpstr>
      <vt:lpstr>Alerts</vt:lpstr>
      <vt:lpstr>Alerts</vt:lpstr>
      <vt:lpstr>PowerPoint Presentation</vt:lpstr>
      <vt:lpstr>PowerPoint Presentation</vt:lpstr>
      <vt:lpstr>Verification </vt:lpstr>
      <vt:lpstr>Verification </vt:lpstr>
      <vt:lpstr>MATC</vt:lpstr>
      <vt:lpstr>UW</vt:lpstr>
      <vt:lpstr>Reminders</vt:lpstr>
      <vt:lpstr>PowerPoint Presentation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Aid</dc:title>
  <dc:creator>Yang, Yer</dc:creator>
  <cp:lastModifiedBy>Johnson, Robyn</cp:lastModifiedBy>
  <cp:revision>55</cp:revision>
  <cp:lastPrinted>2018-02-07T16:18:11Z</cp:lastPrinted>
  <dcterms:created xsi:type="dcterms:W3CDTF">2017-12-19T17:09:37Z</dcterms:created>
  <dcterms:modified xsi:type="dcterms:W3CDTF">2020-07-08T19:54:32Z</dcterms:modified>
</cp:coreProperties>
</file>