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handoutMasterIdLst>
    <p:handoutMasterId r:id="rId35"/>
  </p:handoutMasterIdLst>
  <p:sldIdLst>
    <p:sldId id="256" r:id="rId2"/>
    <p:sldId id="257" r:id="rId3"/>
    <p:sldId id="286" r:id="rId4"/>
    <p:sldId id="259" r:id="rId5"/>
    <p:sldId id="287" r:id="rId6"/>
    <p:sldId id="261" r:id="rId7"/>
    <p:sldId id="288" r:id="rId8"/>
    <p:sldId id="263" r:id="rId9"/>
    <p:sldId id="289" r:id="rId10"/>
    <p:sldId id="265" r:id="rId11"/>
    <p:sldId id="290" r:id="rId12"/>
    <p:sldId id="267" r:id="rId13"/>
    <p:sldId id="291" r:id="rId14"/>
    <p:sldId id="269" r:id="rId15"/>
    <p:sldId id="292" r:id="rId16"/>
    <p:sldId id="271" r:id="rId17"/>
    <p:sldId id="293" r:id="rId18"/>
    <p:sldId id="273" r:id="rId19"/>
    <p:sldId id="294" r:id="rId20"/>
    <p:sldId id="275" r:id="rId21"/>
    <p:sldId id="295" r:id="rId22"/>
    <p:sldId id="277" r:id="rId23"/>
    <p:sldId id="296" r:id="rId24"/>
    <p:sldId id="279" r:id="rId25"/>
    <p:sldId id="297" r:id="rId26"/>
    <p:sldId id="281" r:id="rId27"/>
    <p:sldId id="298" r:id="rId28"/>
    <p:sldId id="282" r:id="rId29"/>
    <p:sldId id="299" r:id="rId30"/>
    <p:sldId id="284" r:id="rId31"/>
    <p:sldId id="300" r:id="rId32"/>
    <p:sldId id="285"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8" autoAdjust="0"/>
    <p:restoredTop sz="94660"/>
  </p:normalViewPr>
  <p:slideViewPr>
    <p:cSldViewPr>
      <p:cViewPr varScale="1">
        <p:scale>
          <a:sx n="69" d="100"/>
          <a:sy n="69" d="100"/>
        </p:scale>
        <p:origin x="141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A2348AE-8722-4BB8-9302-7C89376ACE9C}" type="datetimeFigureOut">
              <a:rPr lang="en-US" smtClean="0"/>
              <a:t>3/30/2023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721109DF-38EC-4BD5-B6AE-1EE9A8762F50}" type="slidenum">
              <a:rPr lang="en-US" smtClean="0"/>
              <a:t>‹#›</a:t>
            </a:fld>
            <a:endParaRPr lang="en-US"/>
          </a:p>
        </p:txBody>
      </p:sp>
    </p:spTree>
    <p:extLst>
      <p:ext uri="{BB962C8B-B14F-4D97-AF65-F5344CB8AC3E}">
        <p14:creationId xmlns:p14="http://schemas.microsoft.com/office/powerpoint/2010/main" val="70819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BD8EA89-EEEA-471C-B879-5E7A9EA2BB69}" type="datetimeFigureOut">
              <a:rPr lang="en-US" smtClean="0"/>
              <a:t>3/30/2023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E2721F0-3631-4E0C-AFE3-163334AE1729}" type="slidenum">
              <a:rPr lang="en-US" smtClean="0"/>
              <a:t>‹#›</a:t>
            </a:fld>
            <a:endParaRPr lang="en-US"/>
          </a:p>
        </p:txBody>
      </p:sp>
    </p:spTree>
    <p:extLst>
      <p:ext uri="{BB962C8B-B14F-4D97-AF65-F5344CB8AC3E}">
        <p14:creationId xmlns:p14="http://schemas.microsoft.com/office/powerpoint/2010/main" val="3740344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Updated 06/2017                     Shared </a:t>
            </a:r>
            <a:r>
              <a:rPr lang="en-US" dirty="0" smtClean="0"/>
              <a:t>/ PRT / Trainings</a:t>
            </a:r>
            <a:r>
              <a:rPr lang="en-US" baseline="0" dirty="0" smtClean="0"/>
              <a:t> / Ending Employment Presentation</a:t>
            </a:r>
            <a:endParaRPr lang="en-US" dirty="0"/>
          </a:p>
        </p:txBody>
      </p:sp>
      <p:sp>
        <p:nvSpPr>
          <p:cNvPr id="4" name="Slide Number Placeholder 3"/>
          <p:cNvSpPr>
            <a:spLocks noGrp="1"/>
          </p:cNvSpPr>
          <p:nvPr>
            <p:ph type="sldNum" sz="quarter" idx="10"/>
          </p:nvPr>
        </p:nvSpPr>
        <p:spPr/>
        <p:txBody>
          <a:bodyPr/>
          <a:lstStyle/>
          <a:p>
            <a:fld id="{BE2721F0-3631-4E0C-AFE3-163334AE1729}" type="slidenum">
              <a:rPr lang="en-US" smtClean="0"/>
              <a:t>1</a:t>
            </a:fld>
            <a:endParaRPr lang="en-US"/>
          </a:p>
        </p:txBody>
      </p:sp>
    </p:spTree>
    <p:extLst>
      <p:ext uri="{BB962C8B-B14F-4D97-AF65-F5344CB8AC3E}">
        <p14:creationId xmlns:p14="http://schemas.microsoft.com/office/powerpoint/2010/main" val="4165610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02DBEC1-0D32-4016-9271-AD59F5DF6821}"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7522002-305B-4422-8051-FAFC6FBA351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2DBEC1-0D32-4016-9271-AD59F5DF6821}"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2DBEC1-0D32-4016-9271-AD59F5DF6821}"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2DBEC1-0D32-4016-9271-AD59F5DF6821}"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02DBEC1-0D32-4016-9271-AD59F5DF6821}" type="datetimeFigureOut">
              <a:rPr lang="en-US" smtClean="0"/>
              <a:t>3/30/2023</a:t>
            </a:fld>
            <a:endParaRPr lang="en-US"/>
          </a:p>
        </p:txBody>
      </p:sp>
      <p:sp>
        <p:nvSpPr>
          <p:cNvPr id="8" name="Slide Number Placeholder 7"/>
          <p:cNvSpPr>
            <a:spLocks noGrp="1"/>
          </p:cNvSpPr>
          <p:nvPr>
            <p:ph type="sldNum" sz="quarter" idx="11"/>
          </p:nvPr>
        </p:nvSpPr>
        <p:spPr/>
        <p:txBody>
          <a:bodyPr/>
          <a:lstStyle/>
          <a:p>
            <a:fld id="{D7522002-305B-4422-8051-FAFC6FBA351F}"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02DBEC1-0D32-4016-9271-AD59F5DF6821}"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2DBEC1-0D32-4016-9271-AD59F5DF6821}" type="datetimeFigureOut">
              <a:rPr lang="en-US" smtClean="0"/>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2DBEC1-0D32-4016-9271-AD59F5DF6821}" type="datetimeFigureOut">
              <a:rPr lang="en-US" smtClean="0"/>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2DBEC1-0D32-4016-9271-AD59F5DF6821}" type="datetimeFigureOut">
              <a:rPr lang="en-US" smtClean="0"/>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522002-305B-4422-8051-FAFC6FBA35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DBEC1-0D32-4016-9271-AD59F5DF6821}"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22002-305B-4422-8051-FAFC6FBA351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2DBEC1-0D32-4016-9271-AD59F5DF6821}"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D7522002-305B-4422-8051-FAFC6FBA351F}"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502DBEC1-0D32-4016-9271-AD59F5DF6821}" type="datetimeFigureOut">
              <a:rPr lang="en-US" smtClean="0"/>
              <a:t>3/30/2023</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D7522002-305B-4422-8051-FAFC6FBA351F}"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7200" dirty="0" smtClean="0"/>
              <a:t>Ending Employment</a:t>
            </a:r>
            <a:endParaRPr lang="en-US" sz="7200" dirty="0"/>
          </a:p>
        </p:txBody>
      </p:sp>
      <p:sp>
        <p:nvSpPr>
          <p:cNvPr id="3" name="Subtitle 2"/>
          <p:cNvSpPr>
            <a:spLocks noGrp="1"/>
          </p:cNvSpPr>
          <p:nvPr>
            <p:ph type="subTitle" idx="1"/>
          </p:nvPr>
        </p:nvSpPr>
        <p:spPr/>
        <p:txBody>
          <a:bodyPr/>
          <a:lstStyle/>
          <a:p>
            <a:r>
              <a:rPr lang="en-US" dirty="0" smtClean="0"/>
              <a:t>Updated 3/30/23</a:t>
            </a:r>
            <a:endParaRPr lang="en-US" dirty="0"/>
          </a:p>
        </p:txBody>
      </p:sp>
    </p:spTree>
    <p:extLst>
      <p:ext uri="{BB962C8B-B14F-4D97-AF65-F5344CB8AC3E}">
        <p14:creationId xmlns:p14="http://schemas.microsoft.com/office/powerpoint/2010/main" val="595615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Five</a:t>
            </a:r>
            <a:endParaRPr lang="en-US" dirty="0"/>
          </a:p>
        </p:txBody>
      </p:sp>
      <p:sp>
        <p:nvSpPr>
          <p:cNvPr id="3" name="Content Placeholder 2"/>
          <p:cNvSpPr>
            <a:spLocks noGrp="1"/>
          </p:cNvSpPr>
          <p:nvPr>
            <p:ph idx="1"/>
          </p:nvPr>
        </p:nvSpPr>
        <p:spPr>
          <a:xfrm>
            <a:off x="457200" y="785019"/>
            <a:ext cx="7620000" cy="1805782"/>
          </a:xfrm>
        </p:spPr>
        <p:txBody>
          <a:bodyPr/>
          <a:lstStyle/>
          <a:p>
            <a:r>
              <a:rPr lang="en-US" dirty="0" smtClean="0"/>
              <a:t>Troy applied for BC+ and FS on 5/27.  He needs a 3 month backdate. He lost his job yesterday.  His final paycheck will be received 6/6.  </a:t>
            </a:r>
          </a:p>
          <a:p>
            <a:r>
              <a:rPr lang="en-US" dirty="0" smtClean="0"/>
              <a:t>What do you do </a:t>
            </a:r>
            <a:r>
              <a:rPr lang="en-US" b="1" i="1" dirty="0" smtClean="0"/>
              <a:t>on the Employment page </a:t>
            </a:r>
            <a:r>
              <a:rPr lang="en-US" dirty="0" smtClean="0"/>
              <a:t>for the backdated BC+ only?</a:t>
            </a:r>
            <a:endParaRPr lang="en-US" dirty="0"/>
          </a:p>
        </p:txBody>
      </p:sp>
      <p:sp>
        <p:nvSpPr>
          <p:cNvPr id="4" name="Content Placeholder 2"/>
          <p:cNvSpPr txBox="1">
            <a:spLocks/>
          </p:cNvSpPr>
          <p:nvPr/>
        </p:nvSpPr>
        <p:spPr>
          <a:xfrm>
            <a:off x="609600" y="2971800"/>
            <a:ext cx="7620000" cy="33067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begin month of May</a:t>
            </a:r>
          </a:p>
          <a:p>
            <a:pPr marL="514350" indent="-514350">
              <a:buFont typeface="+mj-lt"/>
              <a:buAutoNum type="alphaUcPeriod"/>
            </a:pPr>
            <a:r>
              <a:rPr lang="en-US" dirty="0" smtClean="0"/>
              <a:t>Enter begin and end month of June</a:t>
            </a:r>
          </a:p>
          <a:p>
            <a:pPr marL="514350" indent="-514350">
              <a:buFont typeface="+mj-lt"/>
              <a:buAutoNum type="alphaUcPeriod"/>
            </a:pPr>
            <a:r>
              <a:rPr lang="en-US" dirty="0" smtClean="0"/>
              <a:t>Using the Date Navigator, enter separate sequences for each month</a:t>
            </a:r>
          </a:p>
          <a:p>
            <a:pPr marL="514350" indent="-514350">
              <a:buFont typeface="+mj-lt"/>
              <a:buAutoNum type="alphaUcPeriod"/>
            </a:pPr>
            <a:r>
              <a:rPr lang="en-US" dirty="0" smtClean="0"/>
              <a:t>Collect actual income from February</a:t>
            </a:r>
          </a:p>
          <a:p>
            <a:pPr marL="514350" indent="-514350">
              <a:buFont typeface="+mj-lt"/>
              <a:buAutoNum type="alphaUcPeriod"/>
            </a:pPr>
            <a:endParaRPr lang="en-US" dirty="0" smtClean="0"/>
          </a:p>
          <a:p>
            <a:endParaRPr lang="en-US" dirty="0"/>
          </a:p>
        </p:txBody>
      </p:sp>
    </p:spTree>
    <p:extLst>
      <p:ext uri="{BB962C8B-B14F-4D97-AF65-F5344CB8AC3E}">
        <p14:creationId xmlns:p14="http://schemas.microsoft.com/office/powerpoint/2010/main" val="27215052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C. Using the Date Navigator, enter separate sequences for each month</a:t>
            </a:r>
          </a:p>
          <a:p>
            <a:endParaRPr lang="en-US" dirty="0"/>
          </a:p>
        </p:txBody>
      </p:sp>
    </p:spTree>
    <p:extLst>
      <p:ext uri="{BB962C8B-B14F-4D97-AF65-F5344CB8AC3E}">
        <p14:creationId xmlns:p14="http://schemas.microsoft.com/office/powerpoint/2010/main" val="824914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Six</a:t>
            </a:r>
            <a:endParaRPr lang="en-US" dirty="0"/>
          </a:p>
        </p:txBody>
      </p:sp>
      <p:sp>
        <p:nvSpPr>
          <p:cNvPr id="3" name="Content Placeholder 2"/>
          <p:cNvSpPr>
            <a:spLocks noGrp="1"/>
          </p:cNvSpPr>
          <p:nvPr>
            <p:ph idx="1"/>
          </p:nvPr>
        </p:nvSpPr>
        <p:spPr>
          <a:xfrm>
            <a:off x="457200" y="838201"/>
            <a:ext cx="7620000" cy="1600200"/>
          </a:xfrm>
        </p:spPr>
        <p:txBody>
          <a:bodyPr/>
          <a:lstStyle/>
          <a:p>
            <a:r>
              <a:rPr lang="en-US" dirty="0" smtClean="0"/>
              <a:t>Nancy applied for FS on 5/27.  Today is 6/4 and you are doing the interview.  She lost her job 6/3, and will get her final paycheck 6/19.</a:t>
            </a:r>
          </a:p>
          <a:p>
            <a:r>
              <a:rPr lang="en-US" dirty="0" smtClean="0"/>
              <a:t>What do you do on the Employment page?</a:t>
            </a:r>
            <a:endParaRPr lang="en-US" dirty="0"/>
          </a:p>
        </p:txBody>
      </p:sp>
      <p:sp>
        <p:nvSpPr>
          <p:cNvPr id="4" name="Content Placeholder 2"/>
          <p:cNvSpPr txBox="1">
            <a:spLocks/>
          </p:cNvSpPr>
          <p:nvPr/>
        </p:nvSpPr>
        <p:spPr>
          <a:xfrm>
            <a:off x="457200" y="2438400"/>
            <a:ext cx="8305800" cy="403860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begin month of May with zero income</a:t>
            </a:r>
          </a:p>
          <a:p>
            <a:pPr marL="514350" indent="-514350">
              <a:buFont typeface="+mj-lt"/>
              <a:buAutoNum type="alphaUcPeriod"/>
            </a:pPr>
            <a:r>
              <a:rPr lang="en-US" dirty="0" smtClean="0"/>
              <a:t>Enter begin and end month of June</a:t>
            </a:r>
          </a:p>
          <a:p>
            <a:pPr marL="514350" indent="-514350">
              <a:buFont typeface="+mj-lt"/>
              <a:buAutoNum type="alphaUcPeriod"/>
            </a:pPr>
            <a:r>
              <a:rPr lang="en-US" dirty="0" smtClean="0"/>
              <a:t>Use the Date Navigator to enter separate sequences for May, June, and July</a:t>
            </a:r>
          </a:p>
          <a:p>
            <a:pPr marL="514350" indent="-514350">
              <a:buFont typeface="+mj-lt"/>
              <a:buAutoNum type="alphaUcPeriod"/>
            </a:pPr>
            <a:r>
              <a:rPr lang="en-US" dirty="0" smtClean="0"/>
              <a:t>Don’t enter an Employment page – she’s no longer working</a:t>
            </a:r>
          </a:p>
          <a:p>
            <a:pPr marL="514350" indent="-514350">
              <a:buFont typeface="+mj-lt"/>
              <a:buAutoNum type="alphaUcPeriod"/>
            </a:pPr>
            <a:endParaRPr lang="en-US" dirty="0" smtClean="0"/>
          </a:p>
          <a:p>
            <a:endParaRPr lang="en-US" dirty="0"/>
          </a:p>
        </p:txBody>
      </p:sp>
    </p:spTree>
    <p:extLst>
      <p:ext uri="{BB962C8B-B14F-4D97-AF65-F5344CB8AC3E}">
        <p14:creationId xmlns:p14="http://schemas.microsoft.com/office/powerpoint/2010/main" val="2604027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C. Using the Date Navigator, enter separate sequences for each month</a:t>
            </a:r>
          </a:p>
          <a:p>
            <a:endParaRPr lang="en-US" dirty="0"/>
          </a:p>
        </p:txBody>
      </p:sp>
    </p:spTree>
    <p:extLst>
      <p:ext uri="{BB962C8B-B14F-4D97-AF65-F5344CB8AC3E}">
        <p14:creationId xmlns:p14="http://schemas.microsoft.com/office/powerpoint/2010/main" val="789566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Seven</a:t>
            </a:r>
            <a:endParaRPr lang="en-US" dirty="0"/>
          </a:p>
        </p:txBody>
      </p:sp>
      <p:sp>
        <p:nvSpPr>
          <p:cNvPr id="3" name="Content Placeholder 2"/>
          <p:cNvSpPr>
            <a:spLocks noGrp="1"/>
          </p:cNvSpPr>
          <p:nvPr>
            <p:ph idx="1"/>
          </p:nvPr>
        </p:nvSpPr>
        <p:spPr>
          <a:xfrm>
            <a:off x="457200" y="762000"/>
            <a:ext cx="7620000" cy="1219200"/>
          </a:xfrm>
        </p:spPr>
        <p:txBody>
          <a:bodyPr/>
          <a:lstStyle/>
          <a:p>
            <a:r>
              <a:rPr lang="en-US" dirty="0" smtClean="0"/>
              <a:t>Shirley applies for FS on 6/4.  She started working 6/1, and will receive her first paycheck on 6/20</a:t>
            </a:r>
          </a:p>
          <a:p>
            <a:r>
              <a:rPr lang="en-US" dirty="0" smtClean="0"/>
              <a:t>What do you do?</a:t>
            </a:r>
            <a:endParaRPr lang="en-US" dirty="0"/>
          </a:p>
        </p:txBody>
      </p:sp>
      <p:sp>
        <p:nvSpPr>
          <p:cNvPr id="4" name="Content Placeholder 2"/>
          <p:cNvSpPr txBox="1">
            <a:spLocks/>
          </p:cNvSpPr>
          <p:nvPr/>
        </p:nvSpPr>
        <p:spPr>
          <a:xfrm>
            <a:off x="457200" y="2286000"/>
            <a:ext cx="7620000" cy="4373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begin date of June with a ?</a:t>
            </a:r>
          </a:p>
          <a:p>
            <a:pPr marL="514350" indent="-514350">
              <a:buFont typeface="+mj-lt"/>
              <a:buAutoNum type="alphaUcPeriod"/>
            </a:pPr>
            <a:r>
              <a:rPr lang="en-US" dirty="0" smtClean="0"/>
              <a:t>Enter begin date of July with a ?</a:t>
            </a:r>
          </a:p>
          <a:p>
            <a:pPr marL="514350" indent="-514350">
              <a:buFont typeface="+mj-lt"/>
              <a:buAutoNum type="alphaUcPeriod"/>
            </a:pPr>
            <a:r>
              <a:rPr lang="en-US" dirty="0" smtClean="0"/>
              <a:t>Enter begin date of May with a ?</a:t>
            </a:r>
          </a:p>
          <a:p>
            <a:pPr marL="514350" indent="-514350">
              <a:buFont typeface="+mj-lt"/>
              <a:buAutoNum type="alphaUcPeriod"/>
            </a:pPr>
            <a:endParaRPr lang="en-US" dirty="0" smtClean="0"/>
          </a:p>
          <a:p>
            <a:pPr marL="514350" indent="-514350">
              <a:buFont typeface="+mj-lt"/>
              <a:buAutoNum type="alphaUcPeriod"/>
            </a:pPr>
            <a:endParaRPr lang="en-US" dirty="0" smtClean="0"/>
          </a:p>
        </p:txBody>
      </p:sp>
    </p:spTree>
    <p:extLst>
      <p:ext uri="{BB962C8B-B14F-4D97-AF65-F5344CB8AC3E}">
        <p14:creationId xmlns:p14="http://schemas.microsoft.com/office/powerpoint/2010/main" val="3363397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A.  Enter begin date of June with a ?</a:t>
            </a:r>
          </a:p>
          <a:p>
            <a:endParaRPr lang="en-US" dirty="0"/>
          </a:p>
        </p:txBody>
      </p:sp>
    </p:spTree>
    <p:extLst>
      <p:ext uri="{BB962C8B-B14F-4D97-AF65-F5344CB8AC3E}">
        <p14:creationId xmlns:p14="http://schemas.microsoft.com/office/powerpoint/2010/main" val="1234483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85482"/>
          </a:xfrm>
        </p:spPr>
        <p:txBody>
          <a:bodyPr/>
          <a:lstStyle/>
          <a:p>
            <a:r>
              <a:rPr lang="en-US" dirty="0" smtClean="0"/>
              <a:t>Question Eight</a:t>
            </a:r>
            <a:endParaRPr lang="en-US" dirty="0"/>
          </a:p>
        </p:txBody>
      </p:sp>
      <p:sp>
        <p:nvSpPr>
          <p:cNvPr id="3" name="Content Placeholder 2"/>
          <p:cNvSpPr>
            <a:spLocks noGrp="1"/>
          </p:cNvSpPr>
          <p:nvPr>
            <p:ph idx="1"/>
          </p:nvPr>
        </p:nvSpPr>
        <p:spPr>
          <a:xfrm>
            <a:off x="457200" y="914401"/>
            <a:ext cx="7620000" cy="1143000"/>
          </a:xfrm>
        </p:spPr>
        <p:txBody>
          <a:bodyPr/>
          <a:lstStyle/>
          <a:p>
            <a:r>
              <a:rPr lang="en-US" dirty="0" smtClean="0"/>
              <a:t>Gina applies for FS on 6/1.  She started working on 5/29, and will receive her first paycheck on </a:t>
            </a:r>
            <a:r>
              <a:rPr lang="en-US" dirty="0"/>
              <a:t>6</a:t>
            </a:r>
            <a:r>
              <a:rPr lang="en-US" dirty="0" smtClean="0"/>
              <a:t>/20.  What do you do when you receive the EVFE?</a:t>
            </a:r>
            <a:endParaRPr lang="en-US" dirty="0"/>
          </a:p>
        </p:txBody>
      </p:sp>
      <p:sp>
        <p:nvSpPr>
          <p:cNvPr id="4" name="Content Placeholder 2"/>
          <p:cNvSpPr txBox="1">
            <a:spLocks/>
          </p:cNvSpPr>
          <p:nvPr/>
        </p:nvSpPr>
        <p:spPr>
          <a:xfrm>
            <a:off x="685800" y="2085110"/>
            <a:ext cx="7620000" cy="3992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full income indicated on the EVFE for June</a:t>
            </a:r>
          </a:p>
          <a:p>
            <a:pPr marL="514350" indent="-514350">
              <a:buFont typeface="+mj-lt"/>
              <a:buAutoNum type="alphaUcPeriod"/>
            </a:pPr>
            <a:r>
              <a:rPr lang="en-US" dirty="0" smtClean="0"/>
              <a:t>Request actual paystubs from June</a:t>
            </a:r>
          </a:p>
          <a:p>
            <a:pPr marL="514350" indent="-514350">
              <a:buFont typeface="+mj-lt"/>
              <a:buAutoNum type="alphaUcPeriod"/>
            </a:pPr>
            <a:r>
              <a:rPr lang="en-US" dirty="0" smtClean="0"/>
              <a:t>Enter only July begin month with full income</a:t>
            </a:r>
          </a:p>
          <a:p>
            <a:pPr marL="514350" indent="-514350">
              <a:buFont typeface="+mj-lt"/>
              <a:buAutoNum type="alphaUcPeriod"/>
            </a:pPr>
            <a:r>
              <a:rPr lang="en-US" dirty="0" smtClean="0"/>
              <a:t>Enter June partial income and use Date Navigator to enter July full income</a:t>
            </a:r>
          </a:p>
          <a:p>
            <a:pPr marL="514350" indent="-514350">
              <a:buFont typeface="+mj-lt"/>
              <a:buAutoNum type="alphaUcPeriod"/>
            </a:pPr>
            <a:r>
              <a:rPr lang="en-US" dirty="0" smtClean="0"/>
              <a:t>Enter May begin month with full income</a:t>
            </a:r>
          </a:p>
          <a:p>
            <a:pPr marL="514350" indent="-514350">
              <a:buFont typeface="+mj-lt"/>
              <a:buAutoNum type="alphaUcPeriod"/>
            </a:pPr>
            <a:endParaRPr lang="en-US" dirty="0" smtClean="0"/>
          </a:p>
          <a:p>
            <a:endParaRPr lang="en-US" dirty="0"/>
          </a:p>
        </p:txBody>
      </p:sp>
    </p:spTree>
    <p:extLst>
      <p:ext uri="{BB962C8B-B14F-4D97-AF65-F5344CB8AC3E}">
        <p14:creationId xmlns:p14="http://schemas.microsoft.com/office/powerpoint/2010/main" val="3771710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A.  Enter begin date of June with a ?</a:t>
            </a:r>
          </a:p>
          <a:p>
            <a:endParaRPr lang="en-US" dirty="0"/>
          </a:p>
        </p:txBody>
      </p:sp>
    </p:spTree>
    <p:extLst>
      <p:ext uri="{BB962C8B-B14F-4D97-AF65-F5344CB8AC3E}">
        <p14:creationId xmlns:p14="http://schemas.microsoft.com/office/powerpoint/2010/main" val="1926714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Nine</a:t>
            </a:r>
            <a:endParaRPr lang="en-US" dirty="0"/>
          </a:p>
        </p:txBody>
      </p:sp>
      <p:sp>
        <p:nvSpPr>
          <p:cNvPr id="3" name="Content Placeholder 2"/>
          <p:cNvSpPr>
            <a:spLocks noGrp="1"/>
          </p:cNvSpPr>
          <p:nvPr>
            <p:ph idx="1"/>
          </p:nvPr>
        </p:nvSpPr>
        <p:spPr>
          <a:xfrm>
            <a:off x="533400" y="838201"/>
            <a:ext cx="7620000" cy="1828800"/>
          </a:xfrm>
        </p:spPr>
        <p:txBody>
          <a:bodyPr/>
          <a:lstStyle/>
          <a:p>
            <a:r>
              <a:rPr lang="en-US" dirty="0" smtClean="0"/>
              <a:t>Beatrice applies for BC+ 5/20.  She had an old case with a job at Sears, but on this application, she indicated not employed.  There are wages from Sears from the first quarter of this year.  She is not requesting a backdate.</a:t>
            </a:r>
          </a:p>
          <a:p>
            <a:r>
              <a:rPr lang="en-US" dirty="0" smtClean="0"/>
              <a:t>What do you do?</a:t>
            </a:r>
            <a:endParaRPr lang="en-US" dirty="0"/>
          </a:p>
        </p:txBody>
      </p:sp>
      <p:sp>
        <p:nvSpPr>
          <p:cNvPr id="4" name="Content Placeholder 2"/>
          <p:cNvSpPr txBox="1">
            <a:spLocks/>
          </p:cNvSpPr>
          <p:nvPr/>
        </p:nvSpPr>
        <p:spPr>
          <a:xfrm>
            <a:off x="459509" y="2743200"/>
            <a:ext cx="8153400" cy="396240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Sears end month to match the existing begin month</a:t>
            </a:r>
          </a:p>
          <a:p>
            <a:pPr marL="514350" indent="-514350">
              <a:buFont typeface="+mj-lt"/>
              <a:buAutoNum type="alphaUcPeriod"/>
            </a:pPr>
            <a:r>
              <a:rPr lang="en-US" dirty="0" smtClean="0"/>
              <a:t>Update begin and end month to May and zero out income</a:t>
            </a:r>
          </a:p>
          <a:p>
            <a:pPr marL="514350" indent="-514350">
              <a:buFont typeface="+mj-lt"/>
              <a:buAutoNum type="alphaUcPeriod"/>
            </a:pPr>
            <a:r>
              <a:rPr lang="en-US" dirty="0" smtClean="0"/>
              <a:t>Update begin month to May and question income</a:t>
            </a:r>
          </a:p>
          <a:p>
            <a:pPr marL="514350" indent="-514350">
              <a:buFont typeface="+mj-lt"/>
              <a:buAutoNum type="alphaUcPeriod"/>
            </a:pPr>
            <a:r>
              <a:rPr lang="en-US" dirty="0" smtClean="0"/>
              <a:t>Update begin and end month to June and zero out income</a:t>
            </a:r>
          </a:p>
          <a:p>
            <a:pPr marL="514350" indent="-514350">
              <a:buFont typeface="+mj-lt"/>
              <a:buAutoNum type="alphaUcPeriod"/>
            </a:pPr>
            <a:endParaRPr lang="en-US" dirty="0" smtClean="0"/>
          </a:p>
        </p:txBody>
      </p:sp>
    </p:spTree>
    <p:extLst>
      <p:ext uri="{BB962C8B-B14F-4D97-AF65-F5344CB8AC3E}">
        <p14:creationId xmlns:p14="http://schemas.microsoft.com/office/powerpoint/2010/main" val="12490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B.  Update begin and end months to May and zero out income</a:t>
            </a:r>
          </a:p>
          <a:p>
            <a:endParaRPr lang="en-US" dirty="0"/>
          </a:p>
        </p:txBody>
      </p:sp>
    </p:spTree>
    <p:extLst>
      <p:ext uri="{BB962C8B-B14F-4D97-AF65-F5344CB8AC3E}">
        <p14:creationId xmlns:p14="http://schemas.microsoft.com/office/powerpoint/2010/main" val="37568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914082"/>
          </a:xfrm>
        </p:spPr>
        <p:txBody>
          <a:bodyPr/>
          <a:lstStyle/>
          <a:p>
            <a:r>
              <a:rPr lang="en-US" dirty="0" smtClean="0"/>
              <a:t>Question One</a:t>
            </a:r>
            <a:endParaRPr lang="en-US" dirty="0"/>
          </a:p>
        </p:txBody>
      </p:sp>
      <p:sp>
        <p:nvSpPr>
          <p:cNvPr id="3" name="Content Placeholder 2"/>
          <p:cNvSpPr>
            <a:spLocks noGrp="1"/>
          </p:cNvSpPr>
          <p:nvPr>
            <p:ph idx="1"/>
          </p:nvPr>
        </p:nvSpPr>
        <p:spPr>
          <a:xfrm>
            <a:off x="457200" y="1143001"/>
            <a:ext cx="7620000" cy="1600200"/>
          </a:xfrm>
        </p:spPr>
        <p:txBody>
          <a:bodyPr/>
          <a:lstStyle/>
          <a:p>
            <a:r>
              <a:rPr lang="en-US" dirty="0" smtClean="0"/>
              <a:t>Your FS only customer Sally calls you on 6/24, and reports that she quit her job that same day (and is never going back), and that she will get her final paycheck on 7/1.  </a:t>
            </a:r>
          </a:p>
          <a:p>
            <a:r>
              <a:rPr lang="en-US" dirty="0" smtClean="0"/>
              <a:t>What do you do?</a:t>
            </a:r>
          </a:p>
          <a:p>
            <a:pPr marL="0" indent="0">
              <a:buNone/>
            </a:pPr>
            <a:endParaRPr lang="en-US" dirty="0"/>
          </a:p>
        </p:txBody>
      </p:sp>
      <p:sp>
        <p:nvSpPr>
          <p:cNvPr id="4" name="Content Placeholder 2"/>
          <p:cNvSpPr txBox="1">
            <a:spLocks/>
          </p:cNvSpPr>
          <p:nvPr/>
        </p:nvSpPr>
        <p:spPr>
          <a:xfrm>
            <a:off x="459509" y="3124200"/>
            <a:ext cx="7620000" cy="34591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End employment page eff June</a:t>
            </a:r>
          </a:p>
          <a:p>
            <a:pPr marL="514350" indent="-514350">
              <a:buFont typeface="+mj-lt"/>
              <a:buAutoNum type="alphaUcPeriod"/>
            </a:pPr>
            <a:r>
              <a:rPr lang="en-US" dirty="0" smtClean="0"/>
              <a:t>End employment page eff May</a:t>
            </a:r>
          </a:p>
          <a:p>
            <a:pPr marL="514350" indent="-514350">
              <a:buFont typeface="+mj-lt"/>
              <a:buAutoNum type="alphaUcPeriod"/>
            </a:pPr>
            <a:r>
              <a:rPr lang="en-US" dirty="0" smtClean="0"/>
              <a:t>Update both begin and end month to July and move on</a:t>
            </a:r>
          </a:p>
          <a:p>
            <a:pPr marL="514350" indent="-514350">
              <a:buFont typeface="+mj-lt"/>
              <a:buAutoNum type="alphaUcPeriod"/>
            </a:pPr>
            <a:r>
              <a:rPr lang="en-US" dirty="0" smtClean="0"/>
              <a:t>Update begin month to July and request verification of last check</a:t>
            </a:r>
          </a:p>
          <a:p>
            <a:pPr marL="514350" indent="-514350">
              <a:buFont typeface="+mj-lt"/>
              <a:buAutoNum type="alphaUcPeriod"/>
            </a:pPr>
            <a:r>
              <a:rPr lang="en-US" dirty="0" smtClean="0"/>
              <a:t>Update both begin month and end month to July, zero out income and issue </a:t>
            </a:r>
            <a:r>
              <a:rPr lang="en-US" dirty="0" smtClean="0"/>
              <a:t>supplement </a:t>
            </a:r>
            <a:r>
              <a:rPr lang="en-US" dirty="0" smtClean="0"/>
              <a:t>for July</a:t>
            </a:r>
          </a:p>
          <a:p>
            <a:pPr marL="514350" indent="-514350">
              <a:buFont typeface="+mj-lt"/>
              <a:buAutoNum type="alphaUcPeriod"/>
            </a:pPr>
            <a:endParaRPr lang="en-US" dirty="0" smtClean="0"/>
          </a:p>
          <a:p>
            <a:endParaRPr lang="en-US" dirty="0" smtClean="0"/>
          </a:p>
          <a:p>
            <a:endParaRPr lang="en-US" dirty="0"/>
          </a:p>
        </p:txBody>
      </p:sp>
    </p:spTree>
    <p:extLst>
      <p:ext uri="{BB962C8B-B14F-4D97-AF65-F5344CB8AC3E}">
        <p14:creationId xmlns:p14="http://schemas.microsoft.com/office/powerpoint/2010/main" val="1663778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Ten</a:t>
            </a:r>
            <a:endParaRPr lang="en-US" dirty="0"/>
          </a:p>
        </p:txBody>
      </p:sp>
      <p:sp>
        <p:nvSpPr>
          <p:cNvPr id="3" name="Content Placeholder 2"/>
          <p:cNvSpPr>
            <a:spLocks noGrp="1"/>
          </p:cNvSpPr>
          <p:nvPr>
            <p:ph idx="1"/>
          </p:nvPr>
        </p:nvSpPr>
        <p:spPr>
          <a:xfrm>
            <a:off x="457200" y="762001"/>
            <a:ext cx="7620000" cy="1524000"/>
          </a:xfrm>
        </p:spPr>
        <p:txBody>
          <a:bodyPr/>
          <a:lstStyle/>
          <a:p>
            <a:r>
              <a:rPr lang="en-US" dirty="0" smtClean="0"/>
              <a:t>Alana’s BC+ case closed 4/30 for not verifying a new job.  She submitted a new application 6/10, stating not employed.  She is not requesting a backdate.  </a:t>
            </a:r>
          </a:p>
          <a:p>
            <a:r>
              <a:rPr lang="en-US" dirty="0" smtClean="0"/>
              <a:t>What do you do?</a:t>
            </a:r>
            <a:endParaRPr lang="en-US" dirty="0"/>
          </a:p>
        </p:txBody>
      </p:sp>
      <p:sp>
        <p:nvSpPr>
          <p:cNvPr id="4" name="Content Placeholder 2"/>
          <p:cNvSpPr txBox="1">
            <a:spLocks/>
          </p:cNvSpPr>
          <p:nvPr/>
        </p:nvSpPr>
        <p:spPr>
          <a:xfrm>
            <a:off x="457200" y="2484437"/>
            <a:ext cx="8153400" cy="4373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Enter end month to match the existing begin month</a:t>
            </a:r>
          </a:p>
          <a:p>
            <a:pPr marL="514350" indent="-514350">
              <a:buFont typeface="+mj-lt"/>
              <a:buAutoNum type="alphaUcPeriod"/>
            </a:pPr>
            <a:r>
              <a:rPr lang="en-US" dirty="0" smtClean="0"/>
              <a:t>Update begin and end date to May and zero out income</a:t>
            </a:r>
          </a:p>
          <a:p>
            <a:pPr marL="514350" indent="-514350">
              <a:buFont typeface="+mj-lt"/>
              <a:buAutoNum type="alphaUcPeriod"/>
            </a:pPr>
            <a:r>
              <a:rPr lang="en-US" dirty="0" smtClean="0"/>
              <a:t>Update begin month to May and question income</a:t>
            </a:r>
          </a:p>
          <a:p>
            <a:pPr marL="514350" indent="-514350">
              <a:buFont typeface="+mj-lt"/>
              <a:buAutoNum type="alphaUcPeriod"/>
            </a:pPr>
            <a:r>
              <a:rPr lang="en-US" dirty="0" smtClean="0"/>
              <a:t>Update begin and end month to June and zero out income</a:t>
            </a:r>
          </a:p>
          <a:p>
            <a:pPr marL="514350" indent="-514350">
              <a:buFont typeface="+mj-lt"/>
              <a:buAutoNum type="alphaUcPeriod"/>
            </a:pPr>
            <a:endParaRPr lang="en-US" dirty="0" smtClean="0"/>
          </a:p>
        </p:txBody>
      </p:sp>
    </p:spTree>
    <p:extLst>
      <p:ext uri="{BB962C8B-B14F-4D97-AF65-F5344CB8AC3E}">
        <p14:creationId xmlns:p14="http://schemas.microsoft.com/office/powerpoint/2010/main" val="4545656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D.   Update begin and end months to June and zero out income</a:t>
            </a:r>
          </a:p>
          <a:p>
            <a:endParaRPr lang="en-US" dirty="0"/>
          </a:p>
        </p:txBody>
      </p:sp>
    </p:spTree>
    <p:extLst>
      <p:ext uri="{BB962C8B-B14F-4D97-AF65-F5344CB8AC3E}">
        <p14:creationId xmlns:p14="http://schemas.microsoft.com/office/powerpoint/2010/main" val="11666888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85482"/>
          </a:xfrm>
        </p:spPr>
        <p:txBody>
          <a:bodyPr/>
          <a:lstStyle/>
          <a:p>
            <a:r>
              <a:rPr lang="en-US" dirty="0" smtClean="0"/>
              <a:t>Question Eleven</a:t>
            </a:r>
            <a:endParaRPr lang="en-US" dirty="0"/>
          </a:p>
        </p:txBody>
      </p:sp>
      <p:sp>
        <p:nvSpPr>
          <p:cNvPr id="3" name="Content Placeholder 2"/>
          <p:cNvSpPr>
            <a:spLocks noGrp="1"/>
          </p:cNvSpPr>
          <p:nvPr>
            <p:ph idx="1"/>
          </p:nvPr>
        </p:nvSpPr>
        <p:spPr>
          <a:xfrm>
            <a:off x="457200" y="838201"/>
            <a:ext cx="7620000" cy="2133600"/>
          </a:xfrm>
        </p:spPr>
        <p:txBody>
          <a:bodyPr>
            <a:normAutofit/>
          </a:bodyPr>
          <a:lstStyle/>
          <a:p>
            <a:r>
              <a:rPr lang="en-US" dirty="0" smtClean="0"/>
              <a:t>Colin is receiving FS and HC.  He calls to report that he has started a second job.  </a:t>
            </a:r>
            <a:r>
              <a:rPr lang="en-US" b="1" dirty="0" smtClean="0"/>
              <a:t>He is certain the information he’s given you is correct.  </a:t>
            </a:r>
            <a:r>
              <a:rPr lang="en-US" dirty="0" smtClean="0"/>
              <a:t>You enter the information as he reports over the phone.  This additional income puts his case over the income limit, and closes the entire case</a:t>
            </a:r>
          </a:p>
          <a:p>
            <a:r>
              <a:rPr lang="en-US" dirty="0" smtClean="0"/>
              <a:t>What do you do? </a:t>
            </a:r>
            <a:endParaRPr lang="en-US" dirty="0"/>
          </a:p>
        </p:txBody>
      </p:sp>
      <p:sp>
        <p:nvSpPr>
          <p:cNvPr id="4" name="Content Placeholder 2"/>
          <p:cNvSpPr txBox="1">
            <a:spLocks/>
          </p:cNvSpPr>
          <p:nvPr/>
        </p:nvSpPr>
        <p:spPr>
          <a:xfrm>
            <a:off x="457200" y="3048000"/>
            <a:ext cx="8305800" cy="365760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Let the income close the case without requesting verification</a:t>
            </a:r>
          </a:p>
          <a:p>
            <a:pPr marL="514350" indent="-514350">
              <a:buFont typeface="+mj-lt"/>
              <a:buAutoNum type="alphaUcPeriod"/>
            </a:pPr>
            <a:r>
              <a:rPr lang="en-US" dirty="0" smtClean="0"/>
              <a:t>Mail out a manual verification request</a:t>
            </a:r>
          </a:p>
          <a:p>
            <a:pPr marL="514350" indent="-514350">
              <a:buFont typeface="+mj-lt"/>
              <a:buAutoNum type="alphaUcPeriod"/>
            </a:pPr>
            <a:r>
              <a:rPr lang="en-US" dirty="0" smtClean="0"/>
              <a:t>Cut the income in half to generate a verification request</a:t>
            </a:r>
          </a:p>
          <a:p>
            <a:pPr marL="514350" indent="-514350">
              <a:buFont typeface="+mj-lt"/>
              <a:buAutoNum type="alphaUcPeriod"/>
            </a:pPr>
            <a:r>
              <a:rPr lang="en-US" dirty="0" smtClean="0"/>
              <a:t>Enter an override of $1 to generate a verification request</a:t>
            </a:r>
          </a:p>
          <a:p>
            <a:pPr marL="514350" indent="-514350">
              <a:buFont typeface="+mj-lt"/>
              <a:buAutoNum type="alphaUcPeriod"/>
            </a:pPr>
            <a:endParaRPr lang="en-US" dirty="0" smtClean="0"/>
          </a:p>
        </p:txBody>
      </p:sp>
    </p:spTree>
    <p:extLst>
      <p:ext uri="{BB962C8B-B14F-4D97-AF65-F5344CB8AC3E}">
        <p14:creationId xmlns:p14="http://schemas.microsoft.com/office/powerpoint/2010/main" val="18527473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Since he’s certain…..  A.  Let the income close the case without requesting verification</a:t>
            </a:r>
          </a:p>
          <a:p>
            <a:r>
              <a:rPr lang="en-US" dirty="0"/>
              <a:t>If he were uncertain, or if this information was questionable, then we would reduce the income enough to generate a verification request</a:t>
            </a:r>
          </a:p>
          <a:p>
            <a:endParaRPr lang="en-US" dirty="0"/>
          </a:p>
        </p:txBody>
      </p:sp>
    </p:spTree>
    <p:extLst>
      <p:ext uri="{BB962C8B-B14F-4D97-AF65-F5344CB8AC3E}">
        <p14:creationId xmlns:p14="http://schemas.microsoft.com/office/powerpoint/2010/main" val="2095193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85482"/>
          </a:xfrm>
        </p:spPr>
        <p:txBody>
          <a:bodyPr/>
          <a:lstStyle/>
          <a:p>
            <a:r>
              <a:rPr lang="en-US" dirty="0" smtClean="0"/>
              <a:t>Question Twelve</a:t>
            </a:r>
            <a:endParaRPr lang="en-US" dirty="0"/>
          </a:p>
        </p:txBody>
      </p:sp>
      <p:sp>
        <p:nvSpPr>
          <p:cNvPr id="3" name="Content Placeholder 2"/>
          <p:cNvSpPr>
            <a:spLocks noGrp="1"/>
          </p:cNvSpPr>
          <p:nvPr>
            <p:ph idx="1"/>
          </p:nvPr>
        </p:nvSpPr>
        <p:spPr>
          <a:xfrm>
            <a:off x="457200" y="838200"/>
            <a:ext cx="7620000" cy="4373563"/>
          </a:xfrm>
        </p:spPr>
        <p:txBody>
          <a:bodyPr/>
          <a:lstStyle/>
          <a:p>
            <a:r>
              <a:rPr lang="en-US" dirty="0" smtClean="0"/>
              <a:t>Your FS customer Sally, calls you on 6/23 to tell you she was fired, and her last day was 6/17</a:t>
            </a:r>
          </a:p>
          <a:p>
            <a:r>
              <a:rPr lang="en-US" dirty="0" smtClean="0"/>
              <a:t>Her final paycheck will be 6/30</a:t>
            </a:r>
          </a:p>
          <a:p>
            <a:r>
              <a:rPr lang="en-US" dirty="0" smtClean="0"/>
              <a:t>Do you answer the Employment Ended? / Employment End Date / Date of Last Paycheck questions?</a:t>
            </a:r>
            <a:endParaRPr lang="en-US" dirty="0"/>
          </a:p>
        </p:txBody>
      </p:sp>
      <p:sp>
        <p:nvSpPr>
          <p:cNvPr id="4" name="Content Placeholder 2"/>
          <p:cNvSpPr txBox="1">
            <a:spLocks/>
          </p:cNvSpPr>
          <p:nvPr/>
        </p:nvSpPr>
        <p:spPr>
          <a:xfrm>
            <a:off x="457200" y="3200400"/>
            <a:ext cx="7620000" cy="29257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Yes</a:t>
            </a:r>
          </a:p>
          <a:p>
            <a:pPr marL="514350" indent="-514350">
              <a:buFont typeface="+mj-lt"/>
              <a:buAutoNum type="alphaUcPeriod"/>
            </a:pPr>
            <a:r>
              <a:rPr lang="en-US" dirty="0" smtClean="0"/>
              <a:t>No</a:t>
            </a:r>
          </a:p>
          <a:p>
            <a:pPr marL="514350" indent="-514350">
              <a:buFont typeface="+mj-lt"/>
              <a:buAutoNum type="alphaUcPeriod"/>
            </a:pPr>
            <a:r>
              <a:rPr lang="en-US" dirty="0" smtClean="0"/>
              <a:t>Only if she may be eligible for a FS </a:t>
            </a:r>
            <a:r>
              <a:rPr lang="en-US" dirty="0" smtClean="0"/>
              <a:t>supplement</a:t>
            </a:r>
            <a:endParaRPr lang="en-US" dirty="0" smtClean="0"/>
          </a:p>
          <a:p>
            <a:pPr marL="514350" indent="-514350">
              <a:buFont typeface="+mj-lt"/>
              <a:buAutoNum type="alphaUcPeriod"/>
            </a:pPr>
            <a:endParaRPr lang="en-US" dirty="0" smtClean="0"/>
          </a:p>
        </p:txBody>
      </p:sp>
    </p:spTree>
    <p:extLst>
      <p:ext uri="{BB962C8B-B14F-4D97-AF65-F5344CB8AC3E}">
        <p14:creationId xmlns:p14="http://schemas.microsoft.com/office/powerpoint/2010/main" val="23699993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A.   Yes</a:t>
            </a:r>
          </a:p>
          <a:p>
            <a:endParaRPr lang="en-US" dirty="0"/>
          </a:p>
        </p:txBody>
      </p:sp>
    </p:spTree>
    <p:extLst>
      <p:ext uri="{BB962C8B-B14F-4D97-AF65-F5344CB8AC3E}">
        <p14:creationId xmlns:p14="http://schemas.microsoft.com/office/powerpoint/2010/main" val="10410271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85482"/>
          </a:xfrm>
        </p:spPr>
        <p:txBody>
          <a:bodyPr/>
          <a:lstStyle/>
          <a:p>
            <a:r>
              <a:rPr lang="en-US" dirty="0" smtClean="0"/>
              <a:t>Question Thirteen</a:t>
            </a:r>
            <a:endParaRPr lang="en-US" dirty="0"/>
          </a:p>
        </p:txBody>
      </p:sp>
      <p:sp>
        <p:nvSpPr>
          <p:cNvPr id="3" name="Content Placeholder 2"/>
          <p:cNvSpPr>
            <a:spLocks noGrp="1"/>
          </p:cNvSpPr>
          <p:nvPr>
            <p:ph idx="1"/>
          </p:nvPr>
        </p:nvSpPr>
        <p:spPr/>
        <p:txBody>
          <a:bodyPr/>
          <a:lstStyle/>
          <a:p>
            <a:r>
              <a:rPr lang="en-US" dirty="0" smtClean="0"/>
              <a:t>And if you do answer those questions, do you request verification?</a:t>
            </a:r>
          </a:p>
          <a:p>
            <a:endParaRPr lang="en-US" dirty="0"/>
          </a:p>
          <a:p>
            <a:r>
              <a:rPr lang="en-US" dirty="0" smtClean="0"/>
              <a:t>A.	Yes</a:t>
            </a:r>
          </a:p>
          <a:p>
            <a:r>
              <a:rPr lang="en-US" dirty="0" smtClean="0"/>
              <a:t>B.	No</a:t>
            </a:r>
          </a:p>
          <a:p>
            <a:pPr marL="457200" indent="-457200">
              <a:buAutoNum type="alphaUcPeriod" startAt="3"/>
            </a:pPr>
            <a:r>
              <a:rPr lang="en-US" dirty="0" smtClean="0"/>
              <a:t>      Only if she may be eligible for a FS </a:t>
            </a:r>
            <a:r>
              <a:rPr lang="en-US" dirty="0" smtClean="0"/>
              <a:t>supplement</a:t>
            </a:r>
            <a:endParaRPr lang="en-US" dirty="0" smtClean="0"/>
          </a:p>
          <a:p>
            <a:pPr marL="457200" indent="-457200">
              <a:buAutoNum type="alphaUcPeriod" startAt="3"/>
            </a:pPr>
            <a:endParaRPr lang="en-US" dirty="0"/>
          </a:p>
        </p:txBody>
      </p:sp>
    </p:spTree>
    <p:extLst>
      <p:ext uri="{BB962C8B-B14F-4D97-AF65-F5344CB8AC3E}">
        <p14:creationId xmlns:p14="http://schemas.microsoft.com/office/powerpoint/2010/main" val="13158617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C.  Only if she may be eligible for a FS supplement</a:t>
            </a:r>
          </a:p>
          <a:p>
            <a:endParaRPr lang="en-US" dirty="0"/>
          </a:p>
        </p:txBody>
      </p:sp>
    </p:spTree>
    <p:extLst>
      <p:ext uri="{BB962C8B-B14F-4D97-AF65-F5344CB8AC3E}">
        <p14:creationId xmlns:p14="http://schemas.microsoft.com/office/powerpoint/2010/main" val="2729481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85482"/>
          </a:xfrm>
        </p:spPr>
        <p:txBody>
          <a:bodyPr/>
          <a:lstStyle/>
          <a:p>
            <a:r>
              <a:rPr lang="en-US" dirty="0" smtClean="0"/>
              <a:t>Question Fourteen</a:t>
            </a:r>
            <a:endParaRPr lang="en-US" dirty="0"/>
          </a:p>
        </p:txBody>
      </p:sp>
      <p:sp>
        <p:nvSpPr>
          <p:cNvPr id="3" name="Content Placeholder 2"/>
          <p:cNvSpPr>
            <a:spLocks noGrp="1"/>
          </p:cNvSpPr>
          <p:nvPr>
            <p:ph idx="1"/>
          </p:nvPr>
        </p:nvSpPr>
        <p:spPr>
          <a:xfrm>
            <a:off x="457200" y="1143000"/>
            <a:ext cx="7620000" cy="762000"/>
          </a:xfrm>
        </p:spPr>
        <p:txBody>
          <a:bodyPr/>
          <a:lstStyle/>
          <a:p>
            <a:r>
              <a:rPr lang="en-US" dirty="0" smtClean="0"/>
              <a:t>How long do you keep an end-dated Employment page before you NL delete it?</a:t>
            </a:r>
            <a:endParaRPr lang="en-US" dirty="0"/>
          </a:p>
        </p:txBody>
      </p:sp>
      <p:sp>
        <p:nvSpPr>
          <p:cNvPr id="4" name="Content Placeholder 2"/>
          <p:cNvSpPr txBox="1">
            <a:spLocks/>
          </p:cNvSpPr>
          <p:nvPr/>
        </p:nvSpPr>
        <p:spPr>
          <a:xfrm>
            <a:off x="457200" y="2133600"/>
            <a:ext cx="7620000" cy="4373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I delete it right away</a:t>
            </a:r>
          </a:p>
          <a:p>
            <a:pPr marL="514350" indent="-514350">
              <a:buFont typeface="+mj-lt"/>
              <a:buAutoNum type="alphaUcPeriod"/>
            </a:pPr>
            <a:r>
              <a:rPr lang="en-US" dirty="0" smtClean="0"/>
              <a:t>Six months</a:t>
            </a:r>
          </a:p>
          <a:p>
            <a:pPr marL="514350" indent="-514350">
              <a:buFont typeface="+mj-lt"/>
              <a:buAutoNum type="alphaUcPeriod"/>
            </a:pPr>
            <a:r>
              <a:rPr lang="en-US" dirty="0" smtClean="0"/>
              <a:t>One year</a:t>
            </a:r>
          </a:p>
          <a:p>
            <a:pPr marL="514350" indent="-514350">
              <a:buFont typeface="+mj-lt"/>
              <a:buAutoNum type="alphaUcPeriod"/>
            </a:pPr>
            <a:r>
              <a:rPr lang="en-US" dirty="0" smtClean="0"/>
              <a:t>Next SMRF</a:t>
            </a:r>
          </a:p>
          <a:p>
            <a:pPr marL="514350" indent="-514350">
              <a:buFont typeface="+mj-lt"/>
              <a:buAutoNum type="alphaUcPeriod"/>
            </a:pPr>
            <a:r>
              <a:rPr lang="en-US" dirty="0" smtClean="0"/>
              <a:t>Next renewal</a:t>
            </a:r>
          </a:p>
          <a:p>
            <a:pPr marL="514350" indent="-514350">
              <a:buFont typeface="+mj-lt"/>
              <a:buAutoNum type="alphaUcPeriod"/>
            </a:pPr>
            <a:r>
              <a:rPr lang="en-US" dirty="0" smtClean="0"/>
              <a:t>I never delete them</a:t>
            </a:r>
          </a:p>
          <a:p>
            <a:pPr marL="514350" indent="-514350">
              <a:buFont typeface="+mj-lt"/>
              <a:buAutoNum type="alphaUcPeriod"/>
            </a:pPr>
            <a:endParaRPr lang="en-US" dirty="0" smtClean="0"/>
          </a:p>
        </p:txBody>
      </p:sp>
    </p:spTree>
    <p:extLst>
      <p:ext uri="{BB962C8B-B14F-4D97-AF65-F5344CB8AC3E}">
        <p14:creationId xmlns:p14="http://schemas.microsoft.com/office/powerpoint/2010/main" val="20307313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smtClean="0"/>
              <a:t>C. Although </a:t>
            </a:r>
            <a:r>
              <a:rPr lang="en-US" dirty="0"/>
              <a:t>there is no policy regarding this, one year is the state’s recommendation</a:t>
            </a:r>
          </a:p>
          <a:p>
            <a:endParaRPr lang="en-US" dirty="0"/>
          </a:p>
        </p:txBody>
      </p:sp>
    </p:spTree>
    <p:extLst>
      <p:ext uri="{BB962C8B-B14F-4D97-AF65-F5344CB8AC3E}">
        <p14:creationId xmlns:p14="http://schemas.microsoft.com/office/powerpoint/2010/main" val="129663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D. Update begin month to July and request verification of last check</a:t>
            </a:r>
          </a:p>
          <a:p>
            <a:endParaRPr lang="en-US" dirty="0"/>
          </a:p>
        </p:txBody>
      </p:sp>
    </p:spTree>
    <p:extLst>
      <p:ext uri="{BB962C8B-B14F-4D97-AF65-F5344CB8AC3E}">
        <p14:creationId xmlns:p14="http://schemas.microsoft.com/office/powerpoint/2010/main" val="18665106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Fifteen</a:t>
            </a:r>
            <a:endParaRPr lang="en-US"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When you are not sure how to process something, or of correct policy, where do you go for help?</a:t>
            </a:r>
          </a:p>
          <a:p>
            <a:pPr marL="457200" indent="-457200">
              <a:buFont typeface="+mj-lt"/>
              <a:buAutoNum type="alphaUcPeriod"/>
            </a:pPr>
            <a:r>
              <a:rPr lang="en-US" dirty="0" smtClean="0"/>
              <a:t>Lead worker</a:t>
            </a:r>
          </a:p>
          <a:p>
            <a:pPr marL="457200" indent="-457200">
              <a:buFont typeface="+mj-lt"/>
              <a:buAutoNum type="alphaUcPeriod"/>
            </a:pPr>
            <a:r>
              <a:rPr lang="en-US" dirty="0" smtClean="0"/>
              <a:t>Help Queue</a:t>
            </a:r>
          </a:p>
          <a:p>
            <a:pPr marL="457200" indent="-457200">
              <a:buFont typeface="+mj-lt"/>
              <a:buAutoNum type="alphaUcPeriod"/>
            </a:pPr>
            <a:r>
              <a:rPr lang="en-US" dirty="0" smtClean="0"/>
              <a:t>Supervisor</a:t>
            </a:r>
          </a:p>
          <a:p>
            <a:pPr marL="457200" indent="-457200">
              <a:buFont typeface="+mj-lt"/>
              <a:buAutoNum type="alphaUcPeriod"/>
            </a:pPr>
            <a:r>
              <a:rPr lang="en-US" dirty="0" smtClean="0"/>
              <a:t>Cube Neighbor</a:t>
            </a:r>
            <a:endParaRPr lang="en-US" dirty="0" smtClean="0"/>
          </a:p>
          <a:p>
            <a:pPr marL="457200" indent="-457200">
              <a:buFont typeface="+mj-lt"/>
              <a:buAutoNum type="alphaUcPeriod"/>
            </a:pPr>
            <a:r>
              <a:rPr lang="en-US" dirty="0" smtClean="0"/>
              <a:t>Friend</a:t>
            </a:r>
          </a:p>
          <a:p>
            <a:pPr marL="457200" indent="-457200">
              <a:buFont typeface="+mj-lt"/>
              <a:buAutoNum type="alphaUcPeriod"/>
            </a:pPr>
            <a:r>
              <a:rPr lang="en-US" dirty="0" smtClean="0"/>
              <a:t>Online tools, such as manuals or Process Help</a:t>
            </a:r>
          </a:p>
          <a:p>
            <a:pPr marL="457200" indent="-457200">
              <a:buFont typeface="+mj-lt"/>
              <a:buAutoNum type="alphaUcPeriod"/>
            </a:pPr>
            <a:endParaRPr lang="en-US" dirty="0" smtClean="0"/>
          </a:p>
          <a:p>
            <a:pPr marL="457200" indent="-457200">
              <a:buFont typeface="+mj-lt"/>
              <a:buAutoNum type="alphaUcPeriod"/>
            </a:pPr>
            <a:endParaRPr lang="en-US" dirty="0"/>
          </a:p>
        </p:txBody>
      </p:sp>
    </p:spTree>
    <p:extLst>
      <p:ext uri="{BB962C8B-B14F-4D97-AF65-F5344CB8AC3E}">
        <p14:creationId xmlns:p14="http://schemas.microsoft.com/office/powerpoint/2010/main" val="30114173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All of the above.  Isn’t it great that we have such a wealth of resources?  </a:t>
            </a:r>
            <a:r>
              <a:rPr lang="en-US" dirty="0">
                <a:sym typeface="Wingdings" panose="05000000000000000000" pitchFamily="2" charset="2"/>
              </a:rPr>
              <a:t></a:t>
            </a:r>
            <a:endParaRPr lang="en-US" dirty="0"/>
          </a:p>
          <a:p>
            <a:endParaRPr lang="en-US" dirty="0"/>
          </a:p>
        </p:txBody>
      </p:sp>
    </p:spTree>
    <p:extLst>
      <p:ext uri="{BB962C8B-B14F-4D97-AF65-F5344CB8AC3E}">
        <p14:creationId xmlns:p14="http://schemas.microsoft.com/office/powerpoint/2010/main" val="4231466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Miscellaneous notes</a:t>
            </a:r>
            <a:endParaRPr lang="en-US" dirty="0"/>
          </a:p>
        </p:txBody>
      </p:sp>
      <p:sp>
        <p:nvSpPr>
          <p:cNvPr id="3" name="Content Placeholder 2"/>
          <p:cNvSpPr>
            <a:spLocks noGrp="1"/>
          </p:cNvSpPr>
          <p:nvPr>
            <p:ph idx="1"/>
          </p:nvPr>
        </p:nvSpPr>
        <p:spPr>
          <a:xfrm>
            <a:off x="304800" y="1752600"/>
            <a:ext cx="7772400" cy="4876800"/>
          </a:xfrm>
        </p:spPr>
        <p:txBody>
          <a:bodyPr>
            <a:normAutofit/>
          </a:bodyPr>
          <a:lstStyle/>
          <a:p>
            <a:pPr marL="342900" lvl="0" indent="-342900">
              <a:buFont typeface="Arial" panose="020B0604020202020204" pitchFamily="34" charset="0"/>
              <a:buChar char="•"/>
            </a:pPr>
            <a:r>
              <a:rPr lang="en-US" b="0" dirty="0"/>
              <a:t>Employment is being end dated for employees that are clearly seasonal or laid off from a consistent employer who will be calling them back.</a:t>
            </a:r>
          </a:p>
          <a:p>
            <a:pPr marL="342900" lvl="0" indent="-342900">
              <a:buFont typeface="Arial" panose="020B0604020202020204" pitchFamily="34" charset="0"/>
              <a:buChar char="•"/>
            </a:pPr>
            <a:r>
              <a:rPr lang="en-US" b="0" smtClean="0"/>
              <a:t>Employment </a:t>
            </a:r>
            <a:r>
              <a:rPr lang="en-US" b="0" dirty="0"/>
              <a:t>is being end dated when there is still a check or more due in the following month.  If the last check date the client is stating isn’t consistent with the period end and pay date question it.  Ask if there is vacation, sick leave, PTO and if yes when will it be paid out.</a:t>
            </a:r>
          </a:p>
          <a:p>
            <a:pPr marL="342900" lvl="0" indent="-342900">
              <a:buFont typeface="Arial" panose="020B0604020202020204" pitchFamily="34" charset="0"/>
              <a:buChar char="•"/>
            </a:pPr>
            <a:r>
              <a:rPr lang="en-US" b="0" dirty="0"/>
              <a:t>If a business is closing – ask if there is a severance package.</a:t>
            </a:r>
          </a:p>
          <a:p>
            <a:pPr marL="342900" lvl="0" indent="-342900">
              <a:buFont typeface="Arial" panose="020B0604020202020204" pitchFamily="34" charset="0"/>
              <a:buChar char="•"/>
            </a:pPr>
            <a:r>
              <a:rPr lang="en-US" b="0" dirty="0"/>
              <a:t>If employee is off due to inability to work, ask if </a:t>
            </a:r>
            <a:r>
              <a:rPr lang="en-US" b="0" dirty="0" err="1"/>
              <a:t>incap</a:t>
            </a:r>
            <a:r>
              <a:rPr lang="en-US" b="0" dirty="0"/>
              <a:t> is work related and inquire about Workers Comp.  If not work related, ask if there is short term disability insurance available.  Short term disability is a question for off due to child birth also.</a:t>
            </a:r>
          </a:p>
          <a:p>
            <a:endParaRPr lang="en-US" dirty="0"/>
          </a:p>
        </p:txBody>
      </p:sp>
    </p:spTree>
    <p:extLst>
      <p:ext uri="{BB962C8B-B14F-4D97-AF65-F5344CB8AC3E}">
        <p14:creationId xmlns:p14="http://schemas.microsoft.com/office/powerpoint/2010/main" val="1836277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lstStyle/>
          <a:p>
            <a:r>
              <a:rPr lang="en-US" dirty="0" smtClean="0"/>
              <a:t>Question Two</a:t>
            </a:r>
            <a:endParaRPr lang="en-US" dirty="0"/>
          </a:p>
        </p:txBody>
      </p:sp>
      <p:sp>
        <p:nvSpPr>
          <p:cNvPr id="3" name="Content Placeholder 2"/>
          <p:cNvSpPr>
            <a:spLocks noGrp="1"/>
          </p:cNvSpPr>
          <p:nvPr>
            <p:ph idx="1"/>
          </p:nvPr>
        </p:nvSpPr>
        <p:spPr>
          <a:xfrm>
            <a:off x="457200" y="914401"/>
            <a:ext cx="7620000" cy="1828800"/>
          </a:xfrm>
        </p:spPr>
        <p:txBody>
          <a:bodyPr/>
          <a:lstStyle/>
          <a:p>
            <a:r>
              <a:rPr lang="en-US" dirty="0" smtClean="0"/>
              <a:t>For a FS only case, Sally calls you 6/24, to report that she quit her job (and is never going back) and that she will get her final paycheck on 6/29.</a:t>
            </a:r>
          </a:p>
          <a:p>
            <a:r>
              <a:rPr lang="en-US" dirty="0" smtClean="0"/>
              <a:t>What do you do?</a:t>
            </a:r>
            <a:endParaRPr lang="en-US" dirty="0"/>
          </a:p>
        </p:txBody>
      </p:sp>
      <p:sp>
        <p:nvSpPr>
          <p:cNvPr id="4" name="Content Placeholder 2"/>
          <p:cNvSpPr txBox="1">
            <a:spLocks/>
          </p:cNvSpPr>
          <p:nvPr/>
        </p:nvSpPr>
        <p:spPr>
          <a:xfrm>
            <a:off x="457200" y="2590800"/>
            <a:ext cx="8077200" cy="43735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End employment page eff June</a:t>
            </a:r>
          </a:p>
          <a:p>
            <a:pPr marL="514350" indent="-514350">
              <a:buFont typeface="+mj-lt"/>
              <a:buAutoNum type="alphaUcPeriod"/>
            </a:pPr>
            <a:r>
              <a:rPr lang="en-US" dirty="0" smtClean="0"/>
              <a:t>End employment page eff May</a:t>
            </a:r>
          </a:p>
          <a:p>
            <a:pPr marL="514350" indent="-514350">
              <a:buFont typeface="+mj-lt"/>
              <a:buAutoNum type="alphaUcPeriod"/>
            </a:pPr>
            <a:r>
              <a:rPr lang="en-US" dirty="0" smtClean="0"/>
              <a:t>Update both begin and end month to July and move on</a:t>
            </a:r>
          </a:p>
          <a:p>
            <a:pPr marL="514350" indent="-514350">
              <a:buFont typeface="+mj-lt"/>
              <a:buAutoNum type="alphaUcPeriod"/>
            </a:pPr>
            <a:r>
              <a:rPr lang="en-US" dirty="0" smtClean="0"/>
              <a:t>Update begin month to July and request verification of last check</a:t>
            </a:r>
          </a:p>
          <a:p>
            <a:pPr marL="514350" indent="-514350">
              <a:buFont typeface="+mj-lt"/>
              <a:buAutoNum type="alphaUcPeriod"/>
            </a:pPr>
            <a:r>
              <a:rPr lang="en-US" dirty="0" smtClean="0"/>
              <a:t>Update both begin month and end month to July, zero out income and issue </a:t>
            </a:r>
            <a:r>
              <a:rPr lang="en-US" dirty="0" smtClean="0"/>
              <a:t>supplement </a:t>
            </a:r>
            <a:r>
              <a:rPr lang="en-US" dirty="0" smtClean="0"/>
              <a:t>for July</a:t>
            </a:r>
          </a:p>
          <a:p>
            <a:pPr marL="514350" indent="-514350">
              <a:buFont typeface="+mj-lt"/>
              <a:buAutoNum type="alphaUcPeriod"/>
            </a:pPr>
            <a:endParaRPr lang="en-US" dirty="0" smtClean="0"/>
          </a:p>
          <a:p>
            <a:endParaRPr lang="en-US" dirty="0" smtClean="0">
              <a:solidFill>
                <a:srgbClr val="FF0000"/>
              </a:solidFill>
            </a:endParaRPr>
          </a:p>
        </p:txBody>
      </p:sp>
    </p:spTree>
    <p:extLst>
      <p:ext uri="{BB962C8B-B14F-4D97-AF65-F5344CB8AC3E}">
        <p14:creationId xmlns:p14="http://schemas.microsoft.com/office/powerpoint/2010/main" val="636961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E. Update both begin month and end month to July, zero out income and issue </a:t>
            </a:r>
            <a:r>
              <a:rPr lang="en-US" dirty="0" smtClean="0"/>
              <a:t>supplement </a:t>
            </a:r>
            <a:r>
              <a:rPr lang="en-US" dirty="0"/>
              <a:t>for July</a:t>
            </a:r>
          </a:p>
          <a:p>
            <a:endParaRPr lang="en-US" dirty="0"/>
          </a:p>
        </p:txBody>
      </p:sp>
    </p:spTree>
    <p:extLst>
      <p:ext uri="{BB962C8B-B14F-4D97-AF65-F5344CB8AC3E}">
        <p14:creationId xmlns:p14="http://schemas.microsoft.com/office/powerpoint/2010/main" val="2013396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761682"/>
          </a:xfrm>
        </p:spPr>
        <p:txBody>
          <a:bodyPr/>
          <a:lstStyle/>
          <a:p>
            <a:r>
              <a:rPr lang="en-US" dirty="0" smtClean="0"/>
              <a:t>Question Three</a:t>
            </a:r>
            <a:endParaRPr lang="en-US" dirty="0"/>
          </a:p>
        </p:txBody>
      </p:sp>
      <p:sp>
        <p:nvSpPr>
          <p:cNvPr id="3" name="Content Placeholder 2"/>
          <p:cNvSpPr>
            <a:spLocks noGrp="1"/>
          </p:cNvSpPr>
          <p:nvPr>
            <p:ph idx="1"/>
          </p:nvPr>
        </p:nvSpPr>
        <p:spPr>
          <a:xfrm>
            <a:off x="457200" y="990601"/>
            <a:ext cx="7620000" cy="1524000"/>
          </a:xfrm>
        </p:spPr>
        <p:txBody>
          <a:bodyPr/>
          <a:lstStyle/>
          <a:p>
            <a:r>
              <a:rPr lang="en-US" dirty="0" smtClean="0"/>
              <a:t>Sally is a FS / HC recipient.  She calls you 6/20, to report that she had a baby and is on maternity leave until 9/1.  She will get her last check on 6/29.  </a:t>
            </a:r>
          </a:p>
          <a:p>
            <a:r>
              <a:rPr lang="en-US" dirty="0" smtClean="0"/>
              <a:t>What do you do?</a:t>
            </a:r>
            <a:endParaRPr lang="en-US" dirty="0"/>
          </a:p>
        </p:txBody>
      </p:sp>
      <p:sp>
        <p:nvSpPr>
          <p:cNvPr id="4" name="Content Placeholder 2"/>
          <p:cNvSpPr txBox="1">
            <a:spLocks/>
          </p:cNvSpPr>
          <p:nvPr/>
        </p:nvSpPr>
        <p:spPr>
          <a:xfrm>
            <a:off x="457200" y="2438400"/>
            <a:ext cx="8305800" cy="4343400"/>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Update begin and end months to June</a:t>
            </a:r>
          </a:p>
          <a:p>
            <a:pPr marL="514350" indent="-514350">
              <a:buFont typeface="+mj-lt"/>
              <a:buAutoNum type="alphaUcPeriod"/>
            </a:pPr>
            <a:r>
              <a:rPr lang="en-US" dirty="0" smtClean="0"/>
              <a:t>Change begin month to July, zero out July income and issue FS </a:t>
            </a:r>
            <a:r>
              <a:rPr lang="en-US" dirty="0" smtClean="0"/>
              <a:t>supplement </a:t>
            </a:r>
            <a:r>
              <a:rPr lang="en-US" dirty="0" smtClean="0"/>
              <a:t>for July</a:t>
            </a:r>
          </a:p>
          <a:p>
            <a:pPr marL="514350" indent="-514350">
              <a:buFont typeface="+mj-lt"/>
              <a:buAutoNum type="alphaUcPeriod"/>
            </a:pPr>
            <a:r>
              <a:rPr lang="en-US" dirty="0" smtClean="0"/>
              <a:t>Change begin month to June, ? income, and pend for final check</a:t>
            </a:r>
          </a:p>
          <a:p>
            <a:pPr marL="514350" indent="-514350">
              <a:buFont typeface="+mj-lt"/>
              <a:buAutoNum type="alphaUcPeriod"/>
            </a:pPr>
            <a:r>
              <a:rPr lang="en-US" dirty="0" smtClean="0"/>
              <a:t>Change begin month to July, ? income, and pend for final check</a:t>
            </a:r>
          </a:p>
          <a:p>
            <a:pPr marL="514350" indent="-514350">
              <a:buFont typeface="+mj-lt"/>
              <a:buAutoNum type="alphaUcPeriod"/>
            </a:pPr>
            <a:r>
              <a:rPr lang="en-US" dirty="0" smtClean="0"/>
              <a:t>Update begin and end months to July, zero out income, and issue </a:t>
            </a:r>
            <a:r>
              <a:rPr lang="en-US" dirty="0" smtClean="0"/>
              <a:t>supplement </a:t>
            </a:r>
            <a:r>
              <a:rPr lang="en-US" dirty="0" smtClean="0"/>
              <a:t>for July</a:t>
            </a:r>
          </a:p>
          <a:p>
            <a:endParaRPr lang="en-US" dirty="0"/>
          </a:p>
        </p:txBody>
      </p:sp>
    </p:spTree>
    <p:extLst>
      <p:ext uri="{BB962C8B-B14F-4D97-AF65-F5344CB8AC3E}">
        <p14:creationId xmlns:p14="http://schemas.microsoft.com/office/powerpoint/2010/main" val="3209545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B. Change begin month to July, zero out July income and issue FS </a:t>
            </a:r>
            <a:r>
              <a:rPr lang="en-US" dirty="0" smtClean="0"/>
              <a:t>supplement </a:t>
            </a:r>
            <a:r>
              <a:rPr lang="en-US" dirty="0"/>
              <a:t>for July</a:t>
            </a:r>
          </a:p>
          <a:p>
            <a:endParaRPr lang="en-US" dirty="0"/>
          </a:p>
        </p:txBody>
      </p:sp>
    </p:spTree>
    <p:extLst>
      <p:ext uri="{BB962C8B-B14F-4D97-AF65-F5344CB8AC3E}">
        <p14:creationId xmlns:p14="http://schemas.microsoft.com/office/powerpoint/2010/main" val="2555347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609282"/>
          </a:xfrm>
        </p:spPr>
        <p:txBody>
          <a:bodyPr>
            <a:normAutofit fontScale="90000"/>
          </a:bodyPr>
          <a:lstStyle/>
          <a:p>
            <a:r>
              <a:rPr lang="en-US" dirty="0" smtClean="0"/>
              <a:t>Question Four</a:t>
            </a:r>
            <a:endParaRPr lang="en-US" dirty="0"/>
          </a:p>
        </p:txBody>
      </p:sp>
      <p:sp>
        <p:nvSpPr>
          <p:cNvPr id="3" name="Content Placeholder 2"/>
          <p:cNvSpPr>
            <a:spLocks noGrp="1"/>
          </p:cNvSpPr>
          <p:nvPr>
            <p:ph idx="1"/>
          </p:nvPr>
        </p:nvSpPr>
        <p:spPr>
          <a:xfrm>
            <a:off x="533400" y="762001"/>
            <a:ext cx="7620000" cy="1447800"/>
          </a:xfrm>
        </p:spPr>
        <p:txBody>
          <a:bodyPr/>
          <a:lstStyle/>
          <a:p>
            <a:r>
              <a:rPr lang="en-US" dirty="0" smtClean="0"/>
              <a:t>If you are processing a change for a FS case that is potentially eligible for a FS </a:t>
            </a:r>
            <a:r>
              <a:rPr lang="en-US" dirty="0" smtClean="0"/>
              <a:t>supplement, </a:t>
            </a:r>
            <a:r>
              <a:rPr lang="en-US" dirty="0" smtClean="0"/>
              <a:t>do you act on that potential, or do you wait for the customer to request the </a:t>
            </a:r>
            <a:r>
              <a:rPr lang="en-US" dirty="0" smtClean="0"/>
              <a:t>supplement?</a:t>
            </a:r>
            <a:endParaRPr lang="en-US" dirty="0"/>
          </a:p>
        </p:txBody>
      </p:sp>
      <p:sp>
        <p:nvSpPr>
          <p:cNvPr id="4" name="Content Placeholder 2"/>
          <p:cNvSpPr txBox="1">
            <a:spLocks/>
          </p:cNvSpPr>
          <p:nvPr/>
        </p:nvSpPr>
        <p:spPr>
          <a:xfrm>
            <a:off x="457200" y="2438400"/>
            <a:ext cx="7620000" cy="36877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marL="514350" indent="-514350">
              <a:buFont typeface="+mj-lt"/>
              <a:buAutoNum type="alphaUcPeriod"/>
            </a:pPr>
            <a:r>
              <a:rPr lang="en-US" dirty="0" smtClean="0"/>
              <a:t>Act on the potential (request verification if necessary)</a:t>
            </a:r>
          </a:p>
          <a:p>
            <a:pPr marL="514350" indent="-514350">
              <a:buFont typeface="+mj-lt"/>
              <a:buAutoNum type="alphaUcPeriod"/>
            </a:pPr>
            <a:r>
              <a:rPr lang="en-US" dirty="0" smtClean="0"/>
              <a:t>Ask the customer if they want </a:t>
            </a:r>
            <a:r>
              <a:rPr lang="en-US" dirty="0" smtClean="0"/>
              <a:t>a supplement</a:t>
            </a:r>
            <a:endParaRPr lang="en-US" dirty="0" smtClean="0"/>
          </a:p>
          <a:p>
            <a:pPr marL="514350" indent="-514350">
              <a:buFont typeface="+mj-lt"/>
              <a:buAutoNum type="alphaUcPeriod"/>
            </a:pPr>
            <a:r>
              <a:rPr lang="en-US" dirty="0" smtClean="0"/>
              <a:t>Don’t mention it unless they do</a:t>
            </a:r>
          </a:p>
          <a:p>
            <a:pPr marL="514350" indent="-514350">
              <a:buFont typeface="+mj-lt"/>
              <a:buAutoNum type="alphaUcPeriod"/>
            </a:pPr>
            <a:r>
              <a:rPr lang="en-US" dirty="0" smtClean="0"/>
              <a:t>What’s </a:t>
            </a:r>
            <a:r>
              <a:rPr lang="en-US" dirty="0" smtClean="0"/>
              <a:t>a supplement?</a:t>
            </a:r>
            <a:endParaRPr lang="en-US" dirty="0" smtClean="0"/>
          </a:p>
          <a:p>
            <a:pPr marL="514350" indent="-514350">
              <a:buFont typeface="+mj-lt"/>
              <a:buAutoNum type="alphaUcPeriod"/>
            </a:pPr>
            <a:endParaRPr lang="en-US" dirty="0" smtClean="0"/>
          </a:p>
          <a:p>
            <a:pPr marL="514350" indent="-514350">
              <a:buFont typeface="+mj-lt"/>
              <a:buAutoNum type="alphaUcPeriod"/>
            </a:pPr>
            <a:endParaRPr lang="en-US" dirty="0" smtClean="0"/>
          </a:p>
          <a:p>
            <a:endParaRPr lang="en-US" dirty="0" smtClean="0"/>
          </a:p>
        </p:txBody>
      </p:sp>
    </p:spTree>
    <p:extLst>
      <p:ext uri="{BB962C8B-B14F-4D97-AF65-F5344CB8AC3E}">
        <p14:creationId xmlns:p14="http://schemas.microsoft.com/office/powerpoint/2010/main" val="3687909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ANswer</a:t>
            </a:r>
            <a:endParaRPr lang="en-US" dirty="0"/>
          </a:p>
        </p:txBody>
      </p:sp>
      <p:sp>
        <p:nvSpPr>
          <p:cNvPr id="3" name="Content Placeholder 2"/>
          <p:cNvSpPr>
            <a:spLocks noGrp="1"/>
          </p:cNvSpPr>
          <p:nvPr>
            <p:ph idx="1"/>
          </p:nvPr>
        </p:nvSpPr>
        <p:spPr/>
        <p:txBody>
          <a:bodyPr/>
          <a:lstStyle/>
          <a:p>
            <a:r>
              <a:rPr lang="en-US" dirty="0">
                <a:solidFill>
                  <a:srgbClr val="FF0000"/>
                </a:solidFill>
              </a:rPr>
              <a:t>Correct Answer:</a:t>
            </a:r>
          </a:p>
          <a:p>
            <a:r>
              <a:rPr lang="en-US" dirty="0"/>
              <a:t>A. Act on the potential (request verification if necessary)</a:t>
            </a:r>
          </a:p>
          <a:p>
            <a:endParaRPr lang="en-US" dirty="0"/>
          </a:p>
        </p:txBody>
      </p:sp>
    </p:spTree>
    <p:extLst>
      <p:ext uri="{BB962C8B-B14F-4D97-AF65-F5344CB8AC3E}">
        <p14:creationId xmlns:p14="http://schemas.microsoft.com/office/powerpoint/2010/main" val="37516534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308</TotalTime>
  <Words>1554</Words>
  <Application>Microsoft Office PowerPoint</Application>
  <PresentationFormat>On-screen Show (4:3)</PresentationFormat>
  <Paragraphs>164</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Arial Black</vt:lpstr>
      <vt:lpstr>Calibri</vt:lpstr>
      <vt:lpstr>Wingdings</vt:lpstr>
      <vt:lpstr>Essential</vt:lpstr>
      <vt:lpstr>Ending Employment</vt:lpstr>
      <vt:lpstr>Question One</vt:lpstr>
      <vt:lpstr>ANswer</vt:lpstr>
      <vt:lpstr>Question Two</vt:lpstr>
      <vt:lpstr>ANSWER</vt:lpstr>
      <vt:lpstr>Question Three</vt:lpstr>
      <vt:lpstr>ANSWER</vt:lpstr>
      <vt:lpstr>Question Four</vt:lpstr>
      <vt:lpstr>ANswer</vt:lpstr>
      <vt:lpstr>Question Five</vt:lpstr>
      <vt:lpstr>answer</vt:lpstr>
      <vt:lpstr>Question Six</vt:lpstr>
      <vt:lpstr>answer</vt:lpstr>
      <vt:lpstr>Question Seven</vt:lpstr>
      <vt:lpstr>answer</vt:lpstr>
      <vt:lpstr>Question Eight</vt:lpstr>
      <vt:lpstr>answer</vt:lpstr>
      <vt:lpstr>Question Nine</vt:lpstr>
      <vt:lpstr>answer</vt:lpstr>
      <vt:lpstr>Question Ten</vt:lpstr>
      <vt:lpstr>answer</vt:lpstr>
      <vt:lpstr>Question Eleven</vt:lpstr>
      <vt:lpstr>answer</vt:lpstr>
      <vt:lpstr>Question Twelve</vt:lpstr>
      <vt:lpstr>answer</vt:lpstr>
      <vt:lpstr>Question Thirteen</vt:lpstr>
      <vt:lpstr>answer</vt:lpstr>
      <vt:lpstr>Question Fourteen</vt:lpstr>
      <vt:lpstr>answer</vt:lpstr>
      <vt:lpstr>Question Fifteen</vt:lpstr>
      <vt:lpstr>answer</vt:lpstr>
      <vt:lpstr>Other Miscellaneous notes</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Ending Employment</dc:title>
  <dc:creator>Sanders, Nikki</dc:creator>
  <cp:lastModifiedBy>Johnson, Robyn</cp:lastModifiedBy>
  <cp:revision>16</cp:revision>
  <cp:lastPrinted>2017-06-06T20:28:49Z</cp:lastPrinted>
  <dcterms:created xsi:type="dcterms:W3CDTF">2016-06-07T19:29:35Z</dcterms:created>
  <dcterms:modified xsi:type="dcterms:W3CDTF">2023-03-30T20:54:04Z</dcterms:modified>
</cp:coreProperties>
</file>