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71" r:id="rId5"/>
    <p:sldId id="259" r:id="rId6"/>
    <p:sldId id="260" r:id="rId7"/>
    <p:sldId id="262" r:id="rId8"/>
    <p:sldId id="261" r:id="rId9"/>
    <p:sldId id="274" r:id="rId10"/>
    <p:sldId id="275" r:id="rId11"/>
    <p:sldId id="265" r:id="rId12"/>
    <p:sldId id="266" r:id="rId13"/>
    <p:sldId id="269" r:id="rId14"/>
    <p:sldId id="276" r:id="rId15"/>
    <p:sldId id="270" r:id="rId16"/>
    <p:sldId id="272" r:id="rId17"/>
    <p:sldId id="263" r:id="rId18"/>
    <p:sldId id="264" r:id="rId19"/>
    <p:sldId id="273" r:id="rId20"/>
    <p:sldId id="277" r:id="rId21"/>
    <p:sldId id="267" r:id="rId22"/>
    <p:sldId id="26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37" autoAdjust="0"/>
    <p:restoredTop sz="94660"/>
  </p:normalViewPr>
  <p:slideViewPr>
    <p:cSldViewPr snapToGrid="0">
      <p:cViewPr varScale="1">
        <p:scale>
          <a:sx n="115" d="100"/>
          <a:sy n="115" d="100"/>
        </p:scale>
        <p:origin x="30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10/16/2023</a:t>
            </a:fld>
            <a:endParaRPr lang="en-US" dirty="0"/>
          </a:p>
        </p:txBody>
      </p:sp>
      <p:sp>
        <p:nvSpPr>
          <p:cNvPr id="5" name="Footer Placeholder 4"/>
          <p:cNvSpPr>
            <a:spLocks noGrp="1"/>
          </p:cNvSpPr>
          <p:nvPr>
            <p:ph type="ftr" sz="quarter" idx="11"/>
          </p:nvPr>
        </p:nvSpPr>
        <p:spPr>
          <a:xfrm>
            <a:off x="1127124" y="329307"/>
            <a:ext cx="5943668" cy="309201"/>
          </a:xfrm>
        </p:spPr>
        <p:txBody>
          <a:bodyPr/>
          <a:lstStyle/>
          <a:p>
            <a:endParaRPr lang="en-US" dirty="0"/>
          </a:p>
        </p:txBody>
      </p:sp>
      <p:sp>
        <p:nvSpPr>
          <p:cNvPr id="6" name="Slide Number Placeholder 5"/>
          <p:cNvSpPr>
            <a:spLocks noGrp="1"/>
          </p:cNvSpPr>
          <p:nvPr>
            <p:ph type="sldNum" sz="quarter" idx="12"/>
          </p:nvPr>
        </p:nvSpPr>
        <p:spPr>
          <a:xfrm>
            <a:off x="9924392" y="134930"/>
            <a:ext cx="811019" cy="503578"/>
          </a:xfrm>
        </p:spPr>
        <p:txBody>
          <a:bodyPr/>
          <a:lstStyle/>
          <a:p>
            <a:fld id="{6D22F896-40B5-4ADD-8801-0D06FADFA095}" type="slidenum">
              <a:rPr lang="en-US" dirty="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sz="1200"/>
            </a:lvl1pPr>
          </a:lstStyle>
          <a:p>
            <a:fld id="{48A87A34-81AB-432B-8DAE-1953F412C126}" type="datetimeFigureOut">
              <a:rPr lang="en-US" dirty="0"/>
              <a:pPr/>
              <a:t>10/16/2023</a:t>
            </a:fld>
            <a:endParaRPr lang="en-US" dirty="0"/>
          </a:p>
        </p:txBody>
      </p:sp>
      <p:sp>
        <p:nvSpPr>
          <p:cNvPr id="5" name="Footer Placeholder 4"/>
          <p:cNvSpPr>
            <a:spLocks noGrp="1"/>
          </p:cNvSpPr>
          <p:nvPr>
            <p:ph type="ftr" sz="quarter" idx="11"/>
          </p:nvPr>
        </p:nvSpPr>
        <p:spPr/>
        <p:txBody>
          <a:bodyPr/>
          <a:lstStyle>
            <a:lvl1pPr>
              <a:defRPr sz="1200"/>
            </a:lvl1p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29166" y="2974448"/>
            <a:ext cx="4645152" cy="24938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094337" y="2971669"/>
            <a:ext cx="4645152" cy="248719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10/16/2023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48A87A34-81AB-432B-8DAE-1953F412C126}" type="datetimeFigureOut">
              <a:rPr lang="en-US" dirty="0"/>
              <a:pPr/>
              <a:t>10/16/2023</a:t>
            </a:fld>
            <a:endParaRPr lang="en-US" dirty="0"/>
          </a:p>
        </p:txBody>
      </p:sp>
      <p:sp>
        <p:nvSpPr>
          <p:cNvPr id="6" name="Footer Placeholder 5"/>
          <p:cNvSpPr>
            <a:spLocks noGrp="1"/>
          </p:cNvSpPr>
          <p:nvPr>
            <p:ph type="ftr" sz="quarter" idx="11"/>
          </p:nvPr>
        </p:nvSpPr>
        <p:spPr>
          <a:xfrm>
            <a:off x="1125300" y="318640"/>
            <a:ext cx="4877818" cy="320931"/>
          </a:xfrm>
        </p:spPr>
        <p:txBody>
          <a:bodyPr/>
          <a:lstStyle/>
          <a:p>
            <a:endParaRPr lang="en-US" dirty="0"/>
          </a:p>
        </p:txBody>
      </p:sp>
      <p:sp>
        <p:nvSpPr>
          <p:cNvPr id="7" name="Slide Number Placeholder 6"/>
          <p:cNvSpPr>
            <a:spLocks noGrp="1"/>
          </p:cNvSpPr>
          <p:nvPr>
            <p:ph type="sldNum" sz="quarter" idx="12"/>
          </p:nvPr>
        </p:nvSpPr>
        <p:spPr>
          <a:xfrm>
            <a:off x="6176794" y="137408"/>
            <a:ext cx="811019" cy="503578"/>
          </a:xfrm>
        </p:spPr>
        <p:txBody>
          <a:bodyPr/>
          <a:lstStyle/>
          <a:p>
            <a:fld id="{6D22F896-40B5-4ADD-8801-0D06FADFA095}" type="slidenum">
              <a:rPr lang="en-US" dirty="0"/>
              <a:t>‹#›</a:t>
            </a:fld>
            <a:endParaRPr lang="en-US" dirty="0"/>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10/16/2023</a:t>
            </a:fld>
            <a:endParaRPr lang="en-US" dirty="0"/>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8404" y="945913"/>
            <a:ext cx="8637073" cy="2618554"/>
          </a:xfrm>
        </p:spPr>
        <p:txBody>
          <a:bodyPr>
            <a:normAutofit/>
          </a:bodyPr>
          <a:lstStyle/>
          <a:p>
            <a:r>
              <a:rPr lang="en-US" sz="6300" b="1" dirty="0" smtClean="0"/>
              <a:t>The </a:t>
            </a:r>
            <a:r>
              <a:rPr lang="en-US" sz="6300" b="1" dirty="0" err="1" smtClean="0"/>
              <a:t>FoodShare</a:t>
            </a:r>
            <a:r>
              <a:rPr lang="en-US" sz="6300" b="1" dirty="0" smtClean="0"/>
              <a:t> Clock</a:t>
            </a:r>
            <a:endParaRPr lang="en-US" sz="6300" b="1" dirty="0"/>
          </a:p>
        </p:txBody>
      </p:sp>
      <p:sp>
        <p:nvSpPr>
          <p:cNvPr id="3" name="Subtitle 2"/>
          <p:cNvSpPr>
            <a:spLocks noGrp="1"/>
          </p:cNvSpPr>
          <p:nvPr>
            <p:ph type="subTitle" idx="1"/>
          </p:nvPr>
        </p:nvSpPr>
        <p:spPr>
          <a:xfrm>
            <a:off x="1128404" y="3564467"/>
            <a:ext cx="8637072" cy="1855431"/>
          </a:xfrm>
        </p:spPr>
        <p:txBody>
          <a:bodyPr>
            <a:normAutofit fontScale="92500" lnSpcReduction="10000"/>
          </a:bodyPr>
          <a:lstStyle/>
          <a:p>
            <a:r>
              <a:rPr lang="en-US" sz="2800" dirty="0" smtClean="0"/>
              <a:t>What is it and how does it work?</a:t>
            </a:r>
          </a:p>
          <a:p>
            <a:endParaRPr lang="en-US" sz="2800" dirty="0"/>
          </a:p>
          <a:p>
            <a:r>
              <a:rPr lang="en-US" sz="2800" dirty="0" smtClean="0"/>
              <a:t>							</a:t>
            </a:r>
            <a:r>
              <a:rPr lang="en-US" sz="2000" dirty="0" smtClean="0"/>
              <a:t>Process Help 71.5</a:t>
            </a:r>
            <a:endParaRPr lang="en-US" sz="2800" dirty="0" smtClean="0"/>
          </a:p>
          <a:p>
            <a:endParaRPr lang="en-US" sz="2800" dirty="0"/>
          </a:p>
        </p:txBody>
      </p:sp>
    </p:spTree>
    <p:extLst>
      <p:ext uri="{BB962C8B-B14F-4D97-AF65-F5344CB8AC3E}">
        <p14:creationId xmlns:p14="http://schemas.microsoft.com/office/powerpoint/2010/main" val="1441606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0270" y="953324"/>
            <a:ext cx="9603275" cy="4558740"/>
          </a:xfrm>
        </p:spPr>
        <p:txBody>
          <a:bodyPr>
            <a:normAutofit/>
          </a:bodyPr>
          <a:lstStyle/>
          <a:p>
            <a:r>
              <a:rPr lang="en-US" sz="3400" dirty="0" smtClean="0"/>
              <a:t>Jack’s incarceration during the TLB months is an exemption and is not questionable</a:t>
            </a:r>
            <a:br>
              <a:rPr lang="en-US" sz="3400" dirty="0" smtClean="0"/>
            </a:br>
            <a:r>
              <a:rPr lang="en-US" sz="3400" dirty="0"/>
              <a:t/>
            </a:r>
            <a:br>
              <a:rPr lang="en-US" sz="3400" dirty="0"/>
            </a:br>
            <a:r>
              <a:rPr lang="en-US" sz="3400" dirty="0" smtClean="0"/>
              <a:t>The FS Clock page is adjusted to reflect Incarcerated for all 3 TLB months, August, September, and October. Jack may be eligible for FS from the application date ongoing if meeting all other eligibility requirements</a:t>
            </a:r>
            <a:endParaRPr lang="en-US" sz="3400" dirty="0"/>
          </a:p>
        </p:txBody>
      </p:sp>
      <p:sp>
        <p:nvSpPr>
          <p:cNvPr id="3" name="Content Placeholder 2"/>
          <p:cNvSpPr>
            <a:spLocks noGrp="1"/>
          </p:cNvSpPr>
          <p:nvPr>
            <p:ph idx="1"/>
          </p:nvPr>
        </p:nvSpPr>
        <p:spPr>
          <a:xfrm flipV="1">
            <a:off x="1130270" y="5466345"/>
            <a:ext cx="9603275" cy="45719"/>
          </a:xfrm>
        </p:spPr>
        <p:txBody>
          <a:bodyPr>
            <a:normAutofit fontScale="25000" lnSpcReduction="20000"/>
          </a:bodyPr>
          <a:lstStyle/>
          <a:p>
            <a:pPr marL="0" indent="0">
              <a:buNone/>
            </a:pPr>
            <a:endParaRPr lang="en-US" dirty="0"/>
          </a:p>
        </p:txBody>
      </p:sp>
    </p:spTree>
    <p:extLst>
      <p:ext uri="{BB962C8B-B14F-4D97-AF65-F5344CB8AC3E}">
        <p14:creationId xmlns:p14="http://schemas.microsoft.com/office/powerpoint/2010/main" val="78992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b="1" dirty="0" smtClean="0"/>
              <a:t>Override Scenario #2</a:t>
            </a:r>
            <a:endParaRPr lang="en-US" sz="4400" b="1" dirty="0"/>
          </a:p>
        </p:txBody>
      </p:sp>
      <p:sp>
        <p:nvSpPr>
          <p:cNvPr id="3" name="Content Placeholder 2"/>
          <p:cNvSpPr>
            <a:spLocks noGrp="1"/>
          </p:cNvSpPr>
          <p:nvPr>
            <p:ph idx="1"/>
          </p:nvPr>
        </p:nvSpPr>
        <p:spPr/>
        <p:txBody>
          <a:bodyPr>
            <a:normAutofit fontScale="92500"/>
          </a:bodyPr>
          <a:lstStyle/>
          <a:p>
            <a:pPr marL="0" indent="0">
              <a:buNone/>
            </a:pPr>
            <a:r>
              <a:rPr lang="en-US" sz="2800" dirty="0"/>
              <a:t>Samantha’s Unemployment Compensation (UC) page was incorrectly left with no end date even though she was no longer receiving UC. At the next renewal, the worker noticed the person had been exempted incorrectly</a:t>
            </a:r>
            <a:r>
              <a:rPr lang="en-US" sz="2800" dirty="0" smtClean="0"/>
              <a:t>.</a:t>
            </a:r>
          </a:p>
          <a:p>
            <a:pPr marL="0" indent="0">
              <a:buNone/>
            </a:pPr>
            <a:r>
              <a:rPr lang="en-US" sz="2800" b="1" dirty="0" smtClean="0"/>
              <a:t>Is this an overpayment? What should be done with the clock?</a:t>
            </a:r>
            <a:endParaRPr lang="en-US" sz="2800" b="1" dirty="0"/>
          </a:p>
        </p:txBody>
      </p:sp>
    </p:spTree>
    <p:extLst>
      <p:ext uri="{BB962C8B-B14F-4D97-AF65-F5344CB8AC3E}">
        <p14:creationId xmlns:p14="http://schemas.microsoft.com/office/powerpoint/2010/main" val="3609052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30270" y="953324"/>
            <a:ext cx="9603275" cy="5006901"/>
          </a:xfrm>
        </p:spPr>
        <p:txBody>
          <a:bodyPr>
            <a:normAutofit/>
          </a:bodyPr>
          <a:lstStyle/>
          <a:p>
            <a:r>
              <a:rPr lang="en-US" sz="4800" dirty="0"/>
              <a:t>There is no overpayment and no adjustment to the clock for the previous months due to agency </a:t>
            </a:r>
            <a:r>
              <a:rPr lang="en-US" sz="4800" dirty="0" smtClean="0"/>
              <a:t>error</a:t>
            </a:r>
            <a:br>
              <a:rPr lang="en-US" sz="4800" dirty="0" smtClean="0"/>
            </a:br>
            <a:r>
              <a:rPr lang="en-US" sz="4800" dirty="0" smtClean="0"/>
              <a:t/>
            </a:r>
            <a:br>
              <a:rPr lang="en-US" sz="4800" dirty="0" smtClean="0"/>
            </a:br>
            <a:r>
              <a:rPr lang="en-US" sz="4800" dirty="0" smtClean="0"/>
              <a:t>ABAWD </a:t>
            </a:r>
            <a:r>
              <a:rPr lang="en-US" sz="4800" dirty="0"/>
              <a:t>status should be re-determined going </a:t>
            </a:r>
            <a:r>
              <a:rPr lang="en-US" sz="4800" dirty="0" smtClean="0"/>
              <a:t>forward</a:t>
            </a:r>
            <a:endParaRPr lang="en-US" sz="4800" dirty="0"/>
          </a:p>
        </p:txBody>
      </p:sp>
    </p:spTree>
    <p:extLst>
      <p:ext uri="{BB962C8B-B14F-4D97-AF65-F5344CB8AC3E}">
        <p14:creationId xmlns:p14="http://schemas.microsoft.com/office/powerpoint/2010/main" val="12609857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FS Clock Automated for Three Additional Months</a:t>
            </a:r>
            <a:endParaRPr lang="en-US" b="1" dirty="0"/>
          </a:p>
        </p:txBody>
      </p:sp>
      <p:sp>
        <p:nvSpPr>
          <p:cNvPr id="3" name="Content Placeholder 2"/>
          <p:cNvSpPr>
            <a:spLocks noGrp="1"/>
          </p:cNvSpPr>
          <p:nvPr>
            <p:ph idx="1"/>
          </p:nvPr>
        </p:nvSpPr>
        <p:spPr>
          <a:xfrm>
            <a:off x="1130270" y="2171768"/>
            <a:ext cx="9603275" cy="4686231"/>
          </a:xfrm>
        </p:spPr>
        <p:txBody>
          <a:bodyPr/>
          <a:lstStyle/>
          <a:p>
            <a:pPr marL="0" indent="0">
              <a:buNone/>
            </a:pPr>
            <a:r>
              <a:rPr lang="en-US" dirty="0" smtClean="0"/>
              <a:t>When does the clock display AM-Additional Month status?</a:t>
            </a:r>
          </a:p>
          <a:p>
            <a:pPr>
              <a:buFont typeface="Wingdings" panose="05000000000000000000" pitchFamily="2" charset="2"/>
              <a:buChar char="ü"/>
            </a:pPr>
            <a:r>
              <a:rPr lang="en-US" dirty="0"/>
              <a:t> </a:t>
            </a:r>
            <a:r>
              <a:rPr lang="en-US" dirty="0" smtClean="0"/>
              <a:t>The member incurs 3 TLBs, no longer eligible for FS</a:t>
            </a:r>
          </a:p>
          <a:p>
            <a:pPr>
              <a:buFont typeface="Wingdings" panose="05000000000000000000" pitchFamily="2" charset="2"/>
              <a:buChar char="ü"/>
            </a:pPr>
            <a:r>
              <a:rPr lang="en-US" dirty="0"/>
              <a:t> </a:t>
            </a:r>
            <a:r>
              <a:rPr lang="en-US" dirty="0" smtClean="0"/>
              <a:t>The member meets the work requirement. The clock displays status of MW-Met Work Requirement</a:t>
            </a:r>
          </a:p>
          <a:p>
            <a:pPr>
              <a:buFont typeface="Wingdings" panose="05000000000000000000" pitchFamily="2" charset="2"/>
              <a:buChar char="ü"/>
            </a:pPr>
            <a:r>
              <a:rPr lang="en-US" dirty="0"/>
              <a:t> </a:t>
            </a:r>
            <a:r>
              <a:rPr lang="en-US" dirty="0" smtClean="0"/>
              <a:t>The member stops meeting the work requirement</a:t>
            </a:r>
          </a:p>
          <a:p>
            <a:pPr marL="0" indent="0" algn="ctr">
              <a:buNone/>
            </a:pPr>
            <a:r>
              <a:rPr lang="en-US" b="1" smtClean="0"/>
              <a:t>Anytime </a:t>
            </a:r>
            <a:r>
              <a:rPr lang="en-US" b="1" smtClean="0"/>
              <a:t>CWW </a:t>
            </a:r>
            <a:r>
              <a:rPr lang="en-US" b="1" dirty="0" smtClean="0"/>
              <a:t>builds clock status of AM for a month, the next two months automatically display the same status</a:t>
            </a:r>
          </a:p>
          <a:p>
            <a:pPr marL="0" indent="0" algn="ctr">
              <a:buNone/>
            </a:pPr>
            <a:endParaRPr lang="en-US" b="1" dirty="0"/>
          </a:p>
          <a:p>
            <a:pPr marL="0" indent="0" algn="ctr">
              <a:buNone/>
            </a:pPr>
            <a:endParaRPr lang="en-US" b="1" dirty="0" smtClean="0"/>
          </a:p>
          <a:p>
            <a:pPr marL="0" indent="0" algn="r">
              <a:buNone/>
            </a:pPr>
            <a:r>
              <a:rPr lang="en-US" b="1" dirty="0" smtClean="0"/>
              <a:t>Process Help 71.5.3.1</a:t>
            </a:r>
            <a:endParaRPr lang="en-US" b="1" dirty="0"/>
          </a:p>
        </p:txBody>
      </p:sp>
    </p:spTree>
    <p:extLst>
      <p:ext uri="{BB962C8B-B14F-4D97-AF65-F5344CB8AC3E}">
        <p14:creationId xmlns:p14="http://schemas.microsoft.com/office/powerpoint/2010/main" val="3334025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3 Additional Months:</a:t>
            </a:r>
            <a:br>
              <a:rPr lang="en-US" b="1" dirty="0" smtClean="0"/>
            </a:br>
            <a:r>
              <a:rPr lang="en-US" b="1" dirty="0" smtClean="0"/>
              <a:t>A Second Chance</a:t>
            </a:r>
            <a:endParaRPr lang="en-US" b="1" dirty="0"/>
          </a:p>
        </p:txBody>
      </p:sp>
      <p:sp>
        <p:nvSpPr>
          <p:cNvPr id="3" name="Content Placeholder 2"/>
          <p:cNvSpPr>
            <a:spLocks noGrp="1"/>
          </p:cNvSpPr>
          <p:nvPr>
            <p:ph idx="1"/>
          </p:nvPr>
        </p:nvSpPr>
        <p:spPr/>
        <p:txBody>
          <a:bodyPr>
            <a:normAutofit fontScale="92500"/>
          </a:bodyPr>
          <a:lstStyle/>
          <a:p>
            <a:pPr>
              <a:buFont typeface="Wingdings" panose="05000000000000000000" pitchFamily="2" charset="2"/>
              <a:buChar char="Ø"/>
            </a:pPr>
            <a:r>
              <a:rPr lang="en-US" sz="2400" dirty="0" smtClean="0"/>
              <a:t>Callie received TLBs for the months of October, November, and December</a:t>
            </a:r>
          </a:p>
          <a:p>
            <a:pPr>
              <a:buFont typeface="Wingdings" panose="05000000000000000000" pitchFamily="2" charset="2"/>
              <a:buChar char="Ø"/>
            </a:pPr>
            <a:r>
              <a:rPr lang="en-US" sz="2400" dirty="0"/>
              <a:t> </a:t>
            </a:r>
            <a:r>
              <a:rPr lang="en-US" sz="2400" dirty="0" smtClean="0"/>
              <a:t> On January 2</a:t>
            </a:r>
            <a:r>
              <a:rPr lang="en-US" sz="2400" baseline="30000" dirty="0" smtClean="0"/>
              <a:t>nd</a:t>
            </a:r>
            <a:r>
              <a:rPr lang="en-US" sz="2400" dirty="0" smtClean="0"/>
              <a:t>, she started working at Kwik Trip</a:t>
            </a:r>
          </a:p>
          <a:p>
            <a:pPr>
              <a:buFont typeface="Wingdings" panose="05000000000000000000" pitchFamily="2" charset="2"/>
              <a:buChar char="Ø"/>
            </a:pPr>
            <a:r>
              <a:rPr lang="en-US" sz="2400" dirty="0"/>
              <a:t> </a:t>
            </a:r>
            <a:r>
              <a:rPr lang="en-US" sz="2400" dirty="0" smtClean="0"/>
              <a:t>On March 30</a:t>
            </a:r>
            <a:r>
              <a:rPr lang="en-US" sz="2400" baseline="30000" dirty="0" smtClean="0"/>
              <a:t>th</a:t>
            </a:r>
            <a:r>
              <a:rPr lang="en-US" sz="2400" dirty="0" smtClean="0"/>
              <a:t>, her employment was terminated</a:t>
            </a:r>
          </a:p>
          <a:p>
            <a:pPr>
              <a:buFont typeface="Wingdings" panose="05000000000000000000" pitchFamily="2" charset="2"/>
              <a:buChar char="Ø"/>
            </a:pPr>
            <a:r>
              <a:rPr lang="en-US" sz="2400" dirty="0"/>
              <a:t> </a:t>
            </a:r>
            <a:r>
              <a:rPr lang="en-US" sz="2400" dirty="0" smtClean="0"/>
              <a:t>Because Callie had started meeting the work requirement and regained FS eligibility after her 3 TLBs, she was given a “second chance” and allowed 3 additional months, April-June</a:t>
            </a:r>
            <a:endParaRPr lang="en-US" sz="2400" dirty="0"/>
          </a:p>
        </p:txBody>
      </p:sp>
    </p:spTree>
    <p:extLst>
      <p:ext uri="{BB962C8B-B14F-4D97-AF65-F5344CB8AC3E}">
        <p14:creationId xmlns:p14="http://schemas.microsoft.com/office/powerpoint/2010/main" val="111679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1282497" y="79405"/>
            <a:ext cx="9477375" cy="5980574"/>
          </a:xfrm>
          <a:prstGeom prst="rect">
            <a:avLst/>
          </a:prstGeom>
        </p:spPr>
      </p:pic>
      <p:sp>
        <p:nvSpPr>
          <p:cNvPr id="2" name="Right Arrow 1"/>
          <p:cNvSpPr/>
          <p:nvPr/>
        </p:nvSpPr>
        <p:spPr>
          <a:xfrm>
            <a:off x="304089" y="2202873"/>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hevron 2"/>
          <p:cNvSpPr/>
          <p:nvPr/>
        </p:nvSpPr>
        <p:spPr>
          <a:xfrm>
            <a:off x="793293" y="3582786"/>
            <a:ext cx="484632" cy="282633"/>
          </a:xfrm>
          <a:prstGeom prst="chevron">
            <a:avLst>
              <a:gd name="adj" fmla="val 47778"/>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solidFill>
                <a:schemeClr val="tx1"/>
              </a:solidFill>
            </a:endParaRPr>
          </a:p>
        </p:txBody>
      </p:sp>
      <p:sp>
        <p:nvSpPr>
          <p:cNvPr id="4" name="Multiply 3"/>
          <p:cNvSpPr/>
          <p:nvPr/>
        </p:nvSpPr>
        <p:spPr>
          <a:xfrm>
            <a:off x="486969" y="4937759"/>
            <a:ext cx="914400" cy="532015"/>
          </a:xfrm>
          <a:prstGeom prst="mathMultiply">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30121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t>What happens when running with dates?</a:t>
            </a:r>
            <a:endParaRPr lang="en-US" sz="3600" b="1" dirty="0"/>
          </a:p>
        </p:txBody>
      </p:sp>
      <p:sp>
        <p:nvSpPr>
          <p:cNvPr id="3" name="Content Placeholder 2"/>
          <p:cNvSpPr>
            <a:spLocks noGrp="1"/>
          </p:cNvSpPr>
          <p:nvPr>
            <p:ph idx="1"/>
          </p:nvPr>
        </p:nvSpPr>
        <p:spPr>
          <a:xfrm>
            <a:off x="1130270" y="2171768"/>
            <a:ext cx="9603275" cy="4686231"/>
          </a:xfrm>
        </p:spPr>
        <p:txBody>
          <a:bodyPr>
            <a:normAutofit lnSpcReduction="10000"/>
          </a:bodyPr>
          <a:lstStyle/>
          <a:p>
            <a:pPr>
              <a:buFont typeface="Wingdings" panose="05000000000000000000" pitchFamily="2" charset="2"/>
              <a:buChar char="q"/>
            </a:pPr>
            <a:r>
              <a:rPr lang="en-US" dirty="0" smtClean="0"/>
              <a:t> The FS clock is updated when running for the current month or later if FS is confirmed</a:t>
            </a:r>
          </a:p>
          <a:p>
            <a:pPr>
              <a:buFont typeface="Wingdings" panose="05000000000000000000" pitchFamily="2" charset="2"/>
              <a:buChar char="q"/>
            </a:pPr>
            <a:r>
              <a:rPr lang="en-US" dirty="0"/>
              <a:t> </a:t>
            </a:r>
            <a:r>
              <a:rPr lang="en-US" dirty="0" smtClean="0"/>
              <a:t>The clock is not updated if:</a:t>
            </a:r>
          </a:p>
          <a:p>
            <a:pPr marL="457200" indent="-457200">
              <a:buFont typeface="+mj-lt"/>
              <a:buAutoNum type="arabicPeriod"/>
            </a:pPr>
            <a:r>
              <a:rPr lang="en-US" dirty="0" smtClean="0"/>
              <a:t> FS cannot be confirmed</a:t>
            </a:r>
          </a:p>
          <a:p>
            <a:pPr marL="457200" indent="-457200">
              <a:buFont typeface="+mj-lt"/>
              <a:buAutoNum type="arabicPeriod"/>
            </a:pPr>
            <a:r>
              <a:rPr lang="en-US" dirty="0"/>
              <a:t> </a:t>
            </a:r>
            <a:r>
              <a:rPr lang="en-US" dirty="0" smtClean="0"/>
              <a:t>Additional months have begun</a:t>
            </a:r>
          </a:p>
          <a:p>
            <a:pPr marL="457200" indent="-457200">
              <a:buFont typeface="+mj-lt"/>
              <a:buAutoNum type="arabicPeriod"/>
            </a:pPr>
            <a:r>
              <a:rPr lang="en-US" dirty="0"/>
              <a:t> </a:t>
            </a:r>
            <a:r>
              <a:rPr lang="en-US" dirty="0" smtClean="0"/>
              <a:t>FS is run with dates prior to the current month</a:t>
            </a:r>
          </a:p>
          <a:p>
            <a:pPr marL="0" indent="0">
              <a:buNone/>
            </a:pPr>
            <a:r>
              <a:rPr lang="en-US" b="1" dirty="0" smtClean="0"/>
              <a:t>The worker will need to override status to Exempt for the appropriate months</a:t>
            </a:r>
          </a:p>
          <a:p>
            <a:pPr marL="0" indent="0">
              <a:buNone/>
            </a:pPr>
            <a:endParaRPr lang="en-US" b="1" dirty="0"/>
          </a:p>
          <a:p>
            <a:pPr marL="0" indent="0">
              <a:buNone/>
            </a:pPr>
            <a:endParaRPr lang="en-US" b="1" dirty="0" smtClean="0"/>
          </a:p>
          <a:p>
            <a:pPr marL="0" indent="0" algn="r">
              <a:buNone/>
            </a:pPr>
            <a:r>
              <a:rPr lang="en-US" b="1" smtClean="0"/>
              <a:t>Process Help 71.5.4</a:t>
            </a:r>
            <a:endParaRPr lang="en-US" b="1" dirty="0" smtClean="0"/>
          </a:p>
          <a:p>
            <a:pPr marL="0" indent="0">
              <a:buNone/>
            </a:pPr>
            <a:endParaRPr lang="en-US" dirty="0"/>
          </a:p>
        </p:txBody>
      </p:sp>
    </p:spTree>
    <p:extLst>
      <p:ext uri="{BB962C8B-B14F-4D97-AF65-F5344CB8AC3E}">
        <p14:creationId xmlns:p14="http://schemas.microsoft.com/office/powerpoint/2010/main" val="38050906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sz="4400" b="1" dirty="0" smtClean="0"/>
              <a:t>Running with Dates Scenario #1</a:t>
            </a:r>
            <a:endParaRPr lang="en-US" sz="4400" b="1" dirty="0"/>
          </a:p>
        </p:txBody>
      </p:sp>
      <p:sp>
        <p:nvSpPr>
          <p:cNvPr id="6" name="Content Placeholder 5"/>
          <p:cNvSpPr>
            <a:spLocks noGrp="1"/>
          </p:cNvSpPr>
          <p:nvPr>
            <p:ph idx="1"/>
          </p:nvPr>
        </p:nvSpPr>
        <p:spPr/>
        <p:txBody>
          <a:bodyPr>
            <a:noAutofit/>
          </a:bodyPr>
          <a:lstStyle/>
          <a:p>
            <a:pPr marL="0" indent="0">
              <a:buNone/>
            </a:pPr>
            <a:r>
              <a:rPr lang="en-US" sz="2400" dirty="0" smtClean="0"/>
              <a:t>Stella’s </a:t>
            </a:r>
            <a:r>
              <a:rPr lang="en-US" sz="2400" dirty="0" err="1"/>
              <a:t>FoodShare</a:t>
            </a:r>
            <a:r>
              <a:rPr lang="en-US" sz="2400" dirty="0"/>
              <a:t> renewal is due December 31, </a:t>
            </a:r>
            <a:r>
              <a:rPr lang="en-US" sz="2400" dirty="0" smtClean="0"/>
              <a:t>2023. </a:t>
            </a:r>
            <a:r>
              <a:rPr lang="en-US" sz="2400" dirty="0"/>
              <a:t>She </a:t>
            </a:r>
            <a:r>
              <a:rPr lang="en-US" sz="2400" dirty="0" smtClean="0"/>
              <a:t>completed it and was then subject to ABAWD policy. She received </a:t>
            </a:r>
            <a:r>
              <a:rPr lang="en-US" sz="2400" dirty="0"/>
              <a:t>a TLB in September </a:t>
            </a:r>
            <a:r>
              <a:rPr lang="en-US" sz="2400" dirty="0" smtClean="0"/>
              <a:t>2024. </a:t>
            </a:r>
            <a:r>
              <a:rPr lang="en-US" sz="2400" dirty="0"/>
              <a:t>A second TLB was issued at adverse action for December </a:t>
            </a:r>
            <a:r>
              <a:rPr lang="en-US" sz="2400" dirty="0" smtClean="0"/>
              <a:t>2024. </a:t>
            </a:r>
            <a:r>
              <a:rPr lang="en-US" sz="2400" dirty="0"/>
              <a:t>During her December renewal interview, </a:t>
            </a:r>
            <a:r>
              <a:rPr lang="en-US" sz="2400" dirty="0" smtClean="0"/>
              <a:t>Stella reports </a:t>
            </a:r>
            <a:r>
              <a:rPr lang="en-US" sz="2400" dirty="0"/>
              <a:t>that she has </a:t>
            </a:r>
            <a:r>
              <a:rPr lang="en-US" sz="2400" dirty="0" smtClean="0"/>
              <a:t>an exemption due to participating in outpatient alcohol treatment </a:t>
            </a:r>
            <a:r>
              <a:rPr lang="en-US" sz="2400" dirty="0"/>
              <a:t>since December 10, </a:t>
            </a:r>
            <a:r>
              <a:rPr lang="en-US" sz="2400" dirty="0" smtClean="0"/>
              <a:t>2024.</a:t>
            </a:r>
          </a:p>
          <a:p>
            <a:pPr marL="0" indent="0">
              <a:buNone/>
            </a:pPr>
            <a:r>
              <a:rPr lang="en-US" sz="2400" b="1" dirty="0" smtClean="0"/>
              <a:t>What should be done with the clock?</a:t>
            </a:r>
            <a:endParaRPr lang="en-US" sz="2400" b="1" dirty="0"/>
          </a:p>
        </p:txBody>
      </p:sp>
    </p:spTree>
    <p:extLst>
      <p:ext uri="{BB962C8B-B14F-4D97-AF65-F5344CB8AC3E}">
        <p14:creationId xmlns:p14="http://schemas.microsoft.com/office/powerpoint/2010/main" val="11466701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130270" y="953324"/>
            <a:ext cx="9603275" cy="4898836"/>
          </a:xfrm>
        </p:spPr>
        <p:txBody>
          <a:bodyPr>
            <a:normAutofit fontScale="90000"/>
          </a:bodyPr>
          <a:lstStyle/>
          <a:p>
            <a:r>
              <a:rPr lang="en-US" sz="6000" dirty="0" smtClean="0"/>
              <a:t>The worker must run with December dates  to update the December status on the FS clock from Time-Limited Benefit (TLB) to Exempt</a:t>
            </a:r>
            <a:endParaRPr lang="en-US" sz="6000" dirty="0"/>
          </a:p>
        </p:txBody>
      </p:sp>
    </p:spTree>
    <p:extLst>
      <p:ext uri="{BB962C8B-B14F-4D97-AF65-F5344CB8AC3E}">
        <p14:creationId xmlns:p14="http://schemas.microsoft.com/office/powerpoint/2010/main" val="9618230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b="1" dirty="0" smtClean="0"/>
              <a:t>Running with Dates Scenario #2</a:t>
            </a:r>
            <a:endParaRPr lang="en-US" sz="4400" b="1" dirty="0"/>
          </a:p>
        </p:txBody>
      </p:sp>
      <p:sp>
        <p:nvSpPr>
          <p:cNvPr id="3" name="Content Placeholder 2"/>
          <p:cNvSpPr>
            <a:spLocks noGrp="1"/>
          </p:cNvSpPr>
          <p:nvPr>
            <p:ph idx="1"/>
          </p:nvPr>
        </p:nvSpPr>
        <p:spPr>
          <a:xfrm>
            <a:off x="1130270" y="2171769"/>
            <a:ext cx="9603275" cy="3938086"/>
          </a:xfrm>
        </p:spPr>
        <p:txBody>
          <a:bodyPr>
            <a:normAutofit/>
          </a:bodyPr>
          <a:lstStyle/>
          <a:p>
            <a:pPr marL="0" indent="0">
              <a:buNone/>
            </a:pPr>
            <a:r>
              <a:rPr lang="en-US" dirty="0"/>
              <a:t>	</a:t>
            </a:r>
            <a:r>
              <a:rPr lang="en-US" dirty="0" smtClean="0"/>
              <a:t>Jackson </a:t>
            </a:r>
            <a:r>
              <a:rPr lang="en-US" dirty="0"/>
              <a:t>applies for </a:t>
            </a:r>
            <a:r>
              <a:rPr lang="en-US" dirty="0" err="1"/>
              <a:t>FoodShare</a:t>
            </a:r>
            <a:r>
              <a:rPr lang="en-US" dirty="0"/>
              <a:t> on June 18 and is an ABAWD. He </a:t>
            </a:r>
            <a:r>
              <a:rPr lang="en-US" dirty="0" smtClean="0"/>
              <a:t>reports receiving out of state unemployment on </a:t>
            </a:r>
            <a:r>
              <a:rPr lang="en-US" dirty="0"/>
              <a:t>August 24. </a:t>
            </a:r>
            <a:r>
              <a:rPr lang="en-US" dirty="0" smtClean="0"/>
              <a:t>We are not able to verify the out of state </a:t>
            </a:r>
            <a:r>
              <a:rPr lang="en-US" b="1" dirty="0" smtClean="0"/>
              <a:t>income</a:t>
            </a:r>
            <a:r>
              <a:rPr lang="en-US" dirty="0" smtClean="0"/>
              <a:t>, so verification is needed. Verification </a:t>
            </a:r>
            <a:r>
              <a:rPr lang="en-US" dirty="0"/>
              <a:t>is received on September 2. </a:t>
            </a:r>
            <a:endParaRPr lang="en-US" dirty="0" smtClean="0"/>
          </a:p>
          <a:p>
            <a:pPr>
              <a:buFont typeface="Wingdings" panose="05000000000000000000" pitchFamily="2" charset="2"/>
              <a:buChar char="Ø"/>
            </a:pPr>
            <a:r>
              <a:rPr lang="en-US" dirty="0"/>
              <a:t> </a:t>
            </a:r>
            <a:r>
              <a:rPr lang="en-US" dirty="0" smtClean="0"/>
              <a:t>When is Jackson exempt?</a:t>
            </a:r>
          </a:p>
          <a:p>
            <a:pPr marL="457200" indent="-457200">
              <a:buFont typeface="+mj-lt"/>
              <a:buAutoNum type="alphaLcPeriod"/>
            </a:pPr>
            <a:r>
              <a:rPr lang="en-US" dirty="0" smtClean="0"/>
              <a:t> September 1</a:t>
            </a:r>
            <a:r>
              <a:rPr lang="en-US" baseline="30000" dirty="0" smtClean="0"/>
              <a:t>st</a:t>
            </a:r>
            <a:endParaRPr lang="en-US" dirty="0" smtClean="0"/>
          </a:p>
          <a:p>
            <a:pPr marL="457200" indent="-457200">
              <a:buFont typeface="+mj-lt"/>
              <a:buAutoNum type="alphaLcPeriod"/>
            </a:pPr>
            <a:r>
              <a:rPr lang="en-US" dirty="0"/>
              <a:t> </a:t>
            </a:r>
            <a:r>
              <a:rPr lang="en-US" dirty="0" smtClean="0"/>
              <a:t>August 1</a:t>
            </a:r>
            <a:r>
              <a:rPr lang="en-US" baseline="30000" dirty="0" smtClean="0"/>
              <a:t>st</a:t>
            </a:r>
            <a:endParaRPr lang="en-US" dirty="0" smtClean="0"/>
          </a:p>
          <a:p>
            <a:pPr marL="457200" indent="-457200">
              <a:buFont typeface="+mj-lt"/>
              <a:buAutoNum type="alphaLcPeriod"/>
            </a:pPr>
            <a:r>
              <a:rPr lang="en-US" dirty="0"/>
              <a:t> </a:t>
            </a:r>
            <a:r>
              <a:rPr lang="en-US" dirty="0" smtClean="0"/>
              <a:t>October 1st</a:t>
            </a:r>
          </a:p>
          <a:p>
            <a:pPr marL="0" indent="0">
              <a:buNone/>
            </a:pPr>
            <a:endParaRPr lang="en-US" b="1" dirty="0"/>
          </a:p>
        </p:txBody>
      </p:sp>
    </p:spTree>
    <p:extLst>
      <p:ext uri="{BB962C8B-B14F-4D97-AF65-F5344CB8AC3E}">
        <p14:creationId xmlns:p14="http://schemas.microsoft.com/office/powerpoint/2010/main" val="869266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smtClean="0"/>
              <a:t>ABAWDs</a:t>
            </a:r>
            <a:endParaRPr lang="en-US" sz="5400" b="1" dirty="0"/>
          </a:p>
        </p:txBody>
      </p:sp>
      <p:sp>
        <p:nvSpPr>
          <p:cNvPr id="3" name="Content Placeholder 2"/>
          <p:cNvSpPr>
            <a:spLocks noGrp="1"/>
          </p:cNvSpPr>
          <p:nvPr>
            <p:ph idx="1"/>
          </p:nvPr>
        </p:nvSpPr>
        <p:spPr/>
        <p:txBody>
          <a:bodyPr>
            <a:noAutofit/>
          </a:bodyPr>
          <a:lstStyle/>
          <a:p>
            <a:r>
              <a:rPr lang="en-US" sz="2400" dirty="0"/>
              <a:t>A</a:t>
            </a:r>
            <a:r>
              <a:rPr lang="en-US" sz="2400" dirty="0" smtClean="0"/>
              <a:t>ll Able Bodied Adults without Dependents (ABAWDs) ages 18-52 must meet the </a:t>
            </a:r>
            <a:r>
              <a:rPr lang="en-US" sz="2400" dirty="0" err="1" smtClean="0"/>
              <a:t>FoodShare</a:t>
            </a:r>
            <a:r>
              <a:rPr lang="en-US" sz="2400" dirty="0" smtClean="0"/>
              <a:t> work requirement or have an exemption each month, or a TLB (time limited benefit) will be applied</a:t>
            </a:r>
          </a:p>
          <a:p>
            <a:r>
              <a:rPr lang="en-US" sz="2400" dirty="0" smtClean="0"/>
              <a:t>The </a:t>
            </a:r>
            <a:r>
              <a:rPr lang="en-US" sz="2400" dirty="0" err="1" smtClean="0"/>
              <a:t>FoodShare</a:t>
            </a:r>
            <a:r>
              <a:rPr lang="en-US" sz="2400" dirty="0" smtClean="0"/>
              <a:t> clock is where the client’s monthly status is tracked</a:t>
            </a:r>
          </a:p>
          <a:p>
            <a:r>
              <a:rPr lang="en-US" sz="2400" dirty="0" smtClean="0"/>
              <a:t>3 TLBs are allowed before losing eligibility for </a:t>
            </a:r>
            <a:r>
              <a:rPr lang="en-US" sz="2400" dirty="0" err="1" smtClean="0"/>
              <a:t>FoodShare</a:t>
            </a:r>
            <a:endParaRPr lang="en-US" sz="2400" dirty="0"/>
          </a:p>
        </p:txBody>
      </p:sp>
    </p:spTree>
    <p:extLst>
      <p:ext uri="{BB962C8B-B14F-4D97-AF65-F5344CB8AC3E}">
        <p14:creationId xmlns:p14="http://schemas.microsoft.com/office/powerpoint/2010/main" val="2561616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b="1" dirty="0"/>
              <a:t>Running with Dates Scenario #2</a:t>
            </a:r>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smtClean="0"/>
              <a:t> What </a:t>
            </a:r>
            <a:r>
              <a:rPr lang="en-US" dirty="0"/>
              <a:t>actions are needed to update the FS clock?</a:t>
            </a:r>
          </a:p>
          <a:p>
            <a:endParaRPr lang="en-US" dirty="0" smtClean="0"/>
          </a:p>
          <a:p>
            <a:pPr>
              <a:buFont typeface="Wingdings" panose="05000000000000000000" pitchFamily="2" charset="2"/>
              <a:buChar char="ü"/>
            </a:pPr>
            <a:r>
              <a:rPr lang="en-US" dirty="0"/>
              <a:t> </a:t>
            </a:r>
            <a:r>
              <a:rPr lang="en-US" dirty="0" smtClean="0"/>
              <a:t>The </a:t>
            </a:r>
            <a:r>
              <a:rPr lang="en-US" dirty="0"/>
              <a:t>worker runs eligibility and confirms ongoing for October to exempt October and ongoing months, then runs with a September 1 date and confirms FS, and the September TLB is changed to Exempt status</a:t>
            </a:r>
          </a:p>
          <a:p>
            <a:pPr>
              <a:buFont typeface="Wingdings" panose="05000000000000000000" pitchFamily="2" charset="2"/>
              <a:buChar char="ü"/>
            </a:pPr>
            <a:r>
              <a:rPr lang="en-US" dirty="0"/>
              <a:t>The worker must manually override August status to Exempt, since this is a past month</a:t>
            </a:r>
          </a:p>
          <a:p>
            <a:endParaRPr lang="en-US" dirty="0"/>
          </a:p>
          <a:p>
            <a:endParaRPr lang="en-US" dirty="0"/>
          </a:p>
        </p:txBody>
      </p:sp>
    </p:spTree>
    <p:extLst>
      <p:ext uri="{BB962C8B-B14F-4D97-AF65-F5344CB8AC3E}">
        <p14:creationId xmlns:p14="http://schemas.microsoft.com/office/powerpoint/2010/main" val="15601764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sz="4400" b="1" dirty="0" smtClean="0"/>
              <a:t>Running with Dates Scenario #3</a:t>
            </a:r>
            <a:endParaRPr lang="en-US" sz="4400" b="1" dirty="0"/>
          </a:p>
        </p:txBody>
      </p:sp>
      <p:sp>
        <p:nvSpPr>
          <p:cNvPr id="4" name="Content Placeholder 3"/>
          <p:cNvSpPr>
            <a:spLocks noGrp="1"/>
          </p:cNvSpPr>
          <p:nvPr>
            <p:ph idx="1"/>
          </p:nvPr>
        </p:nvSpPr>
        <p:spPr/>
        <p:txBody>
          <a:bodyPr>
            <a:noAutofit/>
          </a:bodyPr>
          <a:lstStyle/>
          <a:p>
            <a:pPr marL="0" indent="0">
              <a:buNone/>
            </a:pPr>
            <a:r>
              <a:rPr lang="en-US" sz="2400" dirty="0"/>
              <a:t>Marge was issued her first TLB for the month of </a:t>
            </a:r>
            <a:r>
              <a:rPr lang="en-US" sz="2400" dirty="0" smtClean="0"/>
              <a:t>February. </a:t>
            </a:r>
            <a:r>
              <a:rPr lang="en-US" sz="2400" dirty="0"/>
              <a:t>She met the work requirement and was not issued a second TLB until </a:t>
            </a:r>
            <a:r>
              <a:rPr lang="en-US" sz="2400" dirty="0" smtClean="0"/>
              <a:t>October. On October 20th, </a:t>
            </a:r>
            <a:r>
              <a:rPr lang="en-US" sz="2400" dirty="0"/>
              <a:t>Marge reports that she became pregnant during </a:t>
            </a:r>
            <a:r>
              <a:rPr lang="en-US" sz="2400" dirty="0" smtClean="0"/>
              <a:t>October. The worker does not find this questionable, so no verification is needed</a:t>
            </a:r>
          </a:p>
          <a:p>
            <a:pPr marL="0" indent="0">
              <a:buNone/>
            </a:pPr>
            <a:r>
              <a:rPr lang="en-US" sz="2400" b="1" dirty="0" smtClean="0"/>
              <a:t>What should be done with the clock?</a:t>
            </a:r>
            <a:endParaRPr lang="en-US" sz="2400" b="1" dirty="0"/>
          </a:p>
        </p:txBody>
      </p:sp>
    </p:spTree>
    <p:extLst>
      <p:ext uri="{BB962C8B-B14F-4D97-AF65-F5344CB8AC3E}">
        <p14:creationId xmlns:p14="http://schemas.microsoft.com/office/powerpoint/2010/main" val="8360253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30270" y="953324"/>
            <a:ext cx="9603275" cy="5065091"/>
          </a:xfrm>
        </p:spPr>
        <p:txBody>
          <a:bodyPr>
            <a:normAutofit/>
          </a:bodyPr>
          <a:lstStyle/>
          <a:p>
            <a:r>
              <a:rPr lang="en-US" sz="3400" dirty="0"/>
              <a:t>The exemption is effective </a:t>
            </a:r>
            <a:r>
              <a:rPr lang="en-US" sz="3400" dirty="0" smtClean="0"/>
              <a:t>in October, </a:t>
            </a:r>
            <a:r>
              <a:rPr lang="en-US" sz="3400" dirty="0"/>
              <a:t>forward. </a:t>
            </a:r>
            <a:r>
              <a:rPr lang="en-US" sz="3400" dirty="0" smtClean="0"/>
              <a:t/>
            </a:r>
            <a:br>
              <a:rPr lang="en-US" sz="3400" dirty="0" smtClean="0"/>
            </a:br>
            <a:r>
              <a:rPr lang="en-US" sz="3400" dirty="0"/>
              <a:t/>
            </a:r>
            <a:br>
              <a:rPr lang="en-US" sz="3400" dirty="0"/>
            </a:br>
            <a:r>
              <a:rPr lang="en-US" sz="3400" dirty="0" smtClean="0"/>
              <a:t>The FS </a:t>
            </a:r>
            <a:r>
              <a:rPr lang="en-US" sz="3400" dirty="0"/>
              <a:t>Clock page is adjusted to reflect Exempt for the month </a:t>
            </a:r>
            <a:r>
              <a:rPr lang="en-US" sz="3400" dirty="0" smtClean="0"/>
              <a:t>of December when running eligibility and confirming. </a:t>
            </a:r>
            <a:r>
              <a:rPr lang="en-US" sz="3400" dirty="0"/>
              <a:t>E</a:t>
            </a:r>
            <a:r>
              <a:rPr lang="en-US" sz="3400" dirty="0" smtClean="0"/>
              <a:t>ligibility </a:t>
            </a:r>
            <a:r>
              <a:rPr lang="en-US" sz="3400" dirty="0"/>
              <a:t>is run with dates to remove the </a:t>
            </a:r>
            <a:r>
              <a:rPr lang="en-US" sz="3400" dirty="0" smtClean="0"/>
              <a:t>TLBs </a:t>
            </a:r>
            <a:r>
              <a:rPr lang="en-US" sz="3400" dirty="0"/>
              <a:t>for </a:t>
            </a:r>
            <a:r>
              <a:rPr lang="en-US" sz="3400" dirty="0" smtClean="0"/>
              <a:t>October and November. </a:t>
            </a:r>
            <a:r>
              <a:rPr lang="en-US" sz="3400" dirty="0"/>
              <a:t>Even though </a:t>
            </a:r>
            <a:r>
              <a:rPr lang="en-US" sz="3400" dirty="0" smtClean="0"/>
              <a:t>she reported October 20th, </a:t>
            </a:r>
            <a:r>
              <a:rPr lang="en-US" sz="3400" dirty="0"/>
              <a:t>the exemption is applied beginning </a:t>
            </a:r>
            <a:r>
              <a:rPr lang="en-US" sz="3400" dirty="0" smtClean="0"/>
              <a:t>October 1st.</a:t>
            </a:r>
            <a:endParaRPr lang="en-US" sz="3400" dirty="0"/>
          </a:p>
        </p:txBody>
      </p:sp>
    </p:spTree>
    <p:extLst>
      <p:ext uri="{BB962C8B-B14F-4D97-AF65-F5344CB8AC3E}">
        <p14:creationId xmlns:p14="http://schemas.microsoft.com/office/powerpoint/2010/main" val="626968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188721" y="929322"/>
            <a:ext cx="9544824" cy="4536441"/>
          </a:xfrm>
          <a:prstGeom prst="rect">
            <a:avLst/>
          </a:prstGeom>
        </p:spPr>
      </p:pic>
    </p:spTree>
    <p:extLst>
      <p:ext uri="{BB962C8B-B14F-4D97-AF65-F5344CB8AC3E}">
        <p14:creationId xmlns:p14="http://schemas.microsoft.com/office/powerpoint/2010/main" val="2705671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t>When do Changes to the FS Clock Occur?</a:t>
            </a:r>
            <a:endParaRPr lang="en-US" sz="3600" b="1" dirty="0"/>
          </a:p>
        </p:txBody>
      </p:sp>
      <p:sp>
        <p:nvSpPr>
          <p:cNvPr id="3" name="Content Placeholder 2"/>
          <p:cNvSpPr>
            <a:spLocks noGrp="1"/>
          </p:cNvSpPr>
          <p:nvPr>
            <p:ph idx="1"/>
          </p:nvPr>
        </p:nvSpPr>
        <p:spPr/>
        <p:txBody>
          <a:bodyPr>
            <a:normAutofit/>
          </a:bodyPr>
          <a:lstStyle/>
          <a:p>
            <a:r>
              <a:rPr lang="en-US" dirty="0"/>
              <a:t>Eligibility is run and confirmed by a worker for the recurring or current month.</a:t>
            </a:r>
          </a:p>
          <a:p>
            <a:r>
              <a:rPr lang="en-US" dirty="0"/>
              <a:t>A </a:t>
            </a:r>
            <a:r>
              <a:rPr lang="en-US" dirty="0" smtClean="0"/>
              <a:t>batch run </a:t>
            </a:r>
            <a:r>
              <a:rPr lang="en-US" dirty="0"/>
              <a:t>on the second Saturday of the month </a:t>
            </a:r>
            <a:endParaRPr lang="en-US" dirty="0" smtClean="0"/>
          </a:p>
          <a:p>
            <a:r>
              <a:rPr lang="en-US" dirty="0" smtClean="0"/>
              <a:t>A </a:t>
            </a:r>
            <a:r>
              <a:rPr lang="en-US" dirty="0"/>
              <a:t>batch </a:t>
            </a:r>
            <a:r>
              <a:rPr lang="en-US" dirty="0" smtClean="0"/>
              <a:t>run </a:t>
            </a:r>
            <a:r>
              <a:rPr lang="en-US" dirty="0"/>
              <a:t>on adverse action </a:t>
            </a:r>
            <a:endParaRPr lang="en-US" dirty="0" smtClean="0"/>
          </a:p>
          <a:p>
            <a:r>
              <a:rPr lang="en-US" dirty="0" smtClean="0"/>
              <a:t>Eligibility </a:t>
            </a:r>
            <a:r>
              <a:rPr lang="en-US" dirty="0"/>
              <a:t>is run and confirmed in the adverse action batch run.</a:t>
            </a:r>
          </a:p>
          <a:p>
            <a:pPr marL="0" indent="0" algn="ctr">
              <a:buNone/>
            </a:pPr>
            <a:r>
              <a:rPr lang="en-US" b="1" dirty="0"/>
              <a:t>The TLB months and other system statuses may frequently change due to changes in </a:t>
            </a:r>
            <a:r>
              <a:rPr lang="en-US" b="1" dirty="0" err="1"/>
              <a:t>FoodShare</a:t>
            </a:r>
            <a:r>
              <a:rPr lang="en-US" b="1" dirty="0"/>
              <a:t> eligibility, ABAWD status, and FSET participation.</a:t>
            </a:r>
          </a:p>
        </p:txBody>
      </p:sp>
    </p:spTree>
    <p:extLst>
      <p:ext uri="{BB962C8B-B14F-4D97-AF65-F5344CB8AC3E}">
        <p14:creationId xmlns:p14="http://schemas.microsoft.com/office/powerpoint/2010/main" val="914499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b="1" dirty="0" smtClean="0"/>
              <a:t>What can workers do with the FS clock?</a:t>
            </a:r>
            <a:endParaRPr lang="en-US" sz="4000" b="1" dirty="0"/>
          </a:p>
        </p:txBody>
      </p:sp>
      <p:sp>
        <p:nvSpPr>
          <p:cNvPr id="3" name="Content Placeholder 2"/>
          <p:cNvSpPr>
            <a:spLocks noGrp="1"/>
          </p:cNvSpPr>
          <p:nvPr>
            <p:ph idx="1"/>
          </p:nvPr>
        </p:nvSpPr>
        <p:spPr/>
        <p:txBody>
          <a:bodyPr/>
          <a:lstStyle/>
          <a:p>
            <a:pPr marL="457200" indent="-457200">
              <a:buFont typeface="+mj-lt"/>
              <a:buAutoNum type="alphaUcPeriod"/>
            </a:pPr>
            <a:r>
              <a:rPr lang="en-US" dirty="0" smtClean="0"/>
              <a:t>Adjust the start month</a:t>
            </a:r>
          </a:p>
          <a:p>
            <a:pPr marL="457200" indent="-457200">
              <a:buFont typeface="+mj-lt"/>
              <a:buAutoNum type="alphaUcPeriod"/>
            </a:pPr>
            <a:r>
              <a:rPr lang="en-US" dirty="0" smtClean="0"/>
              <a:t>Delete it</a:t>
            </a:r>
          </a:p>
          <a:p>
            <a:pPr marL="457200" indent="-457200">
              <a:buFont typeface="+mj-lt"/>
              <a:buAutoNum type="alphaUcPeriod"/>
            </a:pPr>
            <a:r>
              <a:rPr lang="en-US" dirty="0" smtClean="0"/>
              <a:t>Establish a new one</a:t>
            </a:r>
          </a:p>
          <a:p>
            <a:pPr marL="457200" indent="-457200">
              <a:buFont typeface="+mj-lt"/>
              <a:buAutoNum type="alphaUcPeriod"/>
            </a:pPr>
            <a:r>
              <a:rPr lang="en-US" dirty="0" smtClean="0"/>
              <a:t>All of the above</a:t>
            </a:r>
          </a:p>
          <a:p>
            <a:pPr marL="457200" indent="-457200">
              <a:buFont typeface="+mj-lt"/>
              <a:buAutoNum type="alphaUcPeriod"/>
            </a:pPr>
            <a:r>
              <a:rPr lang="en-US" dirty="0" smtClean="0"/>
              <a:t>None of the above</a:t>
            </a:r>
            <a:endParaRPr lang="en-US" dirty="0"/>
          </a:p>
        </p:txBody>
      </p:sp>
    </p:spTree>
    <p:extLst>
      <p:ext uri="{BB962C8B-B14F-4D97-AF65-F5344CB8AC3E}">
        <p14:creationId xmlns:p14="http://schemas.microsoft.com/office/powerpoint/2010/main" val="3620736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smtClean="0"/>
              <a:t>True or False?</a:t>
            </a:r>
            <a:endParaRPr lang="en-US" sz="5400" b="1" dirty="0"/>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The FS clock is for 3 years, but is not fixed. Everyone has their own clock timeframe based on when they began receiving FS</a:t>
            </a:r>
          </a:p>
          <a:p>
            <a:pPr marL="457200" indent="-457200">
              <a:buFont typeface="+mj-lt"/>
              <a:buAutoNum type="arabicPeriod"/>
            </a:pPr>
            <a:r>
              <a:rPr lang="en-US" dirty="0" smtClean="0"/>
              <a:t>Countable months received in another state are countable months for our clients in WI if received in the current 3 year clock period</a:t>
            </a:r>
          </a:p>
          <a:p>
            <a:pPr marL="457200" indent="-457200">
              <a:buFont typeface="+mj-lt"/>
              <a:buAutoNum type="arabicPeriod"/>
            </a:pPr>
            <a:r>
              <a:rPr lang="en-US" dirty="0" smtClean="0"/>
              <a:t>Exemptions and good cause can only be applied to TLB months, not ineligible months</a:t>
            </a:r>
          </a:p>
          <a:p>
            <a:pPr marL="0" indent="0">
              <a:buNone/>
            </a:pPr>
            <a:endParaRPr lang="en-US" dirty="0"/>
          </a:p>
        </p:txBody>
      </p:sp>
    </p:spTree>
    <p:extLst>
      <p:ext uri="{BB962C8B-B14F-4D97-AF65-F5344CB8AC3E}">
        <p14:creationId xmlns:p14="http://schemas.microsoft.com/office/powerpoint/2010/main" val="2515767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t>What will the clock do?</a:t>
            </a:r>
            <a:endParaRPr lang="en-US" sz="4800" b="1" dirty="0"/>
          </a:p>
        </p:txBody>
      </p:sp>
      <p:sp>
        <p:nvSpPr>
          <p:cNvPr id="3" name="Content Placeholder 2"/>
          <p:cNvSpPr>
            <a:spLocks noGrp="1"/>
          </p:cNvSpPr>
          <p:nvPr>
            <p:ph idx="1"/>
          </p:nvPr>
        </p:nvSpPr>
        <p:spPr/>
        <p:txBody>
          <a:bodyPr/>
          <a:lstStyle/>
          <a:p>
            <a:pPr marL="0" indent="0">
              <a:buNone/>
            </a:pPr>
            <a:r>
              <a:rPr lang="en-US" dirty="0" smtClean="0"/>
              <a:t>Since ABAWDs are ages 18-52, what will the FS clock do if a client turns 53 during the 3 year fixed clock period?</a:t>
            </a:r>
          </a:p>
          <a:p>
            <a:pPr marL="457200" indent="-457200">
              <a:buFont typeface="+mj-lt"/>
              <a:buAutoNum type="alphaUcPeriod"/>
            </a:pPr>
            <a:r>
              <a:rPr lang="en-US" dirty="0" smtClean="0"/>
              <a:t>Delete itself</a:t>
            </a:r>
          </a:p>
          <a:p>
            <a:pPr marL="457200" indent="-457200">
              <a:buFont typeface="+mj-lt"/>
              <a:buAutoNum type="alphaUcPeriod"/>
            </a:pPr>
            <a:r>
              <a:rPr lang="en-US" dirty="0" smtClean="0"/>
              <a:t>Fill in all remaining months with EX (exempt) immediately</a:t>
            </a:r>
          </a:p>
          <a:p>
            <a:pPr marL="457200" indent="-457200">
              <a:buFont typeface="+mj-lt"/>
              <a:buAutoNum type="alphaUcPeriod"/>
            </a:pPr>
            <a:r>
              <a:rPr lang="en-US" dirty="0" smtClean="0"/>
              <a:t>Populate to EX each month going through the rest of the fixed clock period</a:t>
            </a:r>
          </a:p>
          <a:p>
            <a:pPr marL="457200" indent="-457200">
              <a:buFont typeface="+mj-lt"/>
              <a:buAutoNum type="alphaUcPeriod"/>
            </a:pPr>
            <a:r>
              <a:rPr lang="en-US" dirty="0" smtClean="0"/>
              <a:t>Populate each month to TB (to be determined)</a:t>
            </a:r>
            <a:endParaRPr lang="en-US" dirty="0"/>
          </a:p>
        </p:txBody>
      </p:sp>
    </p:spTree>
    <p:extLst>
      <p:ext uri="{BB962C8B-B14F-4D97-AF65-F5344CB8AC3E}">
        <p14:creationId xmlns:p14="http://schemas.microsoft.com/office/powerpoint/2010/main" val="1568539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4400" b="1" dirty="0" smtClean="0"/>
              <a:t>When do we override the clock?</a:t>
            </a:r>
            <a:endParaRPr lang="en-US" sz="4400" b="1" dirty="0"/>
          </a:p>
        </p:txBody>
      </p:sp>
      <p:sp>
        <p:nvSpPr>
          <p:cNvPr id="5" name="Content Placeholder 4"/>
          <p:cNvSpPr>
            <a:spLocks noGrp="1"/>
          </p:cNvSpPr>
          <p:nvPr>
            <p:ph sz="half" idx="1"/>
          </p:nvPr>
        </p:nvSpPr>
        <p:spPr/>
        <p:txBody>
          <a:bodyPr>
            <a:noAutofit/>
          </a:bodyPr>
          <a:lstStyle/>
          <a:p>
            <a:pPr>
              <a:buFont typeface="Wingdings" panose="05000000000000000000" pitchFamily="2" charset="2"/>
              <a:buChar char="Ø"/>
            </a:pPr>
            <a:r>
              <a:rPr lang="en-US" sz="2600" dirty="0" smtClean="0"/>
              <a:t>AE-Agency Error</a:t>
            </a:r>
          </a:p>
          <a:p>
            <a:pPr>
              <a:buFont typeface="Wingdings" panose="05000000000000000000" pitchFamily="2" charset="2"/>
              <a:buChar char="Ø"/>
            </a:pPr>
            <a:r>
              <a:rPr lang="en-US" sz="2600" dirty="0" smtClean="0"/>
              <a:t>EV-Exemption Verified</a:t>
            </a:r>
          </a:p>
          <a:p>
            <a:pPr>
              <a:buFont typeface="Wingdings" panose="05000000000000000000" pitchFamily="2" charset="2"/>
              <a:buChar char="Ø"/>
            </a:pPr>
            <a:r>
              <a:rPr lang="en-US" sz="2600" dirty="0" smtClean="0"/>
              <a:t>FE-Discretionary Exemption</a:t>
            </a:r>
          </a:p>
          <a:p>
            <a:pPr>
              <a:buFont typeface="Wingdings" panose="05000000000000000000" pitchFamily="2" charset="2"/>
              <a:buChar char="Ø"/>
            </a:pPr>
            <a:r>
              <a:rPr lang="en-US" sz="2600" dirty="0" smtClean="0"/>
              <a:t>FH-Fair Hearing</a:t>
            </a:r>
          </a:p>
          <a:p>
            <a:pPr>
              <a:buFont typeface="Wingdings" panose="05000000000000000000" pitchFamily="2" charset="2"/>
              <a:buChar char="Ø"/>
            </a:pPr>
            <a:r>
              <a:rPr lang="en-US" sz="2600" dirty="0" smtClean="0"/>
              <a:t>IC-Incarceration</a:t>
            </a:r>
          </a:p>
        </p:txBody>
      </p:sp>
      <p:sp>
        <p:nvSpPr>
          <p:cNvPr id="6" name="Content Placeholder 5"/>
          <p:cNvSpPr>
            <a:spLocks noGrp="1"/>
          </p:cNvSpPr>
          <p:nvPr>
            <p:ph sz="half" idx="2"/>
          </p:nvPr>
        </p:nvSpPr>
        <p:spPr>
          <a:xfrm>
            <a:off x="6095606" y="2171769"/>
            <a:ext cx="4645152" cy="3697016"/>
          </a:xfrm>
        </p:spPr>
        <p:txBody>
          <a:bodyPr>
            <a:noAutofit/>
          </a:bodyPr>
          <a:lstStyle/>
          <a:p>
            <a:pPr>
              <a:buFont typeface="Wingdings" panose="05000000000000000000" pitchFamily="2" charset="2"/>
              <a:buChar char="Ø"/>
            </a:pPr>
            <a:r>
              <a:rPr lang="en-US" sz="2200" dirty="0" smtClean="0"/>
              <a:t>LV-Late Verification</a:t>
            </a:r>
          </a:p>
          <a:p>
            <a:pPr>
              <a:buFont typeface="Wingdings" panose="05000000000000000000" pitchFamily="2" charset="2"/>
              <a:buChar char="Ø"/>
            </a:pPr>
            <a:r>
              <a:rPr lang="en-US" sz="2200" dirty="0" smtClean="0"/>
              <a:t>OS-Out of State Information Received</a:t>
            </a:r>
          </a:p>
          <a:p>
            <a:pPr>
              <a:buFont typeface="Wingdings" panose="05000000000000000000" pitchFamily="2" charset="2"/>
              <a:buChar char="Ø"/>
            </a:pPr>
            <a:r>
              <a:rPr lang="en-US" sz="2200" dirty="0" smtClean="0"/>
              <a:t>WA-Waiver ABAWD Area</a:t>
            </a:r>
          </a:p>
          <a:p>
            <a:pPr>
              <a:buFont typeface="Wingdings" panose="05000000000000000000" pitchFamily="2" charset="2"/>
              <a:buChar char="Ø"/>
            </a:pPr>
            <a:r>
              <a:rPr lang="en-US" sz="2200" dirty="0" smtClean="0"/>
              <a:t>MT-Met 30 Day Work Requirement</a:t>
            </a:r>
          </a:p>
          <a:p>
            <a:pPr>
              <a:buFont typeface="Wingdings" panose="05000000000000000000" pitchFamily="2" charset="2"/>
              <a:buChar char="Ø"/>
            </a:pPr>
            <a:r>
              <a:rPr lang="en-US" sz="2200" dirty="0" smtClean="0"/>
              <a:t>GC-Good Cause Verified</a:t>
            </a:r>
          </a:p>
          <a:p>
            <a:pPr marL="0" indent="0">
              <a:buNone/>
            </a:pPr>
            <a:endParaRPr lang="en-US" sz="2200" dirty="0"/>
          </a:p>
          <a:p>
            <a:pPr marL="0" indent="0" algn="r">
              <a:buNone/>
            </a:pPr>
            <a:r>
              <a:rPr lang="en-US" sz="2200" b="1" dirty="0" smtClean="0"/>
              <a:t>Process Help 71.5.3</a:t>
            </a:r>
            <a:endParaRPr lang="en-US" sz="2200" b="1" dirty="0"/>
          </a:p>
        </p:txBody>
      </p:sp>
    </p:spTree>
    <p:extLst>
      <p:ext uri="{BB962C8B-B14F-4D97-AF65-F5344CB8AC3E}">
        <p14:creationId xmlns:p14="http://schemas.microsoft.com/office/powerpoint/2010/main" val="429515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b="1" dirty="0" smtClean="0"/>
              <a:t>Override Scenario #1</a:t>
            </a:r>
            <a:endParaRPr lang="en-US" sz="4400" b="1" dirty="0"/>
          </a:p>
        </p:txBody>
      </p:sp>
      <p:sp>
        <p:nvSpPr>
          <p:cNvPr id="3" name="Content Placeholder 2"/>
          <p:cNvSpPr>
            <a:spLocks noGrp="1"/>
          </p:cNvSpPr>
          <p:nvPr>
            <p:ph idx="1"/>
          </p:nvPr>
        </p:nvSpPr>
        <p:spPr/>
        <p:txBody>
          <a:bodyPr/>
          <a:lstStyle/>
          <a:p>
            <a:r>
              <a:rPr lang="en-US" dirty="0" smtClean="0"/>
              <a:t>Jack calls to apply for </a:t>
            </a:r>
            <a:r>
              <a:rPr lang="en-US" dirty="0" err="1" smtClean="0"/>
              <a:t>FoodShare</a:t>
            </a:r>
            <a:r>
              <a:rPr lang="en-US" dirty="0" smtClean="0"/>
              <a:t> in March. After discussing ABAWD policy with Jack, the worker determines that he does not meet the work requirement or have an exemption at that time. The worker explains that he exhausted his 3 TLBs last year in August, September, and October. Jack informs the worker that he was incarcerated from July-December of last year.</a:t>
            </a:r>
          </a:p>
          <a:p>
            <a:pPr marL="0" indent="0">
              <a:buNone/>
            </a:pPr>
            <a:r>
              <a:rPr lang="en-US" b="1" dirty="0" smtClean="0"/>
              <a:t>   Should anything be done with the clock?</a:t>
            </a:r>
            <a:endParaRPr lang="en-US" b="1" dirty="0"/>
          </a:p>
        </p:txBody>
      </p:sp>
    </p:spTree>
    <p:extLst>
      <p:ext uri="{BB962C8B-B14F-4D97-AF65-F5344CB8AC3E}">
        <p14:creationId xmlns:p14="http://schemas.microsoft.com/office/powerpoint/2010/main" val="170890216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Gallery">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Gallery</Template>
  <TotalTime>467</TotalTime>
  <Words>1161</Words>
  <Application>Microsoft Office PowerPoint</Application>
  <PresentationFormat>Widescreen</PresentationFormat>
  <Paragraphs>94</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Century Gothic</vt:lpstr>
      <vt:lpstr>Wingdings</vt:lpstr>
      <vt:lpstr>Gallery</vt:lpstr>
      <vt:lpstr>The FoodShare Clock</vt:lpstr>
      <vt:lpstr>ABAWDs</vt:lpstr>
      <vt:lpstr>PowerPoint Presentation</vt:lpstr>
      <vt:lpstr>When do Changes to the FS Clock Occur?</vt:lpstr>
      <vt:lpstr>What can workers do with the FS clock?</vt:lpstr>
      <vt:lpstr>True or False?</vt:lpstr>
      <vt:lpstr>What will the clock do?</vt:lpstr>
      <vt:lpstr>When do we override the clock?</vt:lpstr>
      <vt:lpstr>Override Scenario #1</vt:lpstr>
      <vt:lpstr>Jack’s incarceration during the TLB months is an exemption and is not questionable  The FS Clock page is adjusted to reflect Incarcerated for all 3 TLB months, August, September, and October. Jack may be eligible for FS from the application date ongoing if meeting all other eligibility requirements</vt:lpstr>
      <vt:lpstr>Override Scenario #2</vt:lpstr>
      <vt:lpstr>There is no overpayment and no adjustment to the clock for the previous months due to agency error  ABAWD status should be re-determined going forward</vt:lpstr>
      <vt:lpstr>FS Clock Automated for Three Additional Months</vt:lpstr>
      <vt:lpstr>3 Additional Months: A Second Chance</vt:lpstr>
      <vt:lpstr>PowerPoint Presentation</vt:lpstr>
      <vt:lpstr>What happens when running with dates?</vt:lpstr>
      <vt:lpstr>Running with Dates Scenario #1</vt:lpstr>
      <vt:lpstr>The worker must run with December dates  to update the December status on the FS clock from Time-Limited Benefit (TLB) to Exempt</vt:lpstr>
      <vt:lpstr>Running with Dates Scenario #2</vt:lpstr>
      <vt:lpstr>Running with Dates Scenario #2</vt:lpstr>
      <vt:lpstr>Running with Dates Scenario #3</vt:lpstr>
      <vt:lpstr>The exemption is effective in October, forward.   The FS Clock page is adjusted to reflect Exempt for the month of December when running eligibility and confirming. Eligibility is run with dates to remove the TLBs for October and November. Even though she reported October 20th, the exemption is applied beginning October 1st.</vt:lpstr>
    </vt:vector>
  </TitlesOfParts>
  <Company>Dane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FoodShare Clock</dc:title>
  <dc:creator>Kauss, Cortney</dc:creator>
  <cp:lastModifiedBy>Kauss, Cortney</cp:lastModifiedBy>
  <cp:revision>51</cp:revision>
  <dcterms:created xsi:type="dcterms:W3CDTF">2023-08-15T16:24:49Z</dcterms:created>
  <dcterms:modified xsi:type="dcterms:W3CDTF">2023-10-16T18:36:08Z</dcterms:modified>
</cp:coreProperties>
</file>