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85" r:id="rId22"/>
    <p:sldId id="286" r:id="rId23"/>
    <p:sldId id="287" r:id="rId24"/>
    <p:sldId id="288" r:id="rId25"/>
    <p:sldId id="289" r:id="rId26"/>
    <p:sldId id="290" r:id="rId27"/>
    <p:sldId id="274" r:id="rId28"/>
    <p:sldId id="275" r:id="rId29"/>
    <p:sldId id="276" r:id="rId30"/>
    <p:sldId id="277" r:id="rId31"/>
    <p:sldId id="278" r:id="rId32"/>
    <p:sldId id="280" r:id="rId33"/>
    <p:sldId id="279" r:id="rId34"/>
    <p:sldId id="281" r:id="rId35"/>
    <p:sldId id="282" r:id="rId36"/>
    <p:sldId id="292" r:id="rId37"/>
    <p:sldId id="283" r:id="rId38"/>
    <p:sldId id="291"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616996-BB32-464E-8400-7620CBD6A97B}">
          <p14:sldIdLst>
            <p14:sldId id="256"/>
            <p14:sldId id="294"/>
            <p14:sldId id="257"/>
            <p14:sldId id="258"/>
            <p14:sldId id="259"/>
            <p14:sldId id="260"/>
            <p14:sldId id="261"/>
            <p14:sldId id="262"/>
            <p14:sldId id="263"/>
            <p14:sldId id="264"/>
            <p14:sldId id="265"/>
            <p14:sldId id="266"/>
            <p14:sldId id="267"/>
            <p14:sldId id="268"/>
            <p14:sldId id="269"/>
            <p14:sldId id="270"/>
          </p14:sldIdLst>
        </p14:section>
        <p14:section name="Untitled Section" id="{A6E6B504-270C-498D-8099-1C3E6A874627}">
          <p14:sldIdLst>
            <p14:sldId id="271"/>
            <p14:sldId id="272"/>
            <p14:sldId id="273"/>
            <p14:sldId id="284"/>
            <p14:sldId id="285"/>
            <p14:sldId id="286"/>
            <p14:sldId id="287"/>
            <p14:sldId id="288"/>
            <p14:sldId id="289"/>
            <p14:sldId id="290"/>
            <p14:sldId id="274"/>
            <p14:sldId id="275"/>
            <p14:sldId id="276"/>
            <p14:sldId id="277"/>
            <p14:sldId id="278"/>
            <p14:sldId id="280"/>
            <p14:sldId id="279"/>
            <p14:sldId id="281"/>
            <p14:sldId id="282"/>
            <p14:sldId id="292"/>
            <p14:sldId id="283"/>
            <p14:sldId id="291"/>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5652" autoAdjust="0"/>
  </p:normalViewPr>
  <p:slideViewPr>
    <p:cSldViewPr>
      <p:cViewPr varScale="1">
        <p:scale>
          <a:sx n="90" d="100"/>
          <a:sy n="90" d="100"/>
        </p:scale>
        <p:origin x="-14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5DD52-FB53-4D2A-88C9-7678EAC4387F}"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392962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5DD52-FB53-4D2A-88C9-7678EAC4387F}"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118012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5DD52-FB53-4D2A-88C9-7678EAC4387F}"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330420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5DD52-FB53-4D2A-88C9-7678EAC4387F}"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318872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5DD52-FB53-4D2A-88C9-7678EAC4387F}"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179501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5DD52-FB53-4D2A-88C9-7678EAC4387F}"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253206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5DD52-FB53-4D2A-88C9-7678EAC4387F}"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168446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5DD52-FB53-4D2A-88C9-7678EAC4387F}"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177060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5DD52-FB53-4D2A-88C9-7678EAC4387F}"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233152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5DD52-FB53-4D2A-88C9-7678EAC4387F}"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279181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5DD52-FB53-4D2A-88C9-7678EAC4387F}"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86D89-94CD-4A3A-BE17-CFBD7F472547}" type="slidenum">
              <a:rPr lang="en-US" smtClean="0"/>
              <a:t>‹#›</a:t>
            </a:fld>
            <a:endParaRPr lang="en-US"/>
          </a:p>
        </p:txBody>
      </p:sp>
    </p:spTree>
    <p:extLst>
      <p:ext uri="{BB962C8B-B14F-4D97-AF65-F5344CB8AC3E}">
        <p14:creationId xmlns:p14="http://schemas.microsoft.com/office/powerpoint/2010/main" val="407740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5DD52-FB53-4D2A-88C9-7678EAC4387F}" type="datetimeFigureOut">
              <a:rPr lang="en-US" smtClean="0"/>
              <a:t>6/21/2018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86D89-94CD-4A3A-BE17-CFBD7F472547}" type="slidenum">
              <a:rPr lang="en-US" smtClean="0"/>
              <a:t>‹#›</a:t>
            </a:fld>
            <a:endParaRPr lang="en-US"/>
          </a:p>
        </p:txBody>
      </p:sp>
    </p:spTree>
    <p:extLst>
      <p:ext uri="{BB962C8B-B14F-4D97-AF65-F5344CB8AC3E}">
        <p14:creationId xmlns:p14="http://schemas.microsoft.com/office/powerpoint/2010/main" val="156386736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Cynthia.Flynn@co.adams.wi.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362199"/>
          </a:xfrm>
        </p:spPr>
        <p:txBody>
          <a:bodyPr/>
          <a:lstStyle/>
          <a:p>
            <a:r>
              <a:rPr lang="en-US" sz="6000" dirty="0" smtClean="0">
                <a:latin typeface="Copperplate Gothic Bold" panose="020E0705020206020404" pitchFamily="34" charset="0"/>
              </a:rPr>
              <a:t>Fair</a:t>
            </a:r>
            <a:r>
              <a:rPr lang="en-US" dirty="0" smtClean="0">
                <a:latin typeface="Copperplate Gothic Bold" panose="020E0705020206020404" pitchFamily="34" charset="0"/>
              </a:rPr>
              <a:t> </a:t>
            </a:r>
            <a:r>
              <a:rPr lang="en-US" sz="6000" dirty="0" smtClean="0">
                <a:latin typeface="Copperplate Gothic Bold" panose="020E0705020206020404" pitchFamily="34" charset="0"/>
              </a:rPr>
              <a:t>Hearings</a:t>
            </a:r>
            <a:endParaRPr lang="en-US" sz="6000" dirty="0">
              <a:latin typeface="Copperplate Gothic Bold" panose="020E0705020206020404" pitchFamily="34" charset="0"/>
            </a:endParaRPr>
          </a:p>
        </p:txBody>
      </p:sp>
      <p:sp>
        <p:nvSpPr>
          <p:cNvPr id="3" name="Subtitle 2"/>
          <p:cNvSpPr>
            <a:spLocks noGrp="1"/>
          </p:cNvSpPr>
          <p:nvPr>
            <p:ph type="subTitle" idx="1"/>
          </p:nvPr>
        </p:nvSpPr>
        <p:spPr>
          <a:xfrm>
            <a:off x="1371600" y="2971800"/>
            <a:ext cx="6400800" cy="26670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810000"/>
            <a:ext cx="1645000" cy="1750000"/>
          </a:xfrm>
          <a:prstGeom prst="rect">
            <a:avLst/>
          </a:prstGeom>
        </p:spPr>
      </p:pic>
      <p:sp>
        <p:nvSpPr>
          <p:cNvPr id="5" name="TextBox 4"/>
          <p:cNvSpPr txBox="1"/>
          <p:nvPr/>
        </p:nvSpPr>
        <p:spPr>
          <a:xfrm>
            <a:off x="6400800" y="6324600"/>
            <a:ext cx="2133600" cy="369332"/>
          </a:xfrm>
          <a:prstGeom prst="rect">
            <a:avLst/>
          </a:prstGeom>
          <a:noFill/>
        </p:spPr>
        <p:txBody>
          <a:bodyPr wrap="square" rtlCol="0">
            <a:spAutoFit/>
          </a:bodyPr>
          <a:lstStyle/>
          <a:p>
            <a:r>
              <a:rPr lang="en-US" dirty="0" smtClean="0"/>
              <a:t>June 21, 2018</a:t>
            </a:r>
            <a:endParaRPr lang="en-US" dirty="0"/>
          </a:p>
        </p:txBody>
      </p:sp>
    </p:spTree>
    <p:extLst>
      <p:ext uri="{BB962C8B-B14F-4D97-AF65-F5344CB8AC3E}">
        <p14:creationId xmlns:p14="http://schemas.microsoft.com/office/powerpoint/2010/main" val="1001425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sz="3600" dirty="0" smtClean="0">
                <a:latin typeface="Copperplate Gothic Bold" panose="020E0705020206020404" pitchFamily="34" charset="0"/>
              </a:rPr>
              <a:t>How Do I Know That I Have A Fair Hearing?</a:t>
            </a:r>
            <a:r>
              <a:rPr lang="en-US" dirty="0" smtClean="0"/>
              <a:t/>
            </a:r>
            <a:br>
              <a:rPr lang="en-US" dirty="0" smtClean="0"/>
            </a:br>
            <a:endParaRPr lang="en-US" sz="2700" dirty="0"/>
          </a:p>
        </p:txBody>
      </p:sp>
      <p:sp>
        <p:nvSpPr>
          <p:cNvPr id="3" name="Content Placeholder 2"/>
          <p:cNvSpPr>
            <a:spLocks noGrp="1"/>
          </p:cNvSpPr>
          <p:nvPr>
            <p:ph idx="1"/>
          </p:nvPr>
        </p:nvSpPr>
        <p:spPr>
          <a:xfrm>
            <a:off x="685800" y="1600200"/>
            <a:ext cx="8229600" cy="4876800"/>
          </a:xfrm>
        </p:spPr>
        <p:txBody>
          <a:bodyPr>
            <a:normAutofit fontScale="92500" lnSpcReduction="20000"/>
          </a:bodyPr>
          <a:lstStyle/>
          <a:p>
            <a:r>
              <a:rPr lang="en-US" dirty="0" smtClean="0"/>
              <a:t>On your homepage, in the “My Tasks,” there is a line that says Appeals assigned to me.  There will be a number there that will tell you how many, or if, you have any appeals.</a:t>
            </a:r>
          </a:p>
          <a:p>
            <a:endParaRPr lang="en-US" dirty="0"/>
          </a:p>
          <a:p>
            <a:pPr marL="0" indent="0" algn="ctr">
              <a:buNone/>
            </a:pPr>
            <a:endParaRPr lang="en-US" dirty="0" smtClean="0"/>
          </a:p>
          <a:p>
            <a:endParaRPr lang="en-US" dirty="0"/>
          </a:p>
          <a:p>
            <a:endParaRPr lang="en-US" dirty="0" smtClean="0"/>
          </a:p>
          <a:p>
            <a:pPr marL="0" indent="0" algn="ctr">
              <a:buNone/>
            </a:pPr>
            <a:endParaRPr lang="en-US" dirty="0" smtClean="0"/>
          </a:p>
          <a:p>
            <a:pPr marL="0" indent="0" algn="ctr">
              <a:buNone/>
            </a:pPr>
            <a:endParaRPr lang="en-US" dirty="0"/>
          </a:p>
          <a:p>
            <a:pPr marL="0" indent="0" algn="ctr">
              <a:buNone/>
            </a:pPr>
            <a:r>
              <a:rPr lang="en-US" dirty="0" smtClean="0"/>
              <a:t>8</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85" y="3352800"/>
            <a:ext cx="5971429" cy="2542857"/>
          </a:xfrm>
          <a:prstGeom prst="rect">
            <a:avLst/>
          </a:prstGeom>
        </p:spPr>
      </p:pic>
      <p:sp>
        <p:nvSpPr>
          <p:cNvPr id="9" name="Right Arrow 8"/>
          <p:cNvSpPr/>
          <p:nvPr/>
        </p:nvSpPr>
        <p:spPr>
          <a:xfrm>
            <a:off x="1097081" y="4093535"/>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623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8153400" cy="838200"/>
          </a:xfrm>
        </p:spPr>
        <p:txBody>
          <a:bodyPr/>
          <a:lstStyle/>
          <a:p>
            <a:pPr algn="ctr"/>
            <a:r>
              <a:rPr lang="en-US" b="0" dirty="0" smtClean="0"/>
              <a:t>If you click the magnifying glass, CARES will take you to the Appeal Information page.</a:t>
            </a:r>
            <a:endParaRPr lang="en-US" b="0" dirty="0"/>
          </a:p>
        </p:txBody>
      </p:sp>
      <p:sp>
        <p:nvSpPr>
          <p:cNvPr id="4" name="Text Placeholder 3"/>
          <p:cNvSpPr>
            <a:spLocks noGrp="1"/>
          </p:cNvSpPr>
          <p:nvPr>
            <p:ph type="body" sz="half" idx="2"/>
          </p:nvPr>
        </p:nvSpPr>
        <p:spPr>
          <a:xfrm>
            <a:off x="685800" y="6096000"/>
            <a:ext cx="7848600" cy="457200"/>
          </a:xfrm>
        </p:spPr>
        <p:txBody>
          <a:bodyPr>
            <a:normAutofit/>
          </a:bodyPr>
          <a:lstStyle/>
          <a:p>
            <a:pPr algn="ctr"/>
            <a:r>
              <a:rPr lang="en-US" sz="1800" dirty="0" smtClean="0"/>
              <a:t>9</a:t>
            </a:r>
            <a:endParaRPr lang="en-US" sz="1800"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838" r="8838"/>
          <a:stretch>
            <a:fillRect/>
          </a:stretch>
        </p:blipFill>
        <p:spPr bwMode="auto">
          <a:xfrm>
            <a:off x="533400" y="0"/>
            <a:ext cx="83058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5055774" y="4191000"/>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411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943600"/>
            <a:ext cx="5486400" cy="152400"/>
          </a:xfrm>
        </p:spPr>
        <p:txBody>
          <a:bodyPr>
            <a:normAutofit fontScale="90000"/>
          </a:bodyPr>
          <a:lstStyle/>
          <a:p>
            <a:r>
              <a:rPr lang="en-US" dirty="0" smtClean="0"/>
              <a:t>                                            </a:t>
            </a:r>
            <a:endParaRPr lang="en-US" dirty="0"/>
          </a:p>
        </p:txBody>
      </p:sp>
      <p:sp>
        <p:nvSpPr>
          <p:cNvPr id="4" name="Text Placeholder 3"/>
          <p:cNvSpPr>
            <a:spLocks noGrp="1"/>
          </p:cNvSpPr>
          <p:nvPr>
            <p:ph type="body" sz="half" idx="2"/>
          </p:nvPr>
        </p:nvSpPr>
        <p:spPr>
          <a:xfrm>
            <a:off x="1792288" y="6324600"/>
            <a:ext cx="5486400" cy="304800"/>
          </a:xfrm>
        </p:spPr>
        <p:txBody>
          <a:bodyPr>
            <a:noAutofit/>
          </a:bodyPr>
          <a:lstStyle/>
          <a:p>
            <a:pPr algn="ctr"/>
            <a:r>
              <a:rPr lang="en-US" sz="1800" dirty="0" smtClean="0"/>
              <a:t>10</a:t>
            </a:r>
            <a:endParaRPr lang="en-US" sz="1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282" r="1282"/>
          <a:stretch>
            <a:fillRect/>
          </a:stretch>
        </p:blipFill>
        <p:spPr>
          <a:xfrm>
            <a:off x="838200" y="228600"/>
            <a:ext cx="7620000" cy="5562599"/>
          </a:xfrm>
        </p:spPr>
      </p:pic>
    </p:spTree>
    <p:extLst>
      <p:ext uri="{BB962C8B-B14F-4D97-AF65-F5344CB8AC3E}">
        <p14:creationId xmlns:p14="http://schemas.microsoft.com/office/powerpoint/2010/main" val="318635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8229600" cy="838200"/>
          </a:xfrm>
        </p:spPr>
        <p:txBody>
          <a:bodyPr>
            <a:normAutofit fontScale="90000"/>
          </a:bodyPr>
          <a:lstStyle/>
          <a:p>
            <a:r>
              <a:rPr lang="en-US" b="0" dirty="0" smtClean="0"/>
              <a:t>At the top of the page the worker will see Documents with a number after that.  Click on that and the above drop down will appear.  Click on IR and the request for the hearing will appear, informing you of what is being appealed.</a:t>
            </a:r>
            <a:endParaRPr lang="en-US" b="0" dirty="0"/>
          </a:p>
        </p:txBody>
      </p:sp>
      <p:sp>
        <p:nvSpPr>
          <p:cNvPr id="4" name="Text Placeholder 3"/>
          <p:cNvSpPr>
            <a:spLocks noGrp="1"/>
          </p:cNvSpPr>
          <p:nvPr>
            <p:ph type="body" sz="half" idx="2"/>
          </p:nvPr>
        </p:nvSpPr>
        <p:spPr>
          <a:xfrm>
            <a:off x="1792288" y="6096000"/>
            <a:ext cx="5486400" cy="457200"/>
          </a:xfrm>
        </p:spPr>
        <p:txBody>
          <a:bodyPr>
            <a:normAutofit/>
          </a:bodyPr>
          <a:lstStyle/>
          <a:p>
            <a:pPr algn="ctr"/>
            <a:r>
              <a:rPr lang="en-US" sz="1800" dirty="0" smtClean="0"/>
              <a:t>11</a:t>
            </a:r>
            <a:endParaRPr lang="en-US" sz="18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2246" r="2246"/>
          <a:stretch>
            <a:fillRect/>
          </a:stretch>
        </p:blipFill>
        <p:spPr>
          <a:xfrm>
            <a:off x="76200" y="304801"/>
            <a:ext cx="8991600" cy="4114800"/>
          </a:xfrm>
        </p:spPr>
      </p:pic>
    </p:spTree>
    <p:extLst>
      <p:ext uri="{BB962C8B-B14F-4D97-AF65-F5344CB8AC3E}">
        <p14:creationId xmlns:p14="http://schemas.microsoft.com/office/powerpoint/2010/main" val="1813740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943600"/>
            <a:ext cx="5486400" cy="228600"/>
          </a:xfrm>
        </p:spPr>
        <p:txBody>
          <a:bodyPr>
            <a:normAutofit fontScale="90000"/>
          </a:bodyPr>
          <a:lstStyle/>
          <a:p>
            <a:r>
              <a:rPr lang="en-US" dirty="0" smtClean="0"/>
              <a:t>                                     </a:t>
            </a:r>
            <a:endParaRPr lang="en-US" dirty="0"/>
          </a:p>
        </p:txBody>
      </p:sp>
      <p:sp>
        <p:nvSpPr>
          <p:cNvPr id="4" name="Text Placeholder 3"/>
          <p:cNvSpPr>
            <a:spLocks noGrp="1"/>
          </p:cNvSpPr>
          <p:nvPr>
            <p:ph type="body" sz="half" idx="2"/>
          </p:nvPr>
        </p:nvSpPr>
        <p:spPr>
          <a:xfrm>
            <a:off x="1792288" y="6096000"/>
            <a:ext cx="5486400" cy="381000"/>
          </a:xfrm>
        </p:spPr>
        <p:txBody>
          <a:bodyPr>
            <a:normAutofit/>
          </a:bodyPr>
          <a:lstStyle/>
          <a:p>
            <a:pPr algn="ctr"/>
            <a:r>
              <a:rPr lang="en-US" sz="1800" dirty="0" smtClean="0"/>
              <a:t>12</a:t>
            </a:r>
            <a:endParaRPr lang="en-US" sz="18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1461" b="11461"/>
          <a:stretch>
            <a:fillRect/>
          </a:stretch>
        </p:blipFill>
        <p:spPr>
          <a:xfrm>
            <a:off x="76200" y="152400"/>
            <a:ext cx="8991600" cy="6019800"/>
          </a:xfrm>
        </p:spPr>
      </p:pic>
      <p:sp>
        <p:nvSpPr>
          <p:cNvPr id="5" name="Right Arrow 4"/>
          <p:cNvSpPr/>
          <p:nvPr/>
        </p:nvSpPr>
        <p:spPr>
          <a:xfrm>
            <a:off x="-685800" y="3034284"/>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a:off x="-703415" y="3567684"/>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ight Arrow 6"/>
          <p:cNvSpPr/>
          <p:nvPr/>
        </p:nvSpPr>
        <p:spPr>
          <a:xfrm>
            <a:off x="-794004" y="388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57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ormAutofit/>
          </a:bodyPr>
          <a:lstStyle/>
          <a:p>
            <a:r>
              <a:rPr lang="en-US" sz="3200" dirty="0" smtClean="0">
                <a:latin typeface="Copperplate Gothic Bold" panose="020E0705020206020404" pitchFamily="34" charset="0"/>
              </a:rPr>
              <a:t>First Step</a:t>
            </a:r>
            <a:endParaRPr lang="en-US" sz="3200" dirty="0">
              <a:latin typeface="Copperplate Gothic Bold" panose="020E0705020206020404" pitchFamily="34" charset="0"/>
            </a:endParaRPr>
          </a:p>
        </p:txBody>
      </p:sp>
      <p:sp>
        <p:nvSpPr>
          <p:cNvPr id="3" name="Subtitle 2"/>
          <p:cNvSpPr>
            <a:spLocks noGrp="1"/>
          </p:cNvSpPr>
          <p:nvPr>
            <p:ph type="subTitle" idx="1"/>
          </p:nvPr>
        </p:nvSpPr>
        <p:spPr>
          <a:xfrm>
            <a:off x="457200" y="1219200"/>
            <a:ext cx="8382000" cy="5486400"/>
          </a:xfrm>
        </p:spPr>
        <p:txBody>
          <a:bodyPr>
            <a:normAutofit/>
          </a:bodyPr>
          <a:lstStyle/>
          <a:p>
            <a:pPr marL="457200" indent="-457200" algn="l">
              <a:buFont typeface="Arial" panose="020B0604020202020204" pitchFamily="34" charset="0"/>
              <a:buChar char="•"/>
            </a:pPr>
            <a:r>
              <a:rPr lang="en-US" dirty="0" smtClean="0">
                <a:solidFill>
                  <a:schemeClr val="tx1"/>
                </a:solidFill>
              </a:rPr>
              <a:t>Upon receipt of the hearing, the worker has five days to complete the initial summary.  </a:t>
            </a:r>
          </a:p>
          <a:p>
            <a:pPr marL="457200" indent="-457200" algn="l">
              <a:buFont typeface="Arial" panose="020B0604020202020204" pitchFamily="34" charset="0"/>
              <a:buChar char="•"/>
            </a:pPr>
            <a:r>
              <a:rPr lang="en-US" dirty="0" smtClean="0">
                <a:solidFill>
                  <a:schemeClr val="tx1"/>
                </a:solidFill>
              </a:rPr>
              <a:t>Page 10 has the appeal information screen.  On that screen, click initial summary, and the screen on page 12 will appear.  The items, such as name and address will appear on the page. </a:t>
            </a:r>
          </a:p>
          <a:p>
            <a:pPr marL="457200" indent="-457200" algn="l">
              <a:buFont typeface="Arial" panose="020B0604020202020204" pitchFamily="34" charset="0"/>
              <a:buChar char="•"/>
            </a:pPr>
            <a:r>
              <a:rPr lang="en-US" dirty="0" smtClean="0">
                <a:solidFill>
                  <a:schemeClr val="tx1"/>
                </a:solidFill>
              </a:rPr>
              <a:t> Click the drop down above petitioner and select case.</a:t>
            </a:r>
          </a:p>
          <a:p>
            <a:pPr marL="457200" indent="-457200" algn="l">
              <a:buFont typeface="Arial" panose="020B0604020202020204" pitchFamily="34" charset="0"/>
              <a:buChar char="•"/>
            </a:pPr>
            <a:endParaRPr lang="en-US" dirty="0" smtClean="0">
              <a:solidFill>
                <a:schemeClr val="tx1"/>
              </a:solidFill>
            </a:endParaRPr>
          </a:p>
          <a:p>
            <a:r>
              <a:rPr lang="en-US" sz="1800" dirty="0" smtClean="0">
                <a:solidFill>
                  <a:schemeClr val="tx1"/>
                </a:solidFill>
              </a:rPr>
              <a:t>13</a:t>
            </a:r>
            <a:endParaRPr lang="en-US" sz="1800" dirty="0">
              <a:solidFill>
                <a:schemeClr val="tx1"/>
              </a:solidFill>
            </a:endParaRPr>
          </a:p>
        </p:txBody>
      </p:sp>
    </p:spTree>
    <p:extLst>
      <p:ext uri="{BB962C8B-B14F-4D97-AF65-F5344CB8AC3E}">
        <p14:creationId xmlns:p14="http://schemas.microsoft.com/office/powerpoint/2010/main" val="875604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858962"/>
          </a:xfrm>
        </p:spPr>
        <p:txBody>
          <a:bodyPr>
            <a:normAutofit/>
          </a:bodyPr>
          <a:lstStyle/>
          <a:p>
            <a:pPr marL="571500" indent="-571500" algn="l">
              <a:buFont typeface="Arial" panose="020B0604020202020204" pitchFamily="34" charset="0"/>
              <a:buChar char="•"/>
            </a:pPr>
            <a:r>
              <a:rPr lang="en-US" sz="3200" dirty="0" smtClean="0"/>
              <a:t>Then click “Find Individuals” and “Update Appeal With Petitioner Information.”  CARES will then update the screen.</a:t>
            </a:r>
            <a:endParaRPr lang="en-US" sz="3200" dirty="0"/>
          </a:p>
        </p:txBody>
      </p:sp>
      <p:sp>
        <p:nvSpPr>
          <p:cNvPr id="3" name="Content Placeholder 2"/>
          <p:cNvSpPr>
            <a:spLocks noGrp="1"/>
          </p:cNvSpPr>
          <p:nvPr>
            <p:ph idx="1"/>
          </p:nvPr>
        </p:nvSpPr>
        <p:spPr>
          <a:xfrm>
            <a:off x="457200" y="2057400"/>
            <a:ext cx="8229600" cy="4419600"/>
          </a:xfrm>
        </p:spPr>
        <p:txBody>
          <a:bodyPr>
            <a:normAutofit lnSpcReduction="10000"/>
          </a:bodyPr>
          <a:lstStyle/>
          <a:p>
            <a:r>
              <a:rPr lang="en-US" dirty="0" smtClean="0"/>
              <a:t>Then tab down to the “Effective Date of Adverse Action.”  This should be the date of the event that they are appealing, i.e., the date benefits were reduced or denied, or the date of the application.</a:t>
            </a:r>
          </a:p>
          <a:p>
            <a:r>
              <a:rPr lang="en-US" dirty="0" smtClean="0"/>
              <a:t>Then Select the “Hearing Type” from the drop-down menu and “Reason” code from the list. </a:t>
            </a:r>
          </a:p>
          <a:p>
            <a:endParaRPr lang="en-US" dirty="0"/>
          </a:p>
          <a:p>
            <a:pPr marL="0" indent="0" algn="ctr">
              <a:buNone/>
            </a:pPr>
            <a:r>
              <a:rPr lang="en-US" sz="1800" dirty="0" smtClean="0"/>
              <a:t>14</a:t>
            </a:r>
          </a:p>
          <a:p>
            <a:endParaRPr lang="en-US" dirty="0"/>
          </a:p>
        </p:txBody>
      </p:sp>
    </p:spTree>
    <p:extLst>
      <p:ext uri="{BB962C8B-B14F-4D97-AF65-F5344CB8AC3E}">
        <p14:creationId xmlns:p14="http://schemas.microsoft.com/office/powerpoint/2010/main" val="2294066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Copperplate Gothic Bold" panose="020E0705020206020404" pitchFamily="34" charset="0"/>
              </a:rPr>
              <a:t>Second Step</a:t>
            </a:r>
            <a:endParaRPr lang="en-US" sz="3200" dirty="0">
              <a:latin typeface="Copperplate Gothic Bold" panose="020E07050202060204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14400"/>
            <a:ext cx="7977417" cy="5562600"/>
          </a:xfrm>
        </p:spPr>
      </p:pic>
      <p:sp>
        <p:nvSpPr>
          <p:cNvPr id="3" name="TextBox 2"/>
          <p:cNvSpPr txBox="1"/>
          <p:nvPr/>
        </p:nvSpPr>
        <p:spPr>
          <a:xfrm>
            <a:off x="4495800" y="6515249"/>
            <a:ext cx="609600"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3437812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24600"/>
            <a:ext cx="7772400" cy="304800"/>
          </a:xfrm>
        </p:spPr>
        <p:txBody>
          <a:bodyPr>
            <a:noAutofit/>
          </a:bodyPr>
          <a:lstStyle/>
          <a:p>
            <a:r>
              <a:rPr lang="en-US" sz="1800" dirty="0" smtClean="0"/>
              <a:t>16</a:t>
            </a:r>
            <a:endParaRPr lang="en-US" sz="1800" dirty="0"/>
          </a:p>
        </p:txBody>
      </p:sp>
      <p:sp>
        <p:nvSpPr>
          <p:cNvPr id="3" name="Subtitle 2"/>
          <p:cNvSpPr>
            <a:spLocks noGrp="1"/>
          </p:cNvSpPr>
          <p:nvPr>
            <p:ph type="subTitle" idx="1"/>
          </p:nvPr>
        </p:nvSpPr>
        <p:spPr>
          <a:xfrm>
            <a:off x="457200" y="381000"/>
            <a:ext cx="8382000" cy="60960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The hearing summary must be completed within ten days of receiving the hearing request.</a:t>
            </a:r>
          </a:p>
          <a:p>
            <a:pPr marL="457200" indent="-457200" algn="l">
              <a:buFont typeface="Arial" panose="020B0604020202020204" pitchFamily="34" charset="0"/>
              <a:buChar char="•"/>
            </a:pPr>
            <a:r>
              <a:rPr lang="en-US" dirty="0" smtClean="0">
                <a:solidFill>
                  <a:schemeClr val="tx1"/>
                </a:solidFill>
              </a:rPr>
              <a:t>In it, one describes the agency actions that have led to the appeal.  </a:t>
            </a:r>
          </a:p>
          <a:p>
            <a:pPr marL="457200" indent="-457200" algn="l">
              <a:buFont typeface="Arial" panose="020B0604020202020204" pitchFamily="34" charset="0"/>
              <a:buChar char="•"/>
            </a:pPr>
            <a:r>
              <a:rPr lang="en-US" dirty="0" smtClean="0">
                <a:solidFill>
                  <a:schemeClr val="tx1"/>
                </a:solidFill>
              </a:rPr>
              <a:t>This is a professional letter.  Please check your grammar and spelling before submitting it.</a:t>
            </a:r>
          </a:p>
          <a:p>
            <a:pPr marL="457200" indent="-457200" algn="l">
              <a:buFont typeface="Arial" panose="020B0604020202020204" pitchFamily="34" charset="0"/>
              <a:buChar char="•"/>
            </a:pPr>
            <a:r>
              <a:rPr lang="en-US" dirty="0" smtClean="0">
                <a:solidFill>
                  <a:schemeClr val="tx1"/>
                </a:solidFill>
              </a:rPr>
              <a:t>You can leave the page uncompleted and return, and CARES will save your letter.</a:t>
            </a:r>
          </a:p>
          <a:p>
            <a:pPr marL="457200" indent="-457200" algn="l">
              <a:buFont typeface="Arial" panose="020B0604020202020204" pitchFamily="34" charset="0"/>
              <a:buChar char="•"/>
            </a:pPr>
            <a:r>
              <a:rPr lang="en-US" dirty="0" smtClean="0">
                <a:solidFill>
                  <a:schemeClr val="tx1"/>
                </a:solidFill>
              </a:rPr>
              <a:t>Once “Send to DHA?” is clicked, the text will drop down into the Summary History section.</a:t>
            </a:r>
          </a:p>
          <a:p>
            <a:pPr algn="l"/>
            <a:r>
              <a:rPr lang="en-US" dirty="0">
                <a:solidFill>
                  <a:schemeClr val="tx1"/>
                </a:solidFill>
              </a:rPr>
              <a:t>	</a:t>
            </a:r>
          </a:p>
        </p:txBody>
      </p:sp>
    </p:spTree>
    <p:extLst>
      <p:ext uri="{BB962C8B-B14F-4D97-AF65-F5344CB8AC3E}">
        <p14:creationId xmlns:p14="http://schemas.microsoft.com/office/powerpoint/2010/main" val="979747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24600"/>
            <a:ext cx="7772400" cy="381000"/>
          </a:xfrm>
        </p:spPr>
        <p:txBody>
          <a:bodyPr>
            <a:normAutofit/>
          </a:bodyPr>
          <a:lstStyle/>
          <a:p>
            <a:r>
              <a:rPr lang="en-US" sz="1800" dirty="0" smtClean="0"/>
              <a:t>17</a:t>
            </a:r>
            <a:endParaRPr lang="en-US" sz="1800" dirty="0"/>
          </a:p>
        </p:txBody>
      </p:sp>
      <p:sp>
        <p:nvSpPr>
          <p:cNvPr id="3" name="Subtitle 2"/>
          <p:cNvSpPr>
            <a:spLocks noGrp="1"/>
          </p:cNvSpPr>
          <p:nvPr>
            <p:ph type="subTitle" idx="1"/>
          </p:nvPr>
        </p:nvSpPr>
        <p:spPr>
          <a:xfrm>
            <a:off x="381000" y="304800"/>
            <a:ext cx="8382000" cy="5791200"/>
          </a:xfrm>
        </p:spPr>
        <p:txBody>
          <a:bodyPr/>
          <a:lstStyle/>
          <a:p>
            <a:pPr marL="457200" indent="-457200" algn="l">
              <a:buFont typeface="Arial" panose="020B0604020202020204" pitchFamily="34" charset="0"/>
              <a:buChar char="•"/>
            </a:pPr>
            <a:r>
              <a:rPr lang="en-US" dirty="0" smtClean="0">
                <a:solidFill>
                  <a:schemeClr val="tx1"/>
                </a:solidFill>
              </a:rPr>
              <a:t>Once sent, one can not edit the information.  Additions can be entered, however.</a:t>
            </a:r>
          </a:p>
          <a:p>
            <a:pPr marL="457200" indent="-457200" algn="l">
              <a:buFont typeface="Arial" panose="020B0604020202020204" pitchFamily="34" charset="0"/>
              <a:buChar char="•"/>
            </a:pPr>
            <a:r>
              <a:rPr lang="en-US" dirty="0" smtClean="0">
                <a:solidFill>
                  <a:schemeClr val="tx1"/>
                </a:solidFill>
              </a:rPr>
              <a:t>Copy and paste a copy of the text to county letterhead.  Address it like a business letter (date at the top, Hearings and Appeals address, To Whom It May Concern, CC: client, </a:t>
            </a:r>
            <a:r>
              <a:rPr lang="en-US" dirty="0" err="1" smtClean="0">
                <a:solidFill>
                  <a:schemeClr val="tx1"/>
                </a:solidFill>
              </a:rPr>
              <a:t>Enc</a:t>
            </a:r>
            <a:r>
              <a:rPr lang="en-US" dirty="0" smtClean="0">
                <a:solidFill>
                  <a:schemeClr val="tx1"/>
                </a:solidFill>
              </a:rPr>
              <a:t>:, </a:t>
            </a:r>
            <a:r>
              <a:rPr lang="en-US" dirty="0" err="1" smtClean="0">
                <a:solidFill>
                  <a:schemeClr val="tx1"/>
                </a:solidFill>
              </a:rPr>
              <a:t>etc</a:t>
            </a:r>
            <a:r>
              <a:rPr lang="en-US" dirty="0" smtClean="0">
                <a:solidFill>
                  <a:schemeClr val="tx1"/>
                </a:solidFill>
              </a:rPr>
              <a:t>).</a:t>
            </a:r>
          </a:p>
          <a:p>
            <a:pPr marL="457200" indent="-457200" algn="l">
              <a:buFont typeface="Arial" panose="020B0604020202020204" pitchFamily="34" charset="0"/>
              <a:buChar char="•"/>
            </a:pPr>
            <a:r>
              <a:rPr lang="en-US" dirty="0" smtClean="0">
                <a:solidFill>
                  <a:schemeClr val="tx1"/>
                </a:solidFill>
              </a:rPr>
              <a:t>Send a copy of the letter to the client along with any enclosures which you attached to the file, list them under </a:t>
            </a:r>
            <a:r>
              <a:rPr lang="en-US" dirty="0" err="1" smtClean="0">
                <a:solidFill>
                  <a:schemeClr val="tx1"/>
                </a:solidFill>
              </a:rPr>
              <a:t>Enc</a:t>
            </a:r>
            <a:r>
              <a:rPr lang="en-US" dirty="0" smtClean="0">
                <a:solidFill>
                  <a:schemeClr val="tx1"/>
                </a:solidFill>
              </a:rPr>
              <a:t>:.</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762319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Table of contents</a:t>
            </a:r>
            <a:endParaRPr lang="en-US" dirty="0">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pPr marL="0" indent="0">
              <a:buNone/>
            </a:pPr>
            <a:r>
              <a:rPr lang="en-US" sz="1600" dirty="0" smtClean="0"/>
              <a:t>1 -    What is a fair hearing</a:t>
            </a:r>
          </a:p>
          <a:p>
            <a:pPr marL="0" indent="0">
              <a:buNone/>
            </a:pPr>
            <a:r>
              <a:rPr lang="en-US" sz="1600" dirty="0" smtClean="0"/>
              <a:t>3 -    Hearings serve to…</a:t>
            </a:r>
          </a:p>
          <a:p>
            <a:pPr marL="0" indent="0">
              <a:buNone/>
            </a:pPr>
            <a:r>
              <a:rPr lang="en-US" sz="1600" dirty="0" smtClean="0"/>
              <a:t>5 -    Conference</a:t>
            </a:r>
          </a:p>
          <a:p>
            <a:pPr marL="0" indent="0">
              <a:buNone/>
            </a:pPr>
            <a:r>
              <a:rPr lang="en-US" sz="1600" dirty="0" smtClean="0"/>
              <a:t>8 -    How do I know that I have a Fair Hearing?</a:t>
            </a:r>
          </a:p>
          <a:p>
            <a:pPr marL="0" indent="0">
              <a:buNone/>
            </a:pPr>
            <a:r>
              <a:rPr lang="en-US" sz="1600" dirty="0" smtClean="0"/>
              <a:t>13 - First Step</a:t>
            </a:r>
          </a:p>
          <a:p>
            <a:pPr marL="0" indent="0">
              <a:buNone/>
            </a:pPr>
            <a:r>
              <a:rPr lang="en-US" sz="1600" dirty="0" smtClean="0"/>
              <a:t>15 - Second Step</a:t>
            </a:r>
          </a:p>
          <a:p>
            <a:pPr marL="0" indent="0">
              <a:buNone/>
            </a:pPr>
            <a:r>
              <a:rPr lang="en-US" sz="1600" dirty="0" smtClean="0"/>
              <a:t>18 -  Enclosures</a:t>
            </a:r>
          </a:p>
          <a:p>
            <a:pPr marL="0" indent="0">
              <a:buNone/>
            </a:pPr>
            <a:r>
              <a:rPr lang="en-US" sz="1600" dirty="0" smtClean="0"/>
              <a:t>20 - Adding documents</a:t>
            </a:r>
          </a:p>
          <a:p>
            <a:pPr marL="0" indent="0">
              <a:buNone/>
            </a:pPr>
            <a:r>
              <a:rPr lang="en-US" sz="1600" dirty="0" smtClean="0"/>
              <a:t>25 - Appeal notice</a:t>
            </a:r>
          </a:p>
          <a:p>
            <a:pPr marL="0" indent="0">
              <a:buNone/>
            </a:pPr>
            <a:r>
              <a:rPr lang="en-US" sz="1600" dirty="0" smtClean="0"/>
              <a:t>29 – Hearing notice</a:t>
            </a:r>
          </a:p>
          <a:p>
            <a:pPr marL="0" indent="0">
              <a:buNone/>
            </a:pPr>
            <a:r>
              <a:rPr lang="en-US" sz="1600" dirty="0" smtClean="0"/>
              <a:t>32 – The hearing</a:t>
            </a:r>
          </a:p>
          <a:p>
            <a:pPr marL="0" indent="0">
              <a:buNone/>
            </a:pPr>
            <a:r>
              <a:rPr lang="en-US" sz="1600" dirty="0" smtClean="0"/>
              <a:t>35 – The decision</a:t>
            </a:r>
          </a:p>
          <a:p>
            <a:pPr marL="0" indent="0">
              <a:buNone/>
            </a:pPr>
            <a:r>
              <a:rPr lang="en-US" sz="1600" dirty="0" smtClean="0"/>
              <a:t>37 - Letterhead</a:t>
            </a:r>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195615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opperplate Gothic Bold" panose="020E0705020206020404" pitchFamily="34" charset="0"/>
              </a:rPr>
              <a:t>enclosures</a:t>
            </a:r>
            <a:endParaRPr lang="en-US" sz="3200" dirty="0">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r>
              <a:rPr lang="en-US" sz="2400" dirty="0" smtClean="0"/>
              <a:t>When submitting the summary, the worker should attach any relevant attachments to help make their case.  </a:t>
            </a:r>
          </a:p>
          <a:p>
            <a:r>
              <a:rPr lang="en-US" sz="2400" dirty="0" smtClean="0"/>
              <a:t>It is a good practice to always attach the </a:t>
            </a:r>
            <a:r>
              <a:rPr lang="en-US" sz="2400" dirty="0"/>
              <a:t>N</a:t>
            </a:r>
            <a:r>
              <a:rPr lang="en-US" sz="2400" dirty="0" smtClean="0"/>
              <a:t>otice of Decision(s) that informed the client of the action that they are appealing.</a:t>
            </a:r>
          </a:p>
          <a:p>
            <a:r>
              <a:rPr lang="en-US" sz="2400" dirty="0" smtClean="0"/>
              <a:t>If income is the issue, attach the verification we received.</a:t>
            </a:r>
          </a:p>
          <a:p>
            <a:r>
              <a:rPr lang="en-US" sz="2400" dirty="0" smtClean="0"/>
              <a:t>A verification request may be useful if it is a question of a denial/closure for </a:t>
            </a:r>
            <a:r>
              <a:rPr lang="en-US" sz="2400" dirty="0" err="1" smtClean="0"/>
              <a:t>unsubmitted</a:t>
            </a:r>
            <a:r>
              <a:rPr lang="en-US" sz="2400" dirty="0" smtClean="0"/>
              <a:t> proof.  </a:t>
            </a:r>
          </a:p>
          <a:p>
            <a:r>
              <a:rPr lang="en-US" sz="2400" dirty="0" smtClean="0"/>
              <a:t>At a recent meeting with two hearing officers, we were advised to avoid attempting to use too much evidence.  </a:t>
            </a:r>
          </a:p>
          <a:p>
            <a:r>
              <a:rPr lang="en-US" sz="2400" dirty="0" smtClean="0"/>
              <a:t>They also stated that we should avoid hearsay, and that they consider case comments to be hearsay.                                               </a:t>
            </a:r>
            <a:endParaRPr lang="en-US" sz="2400" dirty="0"/>
          </a:p>
        </p:txBody>
      </p:sp>
      <p:sp>
        <p:nvSpPr>
          <p:cNvPr id="4" name="TextBox 3"/>
          <p:cNvSpPr txBox="1"/>
          <p:nvPr/>
        </p:nvSpPr>
        <p:spPr>
          <a:xfrm>
            <a:off x="4267200" y="6324600"/>
            <a:ext cx="685800" cy="369332"/>
          </a:xfrm>
          <a:prstGeom prst="rect">
            <a:avLst/>
          </a:prstGeom>
          <a:noFill/>
        </p:spPr>
        <p:txBody>
          <a:bodyPr wrap="square" rtlCol="0">
            <a:spAutoFit/>
          </a:bodyPr>
          <a:lstStyle/>
          <a:p>
            <a:r>
              <a:rPr lang="en-US" dirty="0" smtClean="0"/>
              <a:t> 18</a:t>
            </a:r>
            <a:endParaRPr lang="en-US" dirty="0"/>
          </a:p>
        </p:txBody>
      </p:sp>
    </p:spTree>
    <p:extLst>
      <p:ext uri="{BB962C8B-B14F-4D97-AF65-F5344CB8AC3E}">
        <p14:creationId xmlns:p14="http://schemas.microsoft.com/office/powerpoint/2010/main" val="70447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381000"/>
            <a:ext cx="8229600" cy="5668963"/>
          </a:xfrm>
        </p:spPr>
        <p:txBody>
          <a:bodyPr>
            <a:normAutofit/>
          </a:bodyPr>
          <a:lstStyle/>
          <a:p>
            <a:r>
              <a:rPr lang="en-US" sz="2400" dirty="0" smtClean="0"/>
              <a:t>It may be a good idea to have the case comments handy, without submitting them, in case their content may assist.  </a:t>
            </a:r>
          </a:p>
          <a:p>
            <a:r>
              <a:rPr lang="en-US" sz="2400" dirty="0" smtClean="0"/>
              <a:t>It may be a better idea to have the worker in question available to testify if those comments are critical.</a:t>
            </a:r>
          </a:p>
          <a:p>
            <a:r>
              <a:rPr lang="en-US" sz="2400" dirty="0" smtClean="0"/>
              <a:t>There may also be other pieces of information which you may not want to submit but have available.</a:t>
            </a:r>
          </a:p>
          <a:p>
            <a:endParaRPr lang="en-US" sz="2400" dirty="0"/>
          </a:p>
          <a:p>
            <a:pPr marL="0" indent="0">
              <a:buNone/>
            </a:pPr>
            <a:endParaRPr lang="en-US" sz="2400" dirty="0" smtClean="0"/>
          </a:p>
          <a:p>
            <a:pPr algn="ct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6" y="3657600"/>
            <a:ext cx="2143125" cy="2143125"/>
          </a:xfrm>
          <a:prstGeom prst="rect">
            <a:avLst/>
          </a:prstGeom>
        </p:spPr>
      </p:pic>
      <p:sp>
        <p:nvSpPr>
          <p:cNvPr id="2" name="TextBox 1"/>
          <p:cNvSpPr txBox="1"/>
          <p:nvPr/>
        </p:nvSpPr>
        <p:spPr>
          <a:xfrm>
            <a:off x="4393234" y="6273209"/>
            <a:ext cx="559766"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310788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Adding documents</a:t>
            </a:r>
            <a:endParaRPr lang="en-US" dirty="0">
              <a:latin typeface="Copperplate Gothic Bold" panose="020E0705020206020404" pitchFamily="34" charset="0"/>
            </a:endParaRPr>
          </a:p>
        </p:txBody>
      </p:sp>
      <p:sp>
        <p:nvSpPr>
          <p:cNvPr id="7" name="Content Placeholder 6"/>
          <p:cNvSpPr>
            <a:spLocks noGrp="1"/>
          </p:cNvSpPr>
          <p:nvPr>
            <p:ph idx="1"/>
          </p:nvPr>
        </p:nvSpPr>
        <p:spPr>
          <a:xfrm>
            <a:off x="457200" y="1371600"/>
            <a:ext cx="8229600" cy="4754563"/>
          </a:xfrm>
        </p:spPr>
        <p:txBody>
          <a:bodyPr/>
          <a:lstStyle/>
          <a:p>
            <a:endParaRPr lang="en-US" dirty="0" smtClean="0"/>
          </a:p>
          <a:p>
            <a:endParaRPr lang="en-US" dirty="0"/>
          </a:p>
          <a:p>
            <a:endParaRPr lang="en-US" dirty="0" smtClean="0"/>
          </a:p>
          <a:p>
            <a:endParaRPr lang="en-US" dirty="0"/>
          </a:p>
          <a:p>
            <a:endParaRPr lang="en-US" dirty="0" smtClean="0"/>
          </a:p>
          <a:p>
            <a:r>
              <a:rPr lang="en-US" dirty="0" smtClean="0"/>
              <a:t>To add a document, click the documents drop down.</a:t>
            </a:r>
          </a:p>
          <a:p>
            <a:r>
              <a:rPr lang="en-US" dirty="0" smtClean="0"/>
              <a:t>Click add document.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371600"/>
            <a:ext cx="8001000" cy="2600325"/>
          </a:xfrm>
          <a:prstGeom prst="rect">
            <a:avLst/>
          </a:prstGeom>
        </p:spPr>
      </p:pic>
      <p:sp>
        <p:nvSpPr>
          <p:cNvPr id="3" name="TextBox 2"/>
          <p:cNvSpPr txBox="1"/>
          <p:nvPr/>
        </p:nvSpPr>
        <p:spPr>
          <a:xfrm>
            <a:off x="4114800" y="6324600"/>
            <a:ext cx="762000" cy="369332"/>
          </a:xfrm>
          <a:prstGeom prst="rect">
            <a:avLst/>
          </a:prstGeom>
          <a:noFill/>
        </p:spPr>
        <p:txBody>
          <a:bodyPr wrap="square" rtlCol="0">
            <a:spAutoFit/>
          </a:bodyPr>
          <a:lstStyle/>
          <a:p>
            <a:r>
              <a:rPr lang="en-US" dirty="0" smtClean="0"/>
              <a:t>   20</a:t>
            </a:r>
            <a:endParaRPr lang="en-US" dirty="0"/>
          </a:p>
        </p:txBody>
      </p:sp>
    </p:spTree>
    <p:extLst>
      <p:ext uri="{BB962C8B-B14F-4D97-AF65-F5344CB8AC3E}">
        <p14:creationId xmlns:p14="http://schemas.microsoft.com/office/powerpoint/2010/main" val="3215833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3962400"/>
          </a:xfrm>
        </p:spPr>
        <p:txBody>
          <a:bodyPr>
            <a:normAutofit/>
          </a:bodyPr>
          <a:lstStyle/>
          <a:p>
            <a:pPr algn="l"/>
            <a:r>
              <a:rPr lang="en-US" sz="2400" dirty="0" smtClean="0"/>
              <a:t>After clicking the Add Document button, CARES will take you to this screen.  Hit the “How do you want to upload a document?” line and you will see the dropdown shown above.  You will also need to select a type of document.  Most frequently, it will be Exhibit/General.  Then enter a description that will make it easily identifiable (</a:t>
            </a:r>
            <a:r>
              <a:rPr lang="en-US" sz="2400" dirty="0" err="1" smtClean="0"/>
              <a:t>dd</a:t>
            </a:r>
            <a:r>
              <a:rPr lang="en-US" sz="2400" dirty="0" smtClean="0"/>
              <a:t>/mm/</a:t>
            </a:r>
            <a:r>
              <a:rPr lang="en-US" sz="2400" dirty="0" err="1" smtClean="0"/>
              <a:t>yyyy</a:t>
            </a:r>
            <a:r>
              <a:rPr lang="en-US" sz="2400" dirty="0" smtClean="0"/>
              <a:t> Notice of Decision, e.g.).  Once you do so, CARES will show you ECF, such as below.</a:t>
            </a:r>
            <a:r>
              <a:rPr lang="en-US" sz="2400" dirty="0"/>
              <a:t/>
            </a:r>
            <a:br>
              <a:rPr lang="en-US" sz="2400" dirty="0"/>
            </a:b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7200"/>
            <a:ext cx="7820025" cy="1877219"/>
          </a:xfrm>
        </p:spPr>
      </p:pic>
      <p:sp>
        <p:nvSpPr>
          <p:cNvPr id="3" name="TextBox 2"/>
          <p:cNvSpPr txBox="1"/>
          <p:nvPr/>
        </p:nvSpPr>
        <p:spPr>
          <a:xfrm>
            <a:off x="4038600" y="6172200"/>
            <a:ext cx="609600" cy="381000"/>
          </a:xfrm>
          <a:prstGeom prst="rect">
            <a:avLst/>
          </a:prstGeom>
          <a:noFill/>
        </p:spPr>
        <p:txBody>
          <a:bodyPr wrap="square" rtlCol="0">
            <a:spAutoFit/>
          </a:bodyPr>
          <a:lstStyle/>
          <a:p>
            <a:r>
              <a:rPr lang="en-US" dirty="0" smtClean="0"/>
              <a:t>  21</a:t>
            </a:r>
            <a:endParaRPr lang="en-US" dirty="0"/>
          </a:p>
        </p:txBody>
      </p:sp>
    </p:spTree>
    <p:extLst>
      <p:ext uri="{BB962C8B-B14F-4D97-AF65-F5344CB8AC3E}">
        <p14:creationId xmlns:p14="http://schemas.microsoft.com/office/powerpoint/2010/main" val="626404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28600"/>
            <a:ext cx="5486400" cy="5943600"/>
          </a:xfrm>
        </p:spPr>
      </p:pic>
      <p:sp>
        <p:nvSpPr>
          <p:cNvPr id="2" name="TextBox 1"/>
          <p:cNvSpPr txBox="1"/>
          <p:nvPr/>
        </p:nvSpPr>
        <p:spPr>
          <a:xfrm>
            <a:off x="4495800" y="6324600"/>
            <a:ext cx="762000"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3199172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sz="2400" dirty="0" smtClean="0"/>
              <a:t>Click on the radio button for the document that you want and then  hit Select document.  CARES will take you to this screen.  Hit submit.</a:t>
            </a:r>
          </a:p>
          <a:p>
            <a:endParaRPr lang="en-US" sz="2400" dirty="0"/>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696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6400800"/>
            <a:ext cx="838200" cy="369332"/>
          </a:xfrm>
          <a:prstGeom prst="rect">
            <a:avLst/>
          </a:prstGeom>
          <a:noFill/>
        </p:spPr>
        <p:txBody>
          <a:bodyPr wrap="square" rtlCol="0">
            <a:spAutoFit/>
          </a:bodyPr>
          <a:lstStyle/>
          <a:p>
            <a:r>
              <a:rPr lang="en-US" dirty="0" smtClean="0"/>
              <a:t>   23</a:t>
            </a:r>
            <a:endParaRPr lang="en-US" dirty="0"/>
          </a:p>
        </p:txBody>
      </p:sp>
    </p:spTree>
    <p:extLst>
      <p:ext uri="{BB962C8B-B14F-4D97-AF65-F5344CB8AC3E}">
        <p14:creationId xmlns:p14="http://schemas.microsoft.com/office/powerpoint/2010/main" val="3464395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You are also able to save documents to your computer and add them by selecting Browse From My Machine.  The computer will then take you to your personal files, where you will presumably have saved the document(s) that you want.  </a:t>
            </a:r>
          </a:p>
          <a:p>
            <a:r>
              <a:rPr lang="en-US" dirty="0" smtClean="0"/>
              <a:t>Methods of saving to your computer will vary.  One suggestion is to print a document as a PDF.</a:t>
            </a:r>
            <a:endParaRPr lang="en-US" dirty="0"/>
          </a:p>
        </p:txBody>
      </p:sp>
      <p:sp>
        <p:nvSpPr>
          <p:cNvPr id="2" name="TextBox 1"/>
          <p:cNvSpPr txBox="1"/>
          <p:nvPr/>
        </p:nvSpPr>
        <p:spPr>
          <a:xfrm>
            <a:off x="3810000" y="6096000"/>
            <a:ext cx="1066800" cy="369332"/>
          </a:xfrm>
          <a:prstGeom prst="rect">
            <a:avLst/>
          </a:prstGeom>
          <a:noFill/>
        </p:spPr>
        <p:txBody>
          <a:bodyPr wrap="square" rtlCol="0">
            <a:spAutoFit/>
          </a:bodyPr>
          <a:lstStyle/>
          <a:p>
            <a:r>
              <a:rPr lang="en-US" dirty="0" smtClean="0"/>
              <a:t>     24</a:t>
            </a:r>
            <a:endParaRPr lang="en-US" dirty="0"/>
          </a:p>
        </p:txBody>
      </p:sp>
    </p:spTree>
    <p:extLst>
      <p:ext uri="{BB962C8B-B14F-4D97-AF65-F5344CB8AC3E}">
        <p14:creationId xmlns:p14="http://schemas.microsoft.com/office/powerpoint/2010/main" val="2764830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 y="6172199"/>
            <a:ext cx="9144000" cy="381001"/>
          </a:xfrm>
        </p:spPr>
        <p:txBody>
          <a:bodyPr>
            <a:normAutofit/>
          </a:bodyPr>
          <a:lstStyle/>
          <a:p>
            <a:r>
              <a:rPr lang="en-US" sz="1800" dirty="0" smtClean="0"/>
              <a:t>25</a:t>
            </a:r>
            <a:endParaRPr lang="en-US" sz="1800" dirty="0"/>
          </a:p>
        </p:txBody>
      </p:sp>
      <p:sp>
        <p:nvSpPr>
          <p:cNvPr id="3" name="Content Placeholder 2"/>
          <p:cNvSpPr>
            <a:spLocks noGrp="1"/>
          </p:cNvSpPr>
          <p:nvPr>
            <p:ph idx="1"/>
          </p:nvPr>
        </p:nvSpPr>
        <p:spPr>
          <a:xfrm>
            <a:off x="304800" y="990600"/>
            <a:ext cx="8534400" cy="5105399"/>
          </a:xfrm>
        </p:spPr>
        <p:txBody>
          <a:bodyPr>
            <a:normAutofit fontScale="92500" lnSpcReduction="10000"/>
          </a:bodyPr>
          <a:lstStyle/>
          <a:p>
            <a:r>
              <a:rPr lang="en-US" dirty="0" smtClean="0"/>
              <a:t>Within a few days of receiving your hearing notice, you receive another document on the Appeal Information screen: AN.  </a:t>
            </a:r>
          </a:p>
          <a:p>
            <a:r>
              <a:rPr lang="en-US" dirty="0" smtClean="0"/>
              <a:t>This is the Appeal Notice.  It will tell you if you need to reinstate benefits for the client.  </a:t>
            </a:r>
          </a:p>
          <a:p>
            <a:r>
              <a:rPr lang="en-US" dirty="0" smtClean="0"/>
              <a:t>This has a strict ten day time line.  It is important that observe that deadline.</a:t>
            </a:r>
          </a:p>
          <a:p>
            <a:r>
              <a:rPr lang="en-US" dirty="0" smtClean="0"/>
              <a:t>Hearings and Appeals will contact your supervisor if you do not.</a:t>
            </a:r>
          </a:p>
          <a:p>
            <a:r>
              <a:rPr lang="en-US" dirty="0" smtClean="0"/>
              <a:t>You will not always have to restore benefits.  Read the notice closely.</a:t>
            </a:r>
            <a:endParaRPr lang="en-US" dirty="0"/>
          </a:p>
        </p:txBody>
      </p:sp>
      <p:sp>
        <p:nvSpPr>
          <p:cNvPr id="4" name="TextBox 3"/>
          <p:cNvSpPr txBox="1"/>
          <p:nvPr/>
        </p:nvSpPr>
        <p:spPr>
          <a:xfrm>
            <a:off x="2438400" y="228600"/>
            <a:ext cx="4343400" cy="584775"/>
          </a:xfrm>
          <a:prstGeom prst="rect">
            <a:avLst/>
          </a:prstGeom>
          <a:noFill/>
        </p:spPr>
        <p:txBody>
          <a:bodyPr wrap="square" rtlCol="0">
            <a:spAutoFit/>
          </a:bodyPr>
          <a:lstStyle/>
          <a:p>
            <a:pPr algn="ctr"/>
            <a:r>
              <a:rPr lang="en-US" sz="3200" dirty="0" smtClean="0">
                <a:latin typeface="Copperplate Gothic Bold" panose="020E0705020206020404" pitchFamily="34" charset="0"/>
              </a:rPr>
              <a:t>APPEAL</a:t>
            </a:r>
            <a:r>
              <a:rPr lang="en-US" sz="3200" dirty="0" smtClean="0"/>
              <a:t> </a:t>
            </a:r>
            <a:r>
              <a:rPr lang="en-US" sz="3200" dirty="0" smtClean="0">
                <a:latin typeface="Copperplate Gothic Bold" panose="020E0705020206020404" pitchFamily="34" charset="0"/>
              </a:rPr>
              <a:t>NOTICE</a:t>
            </a:r>
            <a:endParaRPr lang="en-US" sz="3200" dirty="0">
              <a:latin typeface="Copperplate Gothic Bold" panose="020E0705020206020404" pitchFamily="34" charset="0"/>
            </a:endParaRPr>
          </a:p>
        </p:txBody>
      </p:sp>
    </p:spTree>
    <p:extLst>
      <p:ext uri="{BB962C8B-B14F-4D97-AF65-F5344CB8AC3E}">
        <p14:creationId xmlns:p14="http://schemas.microsoft.com/office/powerpoint/2010/main" val="3714754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6096000"/>
            <a:ext cx="9144000" cy="381000"/>
          </a:xfrm>
        </p:spPr>
        <p:txBody>
          <a:bodyPr>
            <a:normAutofit/>
          </a:bodyPr>
          <a:lstStyle/>
          <a:p>
            <a:r>
              <a:rPr lang="en-US" sz="1800" dirty="0" smtClean="0"/>
              <a:t>26</a:t>
            </a:r>
            <a:endParaRPr lang="en-US" sz="1800" dirty="0"/>
          </a:p>
        </p:txBody>
      </p:sp>
      <p:sp>
        <p:nvSpPr>
          <p:cNvPr id="3" name="Content Placeholder 2"/>
          <p:cNvSpPr>
            <a:spLocks noGrp="1"/>
          </p:cNvSpPr>
          <p:nvPr>
            <p:ph idx="1"/>
          </p:nvPr>
        </p:nvSpPr>
        <p:spPr>
          <a:xfrm>
            <a:off x="152400" y="228600"/>
            <a:ext cx="8839200" cy="5715000"/>
          </a:xfrm>
        </p:spPr>
        <p:txBody>
          <a:bodyPr/>
          <a:lstStyle/>
          <a:p>
            <a:r>
              <a:rPr lang="en-US" dirty="0" smtClean="0"/>
              <a:t>Restoring benefits may involve an auxiliary, a 3070, reopening the case, etc.</a:t>
            </a:r>
          </a:p>
          <a:p>
            <a:r>
              <a:rPr lang="en-US" dirty="0" smtClean="0"/>
              <a:t>After you have taken the action ordered, you will need to complete the Appeal Notice section of the Appeal Information screen.</a:t>
            </a:r>
          </a:p>
          <a:p>
            <a:r>
              <a:rPr lang="en-US" dirty="0" smtClean="0"/>
              <a:t>Enter the date the action was taken.</a:t>
            </a:r>
          </a:p>
          <a:p>
            <a:r>
              <a:rPr lang="en-US" dirty="0" smtClean="0"/>
              <a:t>If the county wins the hearing, the client will be responsible to repay the benefits.  If the county loses, we do not recoup.</a:t>
            </a:r>
          </a:p>
        </p:txBody>
      </p:sp>
    </p:spTree>
    <p:extLst>
      <p:ext uri="{BB962C8B-B14F-4D97-AF65-F5344CB8AC3E}">
        <p14:creationId xmlns:p14="http://schemas.microsoft.com/office/powerpoint/2010/main" val="1309132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0"/>
            <a:ext cx="9144000" cy="457200"/>
          </a:xfrm>
        </p:spPr>
        <p:txBody>
          <a:bodyPr>
            <a:normAutofit/>
          </a:bodyPr>
          <a:lstStyle/>
          <a:p>
            <a:r>
              <a:rPr lang="en-US" sz="1800" dirty="0" smtClean="0"/>
              <a:t>27</a:t>
            </a:r>
            <a:endParaRPr lang="en-US" sz="1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324" y="385218"/>
            <a:ext cx="6447352" cy="5477963"/>
          </a:xfrm>
        </p:spPr>
      </p:pic>
    </p:spTree>
    <p:extLst>
      <p:ext uri="{BB962C8B-B14F-4D97-AF65-F5344CB8AC3E}">
        <p14:creationId xmlns:p14="http://schemas.microsoft.com/office/powerpoint/2010/main" val="106158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opperplate Gothic Bold" panose="020E0705020206020404" pitchFamily="34" charset="0"/>
              </a:rPr>
              <a:t>What Is A Fair Hearing?</a:t>
            </a:r>
            <a:endParaRPr lang="en-US" sz="3200" dirty="0">
              <a:latin typeface="Copperplate Gothic Bold" panose="020E0705020206020404" pitchFamily="34" charset="0"/>
            </a:endParaRP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pPr marL="0" indent="0">
              <a:buNone/>
            </a:pPr>
            <a:r>
              <a:rPr lang="en-US" dirty="0" smtClean="0"/>
              <a:t>When an applicant or member disagrees with an agency's action (on his/her request for benefits, amount of benefits, overpayment or termination), an agreement is often reached through an adjustment of the benefit or explanation of the program rules by the agency.    However, if no agreement is reached, the applicant/member may request an administrative review by the Division of Hearings and Appeals ( DHA The Division of Hearings and Appeals ) through the fair hearing process. </a:t>
            </a:r>
          </a:p>
          <a:p>
            <a:pPr marL="0" indent="0" algn="ctr">
              <a:buNone/>
            </a:pPr>
            <a:endParaRPr lang="en-US" dirty="0" smtClean="0"/>
          </a:p>
          <a:p>
            <a:pPr marL="0" indent="0" algn="ctr">
              <a:buNone/>
            </a:pPr>
            <a:r>
              <a:rPr lang="en-US" dirty="0" smtClean="0"/>
              <a:t>1</a:t>
            </a:r>
          </a:p>
          <a:p>
            <a:endParaRPr lang="en-US" dirty="0" smtClean="0"/>
          </a:p>
          <a:p>
            <a:endParaRPr lang="en-US" dirty="0"/>
          </a:p>
        </p:txBody>
      </p:sp>
    </p:spTree>
    <p:extLst>
      <p:ext uri="{BB962C8B-B14F-4D97-AF65-F5344CB8AC3E}">
        <p14:creationId xmlns:p14="http://schemas.microsoft.com/office/powerpoint/2010/main" val="1730307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600"/>
            <a:ext cx="9144000" cy="381000"/>
          </a:xfrm>
        </p:spPr>
        <p:txBody>
          <a:bodyPr>
            <a:normAutofit/>
          </a:bodyPr>
          <a:lstStyle/>
          <a:p>
            <a:r>
              <a:rPr lang="en-US" sz="1800" dirty="0" smtClean="0"/>
              <a:t>28</a:t>
            </a:r>
            <a:endParaRPr lang="en-US" sz="1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848600" cy="26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6200000">
            <a:off x="5163312" y="3218688"/>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036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8400"/>
            <a:ext cx="9144000" cy="457200"/>
          </a:xfrm>
        </p:spPr>
        <p:txBody>
          <a:bodyPr>
            <a:normAutofit/>
          </a:bodyPr>
          <a:lstStyle/>
          <a:p>
            <a:pPr algn="ctr"/>
            <a:r>
              <a:rPr lang="en-US" sz="1800" b="0" dirty="0" smtClean="0"/>
              <a:t>29</a:t>
            </a:r>
            <a:endParaRPr lang="en-US" sz="1800" b="0" dirty="0"/>
          </a:p>
        </p:txBody>
      </p:sp>
      <p:sp>
        <p:nvSpPr>
          <p:cNvPr id="4" name="Text Placeholder 3"/>
          <p:cNvSpPr>
            <a:spLocks noGrp="1"/>
          </p:cNvSpPr>
          <p:nvPr>
            <p:ph type="body" sz="half" idx="2"/>
          </p:nvPr>
        </p:nvSpPr>
        <p:spPr>
          <a:xfrm>
            <a:off x="304800" y="1066800"/>
            <a:ext cx="8534400" cy="5074024"/>
          </a:xfrm>
        </p:spPr>
        <p:txBody>
          <a:bodyPr>
            <a:normAutofit lnSpcReduction="10000"/>
          </a:bodyPr>
          <a:lstStyle/>
          <a:p>
            <a:pPr marL="285750" indent="-285750">
              <a:buFont typeface="Arial" panose="020B0604020202020204" pitchFamily="34" charset="0"/>
              <a:buChar char="•"/>
            </a:pPr>
            <a:r>
              <a:rPr lang="en-US" sz="3200" dirty="0"/>
              <a:t>At some point after all of this is completed, you will receive an e-mail informing you that the hearing has been scheduled.  Here in Dane County, that e-mail typically comes from one of our clerical staff.  A copy of the appointment letter goes to the client and will be available in the documents section of the Appeal Information screen</a:t>
            </a:r>
            <a:r>
              <a:rPr lang="en-US" sz="3200" dirty="0" smtClean="0"/>
              <a:t>.</a:t>
            </a:r>
          </a:p>
          <a:p>
            <a:pPr marL="285750" indent="-285750">
              <a:buFont typeface="Arial" panose="020B0604020202020204" pitchFamily="34" charset="0"/>
              <a:buChar char="•"/>
            </a:pPr>
            <a:r>
              <a:rPr lang="en-US" sz="3200" dirty="0" smtClean="0"/>
              <a:t>You will then need to complete the Hearing Notice screen with the worker’s information and the phone number of the hearing room.</a:t>
            </a:r>
            <a:endParaRPr lang="en-US" sz="3200" dirty="0"/>
          </a:p>
        </p:txBody>
      </p:sp>
      <p:sp>
        <p:nvSpPr>
          <p:cNvPr id="3" name="TextBox 2"/>
          <p:cNvSpPr txBox="1"/>
          <p:nvPr/>
        </p:nvSpPr>
        <p:spPr>
          <a:xfrm>
            <a:off x="2590800" y="304800"/>
            <a:ext cx="3810000" cy="584775"/>
          </a:xfrm>
          <a:prstGeom prst="rect">
            <a:avLst/>
          </a:prstGeom>
          <a:noFill/>
        </p:spPr>
        <p:txBody>
          <a:bodyPr wrap="square" rtlCol="0">
            <a:spAutoFit/>
          </a:bodyPr>
          <a:lstStyle/>
          <a:p>
            <a:r>
              <a:rPr lang="en-US" sz="3200" dirty="0" smtClean="0">
                <a:latin typeface="Copperplate Gothic Bold" panose="020E0705020206020404" pitchFamily="34" charset="0"/>
              </a:rPr>
              <a:t>Hearing notice</a:t>
            </a:r>
            <a:endParaRPr lang="en-US" sz="3200" dirty="0">
              <a:latin typeface="Copperplate Gothic Bold" panose="020E0705020206020404" pitchFamily="34" charset="0"/>
            </a:endParaRPr>
          </a:p>
        </p:txBody>
      </p:sp>
    </p:spTree>
    <p:extLst>
      <p:ext uri="{BB962C8B-B14F-4D97-AF65-F5344CB8AC3E}">
        <p14:creationId xmlns:p14="http://schemas.microsoft.com/office/powerpoint/2010/main" val="2461732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600"/>
            <a:ext cx="9144000" cy="304800"/>
          </a:xfrm>
        </p:spPr>
        <p:txBody>
          <a:bodyPr>
            <a:noAutofit/>
          </a:bodyPr>
          <a:lstStyle/>
          <a:p>
            <a:r>
              <a:rPr lang="en-US" sz="1800" dirty="0" smtClean="0"/>
              <a:t>30</a:t>
            </a:r>
            <a:endParaRPr lang="en-US" sz="1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543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64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600"/>
            <a:ext cx="9144000" cy="381000"/>
          </a:xfrm>
        </p:spPr>
        <p:txBody>
          <a:bodyPr>
            <a:normAutofit fontScale="90000"/>
          </a:bodyPr>
          <a:lstStyle/>
          <a:p>
            <a:pPr algn="ctr"/>
            <a:r>
              <a:rPr lang="en-US" b="0" dirty="0" smtClean="0"/>
              <a:t>31</a:t>
            </a:r>
            <a:endParaRPr lang="en-US" b="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81000"/>
            <a:ext cx="8458199" cy="6019800"/>
          </a:xfrm>
        </p:spPr>
      </p:pic>
      <p:sp>
        <p:nvSpPr>
          <p:cNvPr id="3" name="Right Arrow 2"/>
          <p:cNvSpPr/>
          <p:nvPr/>
        </p:nvSpPr>
        <p:spPr>
          <a:xfrm>
            <a:off x="-381000" y="3581400"/>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rot="10510172">
            <a:off x="2885522" y="3765459"/>
            <a:ext cx="978408" cy="484632"/>
          </a:xfrm>
          <a:prstGeom prst="rightArrow">
            <a:avLst>
              <a:gd name="adj1" fmla="val 45621"/>
              <a:gd name="adj2" fmla="val 50000"/>
            </a:avLst>
          </a:prstGeom>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19400" y="44811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704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600"/>
            <a:ext cx="9144000" cy="412750"/>
          </a:xfrm>
        </p:spPr>
        <p:txBody>
          <a:bodyPr>
            <a:normAutofit/>
          </a:bodyPr>
          <a:lstStyle/>
          <a:p>
            <a:pPr algn="ctr"/>
            <a:r>
              <a:rPr lang="en-US" sz="1800" b="0" dirty="0" smtClean="0"/>
              <a:t>32</a:t>
            </a:r>
            <a:endParaRPr lang="en-US" sz="1800" b="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304800"/>
            <a:ext cx="1327271" cy="685800"/>
          </a:xfrm>
        </p:spPr>
      </p:pic>
      <p:sp>
        <p:nvSpPr>
          <p:cNvPr id="4" name="Text Placeholder 3"/>
          <p:cNvSpPr>
            <a:spLocks noGrp="1"/>
          </p:cNvSpPr>
          <p:nvPr>
            <p:ph type="body" sz="half" idx="2"/>
          </p:nvPr>
        </p:nvSpPr>
        <p:spPr>
          <a:xfrm>
            <a:off x="381000" y="228600"/>
            <a:ext cx="8229600" cy="838200"/>
          </a:xfrm>
        </p:spPr>
        <p:txBody>
          <a:bodyPr>
            <a:normAutofit/>
          </a:bodyPr>
          <a:lstStyle/>
          <a:p>
            <a:pPr algn="ctr"/>
            <a:r>
              <a:rPr lang="en-US" sz="3600" dirty="0" smtClean="0">
                <a:latin typeface="Showcard Gothic" panose="04020904020102020604" pitchFamily="82" charset="0"/>
              </a:rPr>
              <a:t>THE HEARING</a:t>
            </a:r>
            <a:endParaRPr lang="en-US" sz="3600" dirty="0">
              <a:latin typeface="Showcard Gothic" panose="04020904020102020604" pitchFamily="82" charset="0"/>
            </a:endParaRPr>
          </a:p>
        </p:txBody>
      </p:sp>
      <p:sp>
        <p:nvSpPr>
          <p:cNvPr id="6" name="Rectangle 5"/>
          <p:cNvSpPr/>
          <p:nvPr/>
        </p:nvSpPr>
        <p:spPr>
          <a:xfrm>
            <a:off x="457200" y="1305342"/>
            <a:ext cx="8534400" cy="3785652"/>
          </a:xfrm>
          <a:prstGeom prst="rect">
            <a:avLst/>
          </a:prstGeom>
        </p:spPr>
        <p:txBody>
          <a:bodyPr wrap="square">
            <a:spAutoFit/>
          </a:bodyPr>
          <a:lstStyle/>
          <a:p>
            <a:r>
              <a:rPr lang="en-US" sz="2400" dirty="0"/>
              <a:t>Not all clients will appear in person.  Some will provide their testimony by phone.  Please watch the above notice closely.  </a:t>
            </a:r>
            <a:r>
              <a:rPr lang="en-US" sz="2400" dirty="0" smtClean="0"/>
              <a:t>To </a:t>
            </a:r>
            <a:r>
              <a:rPr lang="en-US" sz="2400" dirty="0"/>
              <a:t>see </a:t>
            </a:r>
            <a:r>
              <a:rPr lang="en-US" sz="2400" dirty="0" smtClean="0"/>
              <a:t>the </a:t>
            </a:r>
            <a:r>
              <a:rPr lang="en-US" sz="2400" dirty="0"/>
              <a:t>Hearing Notice, go to the Appeal Information screen and click the Hearing Notice radio button.  It will specify the manner in which the client will appear, as well as the hearing officer.  The majority of </a:t>
            </a:r>
            <a:r>
              <a:rPr lang="en-US" sz="2400" dirty="0" smtClean="0"/>
              <a:t>the attorneys will </a:t>
            </a:r>
            <a:r>
              <a:rPr lang="en-US" sz="2400" dirty="0"/>
              <a:t>conduct the hearing by telephone.  You will occasionally have one appear in person.  Be in the designated hearing room at the scheduled time.  The ALJ will call at that time.  There will be some situations when their previous hearing will run late.  </a:t>
            </a:r>
            <a:endParaRPr lang="en-US" dirty="0"/>
          </a:p>
        </p:txBody>
      </p:sp>
    </p:spTree>
    <p:extLst>
      <p:ext uri="{BB962C8B-B14F-4D97-AF65-F5344CB8AC3E}">
        <p14:creationId xmlns:p14="http://schemas.microsoft.com/office/powerpoint/2010/main" val="1882166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600"/>
            <a:ext cx="9144000" cy="412750"/>
          </a:xfrm>
        </p:spPr>
        <p:txBody>
          <a:bodyPr>
            <a:normAutofit/>
          </a:bodyPr>
          <a:lstStyle/>
          <a:p>
            <a:pPr algn="ctr"/>
            <a:r>
              <a:rPr lang="en-US" sz="1800" b="0" dirty="0" smtClean="0"/>
              <a:t>33</a:t>
            </a:r>
            <a:endParaRPr lang="en-US" sz="1800" b="0" dirty="0"/>
          </a:p>
        </p:txBody>
      </p:sp>
      <p:sp>
        <p:nvSpPr>
          <p:cNvPr id="3" name="Content Placeholder 2"/>
          <p:cNvSpPr>
            <a:spLocks noGrp="1"/>
          </p:cNvSpPr>
          <p:nvPr>
            <p:ph idx="1"/>
          </p:nvPr>
        </p:nvSpPr>
        <p:spPr>
          <a:xfrm>
            <a:off x="381000" y="533400"/>
            <a:ext cx="8382000" cy="4648199"/>
          </a:xfrm>
        </p:spPr>
        <p:txBody>
          <a:bodyPr/>
          <a:lstStyle/>
          <a:p>
            <a:pPr marL="0" indent="0">
              <a:buNone/>
            </a:pPr>
            <a:r>
              <a:rPr lang="en-US" dirty="0" smtClean="0"/>
              <a:t>The Hearing Officer will swear in all those present who are testifying.  The county will present its testimony first.  The client will make their statement.  The county will have an opportunity to ask any questions and the client will.  The Hearing Officer may ask questions at any time.  The process will be recorded.  No decision will be issued at that time.  </a:t>
            </a:r>
            <a:endParaRPr lang="en-US" dirty="0"/>
          </a:p>
        </p:txBody>
      </p:sp>
      <p:sp>
        <p:nvSpPr>
          <p:cNvPr id="4" name="Text Placeholder 3"/>
          <p:cNvSpPr>
            <a:spLocks noGrp="1"/>
          </p:cNvSpPr>
          <p:nvPr>
            <p:ph type="body" sz="half" idx="2"/>
          </p:nvPr>
        </p:nvSpPr>
        <p:spPr>
          <a:xfrm>
            <a:off x="152400" y="4572000"/>
            <a:ext cx="8763000" cy="1554163"/>
          </a:xfrm>
        </p:spPr>
        <p:txBody>
          <a:bodyPr>
            <a:normAutofit/>
          </a:bodyPr>
          <a:lstStyle/>
          <a:p>
            <a:r>
              <a:rPr lang="en-US" sz="3200" dirty="0" smtClean="0"/>
              <a:t>        The Hearing Decision will be issued by mail. </a:t>
            </a:r>
            <a:endParaRPr lang="en-US" sz="3200" dirty="0"/>
          </a:p>
        </p:txBody>
      </p:sp>
      <p:sp>
        <p:nvSpPr>
          <p:cNvPr id="5" name="5-Point Star 4"/>
          <p:cNvSpPr/>
          <p:nvPr/>
        </p:nvSpPr>
        <p:spPr>
          <a:xfrm>
            <a:off x="381000" y="4587949"/>
            <a:ext cx="533400" cy="457200"/>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493492"/>
            <a:ext cx="7381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721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a:bodyPr>
          <a:lstStyle/>
          <a:p>
            <a:r>
              <a:rPr lang="en-US" dirty="0" smtClean="0"/>
              <a:t>Take </a:t>
            </a:r>
            <a:r>
              <a:rPr lang="en-US" dirty="0"/>
              <a:t>all documents and the detailed response letter to the hearing, in triplicate.  </a:t>
            </a:r>
          </a:p>
          <a:p>
            <a:r>
              <a:rPr lang="en-US" dirty="0" smtClean="0"/>
              <a:t>Have </a:t>
            </a:r>
            <a:r>
              <a:rPr lang="en-US" dirty="0"/>
              <a:t>any related policy citations with you.</a:t>
            </a:r>
          </a:p>
          <a:p>
            <a:r>
              <a:rPr lang="en-US" dirty="0" smtClean="0"/>
              <a:t>Know your case details.  The hearing officer may ask unexpected questions.</a:t>
            </a:r>
          </a:p>
          <a:p>
            <a:r>
              <a:rPr lang="en-US" dirty="0"/>
              <a:t>Stay by the phone.  Client has 15 minutes to show.  Other hearings may run late.  It’s up to the hearing officer to decide if they will deal with someone who is late</a:t>
            </a:r>
            <a:r>
              <a:rPr lang="en-US" dirty="0" smtClean="0"/>
              <a:t>.</a:t>
            </a:r>
          </a:p>
          <a:p>
            <a:pPr marL="0" indent="0">
              <a:buNone/>
            </a:pPr>
            <a:endParaRPr lang="en-US" dirty="0" smtClean="0"/>
          </a:p>
          <a:p>
            <a:pPr marL="0" indent="0">
              <a:buNone/>
            </a:pPr>
            <a:r>
              <a:rPr lang="en-US" dirty="0"/>
              <a:t> </a:t>
            </a:r>
            <a:r>
              <a:rPr lang="en-US" dirty="0" smtClean="0"/>
              <a:t>                                          </a:t>
            </a:r>
            <a:r>
              <a:rPr lang="en-US" sz="1600" dirty="0" smtClean="0"/>
              <a:t>34</a:t>
            </a:r>
            <a:endParaRPr lang="en-US" dirty="0"/>
          </a:p>
          <a:p>
            <a:endParaRPr lang="en-US" dirty="0"/>
          </a:p>
          <a:p>
            <a:endParaRPr lang="en-US" dirty="0"/>
          </a:p>
        </p:txBody>
      </p:sp>
    </p:spTree>
    <p:extLst>
      <p:ext uri="{BB962C8B-B14F-4D97-AF65-F5344CB8AC3E}">
        <p14:creationId xmlns:p14="http://schemas.microsoft.com/office/powerpoint/2010/main" val="558143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200" dirty="0" smtClean="0">
                <a:latin typeface="Copperplate Gothic Bold" panose="020E0705020206020404" pitchFamily="34" charset="0"/>
              </a:rPr>
              <a:t>The decision!</a:t>
            </a:r>
            <a:endParaRPr lang="en-US" sz="3200" dirty="0">
              <a:latin typeface="Copperplate Gothic Bold" panose="020E0705020206020404" pitchFamily="34" charset="0"/>
            </a:endParaRPr>
          </a:p>
        </p:txBody>
      </p:sp>
      <p:sp>
        <p:nvSpPr>
          <p:cNvPr id="3" name="Content Placeholder 2"/>
          <p:cNvSpPr>
            <a:spLocks noGrp="1"/>
          </p:cNvSpPr>
          <p:nvPr>
            <p:ph idx="1"/>
          </p:nvPr>
        </p:nvSpPr>
        <p:spPr>
          <a:xfrm>
            <a:off x="457200" y="838200"/>
            <a:ext cx="8229600" cy="5638800"/>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r>
              <a:rPr lang="en-US" sz="5100" dirty="0" smtClean="0"/>
              <a:t>If the hearing officer dismisses the hearing or rules in favor of the county, the only thing left to do is to refer the case for an overpayment if we had restored benefits.</a:t>
            </a:r>
          </a:p>
          <a:p>
            <a:r>
              <a:rPr lang="en-US" sz="5100" dirty="0" smtClean="0"/>
              <a:t>If the ALJ finds in the favor of the client, we will need to correct the benefits and complete the Certificate of Administrative Action</a:t>
            </a:r>
            <a:r>
              <a:rPr lang="en-US" sz="5100" dirty="0" smtClean="0"/>
              <a:t>.</a:t>
            </a:r>
          </a:p>
          <a:p>
            <a:r>
              <a:rPr lang="en-US" sz="5100" dirty="0" smtClean="0"/>
              <a:t>Cynthia Flynn, Adams County Supervisor, compiles a hearing tracker for the consortium.  </a:t>
            </a:r>
            <a:r>
              <a:rPr lang="en-US" sz="5100" dirty="0"/>
              <a:t>Please e-mail her at </a:t>
            </a:r>
            <a:r>
              <a:rPr lang="en-US" sz="5100" dirty="0" smtClean="0">
                <a:hlinkClick r:id="rId2"/>
              </a:rPr>
              <a:t>Cynthia.Flynn@co.adams.wi.us</a:t>
            </a:r>
            <a:r>
              <a:rPr lang="en-US" sz="5100" dirty="0" smtClean="0"/>
              <a:t>  with a copy of the remand form.</a:t>
            </a:r>
            <a:endParaRPr lang="en-US" sz="5100" dirty="0" smtClean="0"/>
          </a:p>
          <a:p>
            <a:endParaRPr lang="en-US" dirty="0"/>
          </a:p>
          <a:p>
            <a:endParaRPr lang="en-US" dirty="0" smtClean="0"/>
          </a:p>
          <a:p>
            <a:pPr marL="0" indent="0">
              <a:buNone/>
            </a:pPr>
            <a:r>
              <a:rPr lang="en-US" dirty="0"/>
              <a:t> </a:t>
            </a:r>
            <a:r>
              <a:rPr lang="en-US" dirty="0" smtClean="0"/>
              <a:t>          </a:t>
            </a:r>
          </a:p>
          <a:p>
            <a:pPr marL="0" indent="0">
              <a:buNone/>
            </a:pPr>
            <a:r>
              <a:rPr lang="en-US" dirty="0"/>
              <a:t> </a:t>
            </a:r>
            <a:endParaRPr lang="en-US" dirty="0" smtClean="0"/>
          </a:p>
          <a:p>
            <a:pPr marL="0" indent="0">
              <a:buNone/>
            </a:pPr>
            <a:r>
              <a:rPr lang="en-US" dirty="0" smtClean="0"/>
              <a:t> 				</a:t>
            </a:r>
            <a:r>
              <a:rPr lang="en-US" sz="1700" dirty="0"/>
              <a:t> </a:t>
            </a:r>
            <a:r>
              <a:rPr lang="en-US" sz="1700" dirty="0" smtClean="0"/>
              <a:t>    35</a:t>
            </a:r>
            <a:r>
              <a:rPr lang="en-US" sz="1600" dirty="0" smtClean="0"/>
              <a:t>	</a:t>
            </a:r>
            <a:endParaRPr lang="en-US" dirty="0"/>
          </a:p>
        </p:txBody>
      </p:sp>
    </p:spTree>
    <p:extLst>
      <p:ext uri="{BB962C8B-B14F-4D97-AF65-F5344CB8AC3E}">
        <p14:creationId xmlns:p14="http://schemas.microsoft.com/office/powerpoint/2010/main" val="3704993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248400"/>
            <a:ext cx="1447800" cy="304800"/>
          </a:xfrm>
        </p:spPr>
        <p:txBody>
          <a:bodyPr>
            <a:noAutofit/>
          </a:bodyPr>
          <a:lstStyle/>
          <a:p>
            <a:r>
              <a:rPr lang="en-US" sz="1600" dirty="0" smtClean="0"/>
              <a:t>36</a:t>
            </a:r>
            <a:endParaRPr lang="en-US" sz="1600" dirty="0"/>
          </a:p>
        </p:txBody>
      </p:sp>
      <p:sp>
        <p:nvSpPr>
          <p:cNvPr id="3" name="Content Placeholder 2"/>
          <p:cNvSpPr>
            <a:spLocks noGrp="1"/>
          </p:cNvSpPr>
          <p:nvPr>
            <p:ph sz="half" idx="1"/>
          </p:nvPr>
        </p:nvSpPr>
        <p:spPr/>
        <p:txBody>
          <a:bodyPr>
            <a:normAutofit/>
          </a:bodyPr>
          <a:lstStyle/>
          <a:p>
            <a:r>
              <a:rPr lang="en-US" sz="2400" dirty="0" smtClean="0"/>
              <a:t>This form needs to be completed within ten days of the decision.  The due date is monitored.</a:t>
            </a:r>
          </a:p>
          <a:p>
            <a:r>
              <a:rPr lang="en-US" sz="2400" dirty="0" smtClean="0"/>
              <a:t>This form must either be uploaded to CARES or faxed to the Office of Hearings and Appeals.</a:t>
            </a:r>
          </a:p>
          <a:p>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030" y="1600200"/>
            <a:ext cx="3902940" cy="4525963"/>
          </a:xfrm>
        </p:spPr>
      </p:pic>
    </p:spTree>
    <p:extLst>
      <p:ext uri="{BB962C8B-B14F-4D97-AF65-F5344CB8AC3E}">
        <p14:creationId xmlns:p14="http://schemas.microsoft.com/office/powerpoint/2010/main" val="3655933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3" cy="6477000"/>
          </a:xfrm>
          <a:prstGeom prst="rect">
            <a:avLst/>
          </a:prstGeom>
        </p:spPr>
      </p:pic>
      <p:sp>
        <p:nvSpPr>
          <p:cNvPr id="2" name="TextBox 1"/>
          <p:cNvSpPr txBox="1"/>
          <p:nvPr/>
        </p:nvSpPr>
        <p:spPr>
          <a:xfrm>
            <a:off x="4419600" y="6444734"/>
            <a:ext cx="533400"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76042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fontScale="90000"/>
          </a:bodyPr>
          <a:lstStyle/>
          <a:p>
            <a:pPr algn="l"/>
            <a:r>
              <a:rPr lang="en-US" dirty="0" smtClean="0"/>
              <a:t>Hearings are conducted by DHA for BC+, MA (and all MA subprograms), CTS, FS, RAP, CC, and </a:t>
            </a:r>
            <a:r>
              <a:rPr lang="en-US" dirty="0" err="1" smtClean="0"/>
              <a:t>SeniorCare</a:t>
            </a:r>
            <a:r>
              <a:rPr lang="en-US" dirty="0" smtClean="0"/>
              <a:t> </a:t>
            </a:r>
            <a:r>
              <a:rPr lang="en-US" dirty="0" err="1" smtClean="0"/>
              <a:t>ap-plicants</a:t>
            </a:r>
            <a:r>
              <a:rPr lang="en-US" dirty="0" smtClean="0"/>
              <a:t>/recipients and for CC pro-</a:t>
            </a:r>
            <a:r>
              <a:rPr lang="en-US" dirty="0" err="1" smtClean="0"/>
              <a:t>viders</a:t>
            </a:r>
            <a:r>
              <a:rPr lang="en-US" dirty="0" smtClean="0"/>
              <a:t>.  Administrative Disqualification Hearings (ADH) are also </a:t>
            </a:r>
            <a:r>
              <a:rPr lang="en-US" dirty="0" smtClean="0"/>
              <a:t>conducted </a:t>
            </a:r>
            <a:r>
              <a:rPr lang="en-US" dirty="0" smtClean="0"/>
              <a:t>by DHA, but only at agency request. </a:t>
            </a:r>
            <a:endParaRPr lang="en-US" dirty="0"/>
          </a:p>
        </p:txBody>
      </p:sp>
      <p:sp>
        <p:nvSpPr>
          <p:cNvPr id="3" name="Content Placeholder 2"/>
          <p:cNvSpPr>
            <a:spLocks noGrp="1"/>
          </p:cNvSpPr>
          <p:nvPr>
            <p:ph idx="1"/>
          </p:nvPr>
        </p:nvSpPr>
        <p:spPr>
          <a:xfrm>
            <a:off x="457200" y="5867400"/>
            <a:ext cx="8229600" cy="838200"/>
          </a:xfrm>
        </p:spPr>
        <p:txBody>
          <a:bodyPr>
            <a:normAutofit/>
          </a:bodyPr>
          <a:lstStyle/>
          <a:p>
            <a:pPr marL="0" indent="0" algn="ctr">
              <a:buNone/>
            </a:pPr>
            <a:r>
              <a:rPr lang="en-US" dirty="0" smtClean="0"/>
              <a:t>2</a:t>
            </a:r>
            <a:endParaRPr lang="en-US" dirty="0"/>
          </a:p>
        </p:txBody>
      </p:sp>
    </p:spTree>
    <p:extLst>
      <p:ext uri="{BB962C8B-B14F-4D97-AF65-F5344CB8AC3E}">
        <p14:creationId xmlns:p14="http://schemas.microsoft.com/office/powerpoint/2010/main" val="141846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t>Hearings</a:t>
            </a:r>
            <a:r>
              <a:rPr lang="en-US" dirty="0" smtClean="0"/>
              <a:t> </a:t>
            </a:r>
            <a:r>
              <a:rPr lang="en-US" sz="3200" dirty="0" smtClean="0"/>
              <a:t>serve to: </a:t>
            </a:r>
            <a:endParaRPr lang="en-US" sz="3200" dirty="0"/>
          </a:p>
        </p:txBody>
      </p:sp>
      <p:sp>
        <p:nvSpPr>
          <p:cNvPr id="3" name="Content Placeholder 2"/>
          <p:cNvSpPr>
            <a:spLocks noGrp="1"/>
          </p:cNvSpPr>
          <p:nvPr>
            <p:ph idx="1"/>
          </p:nvPr>
        </p:nvSpPr>
        <p:spPr>
          <a:xfrm>
            <a:off x="457200" y="1143000"/>
            <a:ext cx="8229600" cy="5410200"/>
          </a:xfrm>
        </p:spPr>
        <p:txBody>
          <a:bodyPr>
            <a:normAutofit fontScale="70000" lnSpcReduction="20000"/>
          </a:bodyPr>
          <a:lstStyle/>
          <a:p>
            <a:r>
              <a:rPr lang="en-US" dirty="0" smtClean="0"/>
              <a:t>Interpret the program to dissatisfied clients. </a:t>
            </a:r>
          </a:p>
          <a:p>
            <a:endParaRPr lang="en-US" dirty="0" smtClean="0"/>
          </a:p>
          <a:p>
            <a:r>
              <a:rPr lang="en-US" dirty="0" smtClean="0"/>
              <a:t>Bring the applicant/member, the agency and state authorities into discussion for a better understanding of problems. </a:t>
            </a:r>
          </a:p>
          <a:p>
            <a:endParaRPr lang="en-US" dirty="0" smtClean="0"/>
          </a:p>
          <a:p>
            <a:r>
              <a:rPr lang="en-US" dirty="0" smtClean="0"/>
              <a:t>Resolve factual disputes. </a:t>
            </a:r>
          </a:p>
          <a:p>
            <a:endParaRPr lang="en-US" dirty="0" smtClean="0"/>
          </a:p>
          <a:p>
            <a:r>
              <a:rPr lang="en-US" dirty="0" smtClean="0"/>
              <a:t>Clarify policies and their application in relation to laws and regulations. </a:t>
            </a:r>
          </a:p>
          <a:p>
            <a:endParaRPr lang="en-US" dirty="0" smtClean="0"/>
          </a:p>
          <a:p>
            <a:r>
              <a:rPr lang="en-US" dirty="0" smtClean="0"/>
              <a:t>Review policies in program administration and reveal those which require clarification or revision.</a:t>
            </a:r>
          </a:p>
          <a:p>
            <a:endParaRPr lang="en-US" dirty="0" smtClean="0"/>
          </a:p>
          <a:p>
            <a:r>
              <a:rPr lang="en-US" dirty="0" smtClean="0"/>
              <a:t>Promptly remedy unfair treatment, mistaken or arbitrary action and negligence. </a:t>
            </a:r>
          </a:p>
          <a:p>
            <a:pPr marL="0" indent="0" algn="ctr">
              <a:buNone/>
            </a:pPr>
            <a:r>
              <a:rPr lang="en-US" dirty="0"/>
              <a:t>3</a:t>
            </a:r>
            <a:endParaRPr lang="en-US" dirty="0" smtClean="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73032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105400"/>
          </a:xfrm>
        </p:spPr>
        <p:txBody>
          <a:bodyPr>
            <a:normAutofit/>
          </a:bodyPr>
          <a:lstStyle/>
          <a:p>
            <a:pPr algn="l"/>
            <a:r>
              <a:rPr lang="en-US" sz="3200" dirty="0" smtClean="0"/>
              <a:t>The hearing process isn't intended to be a substitute for responsible administration.  Neither good nor bad administration is necessarily reflected in the number of hearings involving any one agency. For example, an applicant/member may request a hearing as a protest against a requirement which isn't within the agency's power to adjust. </a:t>
            </a:r>
            <a:endParaRPr lang="en-US" sz="3200" dirty="0"/>
          </a:p>
        </p:txBody>
      </p:sp>
      <p:sp>
        <p:nvSpPr>
          <p:cNvPr id="3" name="Content Placeholder 2"/>
          <p:cNvSpPr>
            <a:spLocks noGrp="1"/>
          </p:cNvSpPr>
          <p:nvPr>
            <p:ph idx="1"/>
          </p:nvPr>
        </p:nvSpPr>
        <p:spPr>
          <a:xfrm>
            <a:off x="457200" y="6096000"/>
            <a:ext cx="8229600" cy="304800"/>
          </a:xfrm>
        </p:spPr>
        <p:txBody>
          <a:bodyPr>
            <a:normAutofit fontScale="47500" lnSpcReduction="20000"/>
          </a:bodyPr>
          <a:lstStyle/>
          <a:p>
            <a:pPr marL="0" indent="0" algn="ctr">
              <a:buNone/>
            </a:pPr>
            <a:r>
              <a:rPr lang="en-US" dirty="0" smtClean="0"/>
              <a:t>4</a:t>
            </a:r>
            <a:endParaRPr lang="en-US" dirty="0"/>
          </a:p>
        </p:txBody>
      </p:sp>
    </p:spTree>
    <p:extLst>
      <p:ext uri="{BB962C8B-B14F-4D97-AF65-F5344CB8AC3E}">
        <p14:creationId xmlns:p14="http://schemas.microsoft.com/office/powerpoint/2010/main" val="242909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200" dirty="0" smtClean="0">
                <a:latin typeface="Copperplate Gothic Bold" panose="020E0705020206020404" pitchFamily="34" charset="0"/>
              </a:rPr>
              <a:t>Conference</a:t>
            </a:r>
            <a:endParaRPr lang="en-US" sz="3200" dirty="0">
              <a:latin typeface="Copperplate Gothic Bold" panose="020E0705020206020404" pitchFamily="34" charset="0"/>
            </a:endParaRPr>
          </a:p>
        </p:txBody>
      </p:sp>
      <p:sp>
        <p:nvSpPr>
          <p:cNvPr id="3" name="Content Placeholder 2"/>
          <p:cNvSpPr>
            <a:spLocks noGrp="1"/>
          </p:cNvSpPr>
          <p:nvPr>
            <p:ph idx="1"/>
          </p:nvPr>
        </p:nvSpPr>
        <p:spPr>
          <a:xfrm>
            <a:off x="457200" y="990600"/>
            <a:ext cx="8229600" cy="5105400"/>
          </a:xfrm>
        </p:spPr>
        <p:txBody>
          <a:bodyPr>
            <a:noAutofit/>
          </a:bodyPr>
          <a:lstStyle/>
          <a:p>
            <a:r>
              <a:rPr lang="en-US" sz="2400" dirty="0" smtClean="0"/>
              <a:t>It is suggested that we offer an agency conference.  An Agency Conference is a meeting between the client/CC provider and agency representatives to: </a:t>
            </a:r>
          </a:p>
          <a:p>
            <a:endParaRPr lang="en-US" sz="2400" dirty="0"/>
          </a:p>
          <a:p>
            <a:r>
              <a:rPr lang="en-US" sz="2400" dirty="0" smtClean="0"/>
              <a:t>Resolve the matter at issue,</a:t>
            </a:r>
          </a:p>
          <a:p>
            <a:endParaRPr lang="en-US" sz="2400" dirty="0" smtClean="0"/>
          </a:p>
          <a:p>
            <a:r>
              <a:rPr lang="en-US" sz="2400" dirty="0" smtClean="0"/>
              <a:t>Explain the proposed action or inaction,</a:t>
            </a:r>
          </a:p>
          <a:p>
            <a:endParaRPr lang="en-US" sz="2400" dirty="0" smtClean="0"/>
          </a:p>
          <a:p>
            <a:r>
              <a:rPr lang="en-US" sz="2400" dirty="0" smtClean="0"/>
              <a:t>Permit the client and any representative to present information about the hearing request and to request information from the agency.  </a:t>
            </a:r>
          </a:p>
          <a:p>
            <a:pPr marL="0" indent="0">
              <a:buNone/>
            </a:pPr>
            <a:r>
              <a:rPr lang="en-US" sz="2400" dirty="0" smtClean="0"/>
              <a:t> Offer the client an agency conference at his/her request.</a:t>
            </a:r>
          </a:p>
          <a:p>
            <a:pPr marL="0" indent="0" algn="ctr">
              <a:buNone/>
            </a:pPr>
            <a:r>
              <a:rPr lang="en-US" sz="2400" dirty="0" smtClean="0"/>
              <a:t>5</a:t>
            </a: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endParaRPr lang="en-US" sz="2400" dirty="0"/>
          </a:p>
          <a:p>
            <a:endParaRPr lang="en-US" sz="2400" dirty="0" smtClean="0"/>
          </a:p>
          <a:p>
            <a:endParaRPr lang="en-US" sz="2400" dirty="0" smtClean="0"/>
          </a:p>
          <a:p>
            <a:pPr marL="0" indent="0">
              <a:buNone/>
            </a:pPr>
            <a:r>
              <a:rPr lang="en-US" sz="2400" dirty="0" smtClean="0"/>
              <a:t> </a:t>
            </a:r>
          </a:p>
          <a:p>
            <a:endParaRPr lang="en-US" sz="2400" dirty="0" smtClean="0"/>
          </a:p>
          <a:p>
            <a:endParaRPr lang="en-US" sz="2400" dirty="0"/>
          </a:p>
        </p:txBody>
      </p:sp>
    </p:spTree>
    <p:extLst>
      <p:ext uri="{BB962C8B-B14F-4D97-AF65-F5344CB8AC3E}">
        <p14:creationId xmlns:p14="http://schemas.microsoft.com/office/powerpoint/2010/main" val="2532988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5821362"/>
          </a:xfrm>
        </p:spPr>
        <p:txBody>
          <a:bodyPr>
            <a:noAutofit/>
          </a:bodyPr>
          <a:lstStyle/>
          <a:p>
            <a:pPr algn="l"/>
            <a:r>
              <a:rPr lang="en-US" sz="2800" dirty="0" smtClean="0"/>
              <a:t>A conference does not affect the client's right to a hearing or the time limit for completing a hearing.  Advise the client that to have a conference is his/her choice and doesn't delay or replace the hearing.  A hearing may be requested and held without a conference.  The worker responsible for the agency's action may attend the conference. </a:t>
            </a:r>
            <a:br>
              <a:rPr lang="en-US" sz="2800" dirty="0" smtClean="0"/>
            </a:br>
            <a:r>
              <a:rPr lang="en-US" sz="2800" dirty="0" smtClean="0"/>
              <a:t/>
            </a:r>
            <a:br>
              <a:rPr lang="en-US" sz="2800" dirty="0" smtClean="0"/>
            </a:br>
            <a:r>
              <a:rPr lang="en-US" sz="2800" dirty="0" smtClean="0"/>
              <a:t>The conference may lead to the informal resolution of the dispute.  However, a hearing must still be held if one was requested, unless the client voluntarily withdraws the hearing request in writing to </a:t>
            </a:r>
            <a:r>
              <a:rPr lang="en-US" sz="2800" dirty="0" smtClean="0"/>
              <a:t>DHA, and DHA has notified us that they have received the withdrawal.</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6248400"/>
            <a:ext cx="8229600" cy="381000"/>
          </a:xfrm>
        </p:spPr>
        <p:txBody>
          <a:bodyPr>
            <a:normAutofit fontScale="70000" lnSpcReduction="20000"/>
          </a:bodyPr>
          <a:lstStyle/>
          <a:p>
            <a:pPr marL="0" indent="0" algn="ctr">
              <a:buNone/>
            </a:pPr>
            <a:r>
              <a:rPr lang="en-US" dirty="0" smtClean="0"/>
              <a:t>6</a:t>
            </a:r>
            <a:endParaRPr lang="en-US" dirty="0"/>
          </a:p>
        </p:txBody>
      </p:sp>
    </p:spTree>
    <p:extLst>
      <p:ext uri="{BB962C8B-B14F-4D97-AF65-F5344CB8AC3E}">
        <p14:creationId xmlns:p14="http://schemas.microsoft.com/office/powerpoint/2010/main" val="301626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a:bodyPr>
          <a:lstStyle/>
          <a:p>
            <a:pPr algn="l"/>
            <a:r>
              <a:rPr lang="en-US" sz="3200" dirty="0" smtClean="0"/>
              <a:t>The client may withdraw the hearing request at any point in the process.  They are sent a withdrawal form after they file their initial request.  There is also one available under documents on the Appeal Information page, which we will look at later.</a:t>
            </a:r>
            <a:endParaRPr lang="en-US" sz="3200" dirty="0"/>
          </a:p>
        </p:txBody>
      </p:sp>
      <p:sp>
        <p:nvSpPr>
          <p:cNvPr id="3" name="Content Placeholder 2"/>
          <p:cNvSpPr>
            <a:spLocks noGrp="1"/>
          </p:cNvSpPr>
          <p:nvPr>
            <p:ph idx="1"/>
          </p:nvPr>
        </p:nvSpPr>
        <p:spPr>
          <a:xfrm>
            <a:off x="457200" y="6019800"/>
            <a:ext cx="8229600" cy="381000"/>
          </a:xfrm>
        </p:spPr>
        <p:txBody>
          <a:bodyPr>
            <a:normAutofit fontScale="70000" lnSpcReduction="20000"/>
          </a:bodyPr>
          <a:lstStyle/>
          <a:p>
            <a:pPr marL="0" indent="0" algn="ctr">
              <a:buNone/>
            </a:pPr>
            <a:r>
              <a:rPr lang="en-US" dirty="0" smtClean="0"/>
              <a:t>7</a:t>
            </a:r>
            <a:endParaRPr lang="en-US" dirty="0"/>
          </a:p>
        </p:txBody>
      </p:sp>
    </p:spTree>
    <p:extLst>
      <p:ext uri="{BB962C8B-B14F-4D97-AF65-F5344CB8AC3E}">
        <p14:creationId xmlns:p14="http://schemas.microsoft.com/office/powerpoint/2010/main" val="1955014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2025</Words>
  <Application>Microsoft Office PowerPoint</Application>
  <PresentationFormat>On-screen Show (4:3)</PresentationFormat>
  <Paragraphs>176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Fair Hearings</vt:lpstr>
      <vt:lpstr>Table of contents</vt:lpstr>
      <vt:lpstr>What Is A Fair Hearing?</vt:lpstr>
      <vt:lpstr>Hearings are conducted by DHA for BC+, MA (and all MA subprograms), CTS, FS, RAP, CC, and SeniorCare ap-plicants/recipients and for CC pro-viders.  Administrative Disqualification Hearings (ADH) are also conducted by DHA, but only at agency request. </vt:lpstr>
      <vt:lpstr>Hearings serve to: </vt:lpstr>
      <vt:lpstr>The hearing process isn't intended to be a substitute for responsible administration.  Neither good nor bad administration is necessarily reflected in the number of hearings involving any one agency. For example, an applicant/member may request a hearing as a protest against a requirement which isn't within the agency's power to adjust. </vt:lpstr>
      <vt:lpstr>Conference</vt:lpstr>
      <vt:lpstr>A conference does not affect the client's right to a hearing or the time limit for completing a hearing.  Advise the client that to have a conference is his/her choice and doesn't delay or replace the hearing.  A hearing may be requested and held without a conference.  The worker responsible for the agency's action may attend the conference.   The conference may lead to the informal resolution of the dispute.  However, a hearing must still be held if one was requested, unless the client voluntarily withdraws the hearing request in writing to DHA, and DHA has notified us that they have received the withdrawal. </vt:lpstr>
      <vt:lpstr>The client may withdraw the hearing request at any point in the process.  They are sent a withdrawal form after they file their initial request.  There is also one available under documents on the Appeal Information page, which we will look at later.</vt:lpstr>
      <vt:lpstr>How Do I Know That I Have A Fair Hearing? </vt:lpstr>
      <vt:lpstr>If you click the magnifying glass, CARES will take you to the Appeal Information page.</vt:lpstr>
      <vt:lpstr>                                            </vt:lpstr>
      <vt:lpstr>At the top of the page the worker will see Documents with a number after that.  Click on that and the above drop down will appear.  Click on IR and the request for the hearing will appear, informing you of what is being appealed.</vt:lpstr>
      <vt:lpstr>                                     </vt:lpstr>
      <vt:lpstr>First Step</vt:lpstr>
      <vt:lpstr>Then click “Find Individuals” and “Update Appeal With Petitioner Information.”  CARES will then update the screen.</vt:lpstr>
      <vt:lpstr>Second Step</vt:lpstr>
      <vt:lpstr>16</vt:lpstr>
      <vt:lpstr>17</vt:lpstr>
      <vt:lpstr>enclosures</vt:lpstr>
      <vt:lpstr>PowerPoint Presentation</vt:lpstr>
      <vt:lpstr>Adding documents</vt:lpstr>
      <vt:lpstr>After clicking the Add Document button, CARES will take you to this screen.  Hit the “How do you want to upload a document?” line and you will see the dropdown shown above.  You will also need to select a type of document.  Most frequently, it will be Exhibit/General.  Then enter a description that will make it easily identifiable (dd/mm/yyyy Notice of Decision, e.g.).  Once you do so, CARES will show you ECF, such as below. </vt:lpstr>
      <vt:lpstr>PowerPoint Presentation</vt:lpstr>
      <vt:lpstr>PowerPoint Presentation</vt:lpstr>
      <vt:lpstr>PowerPoint Presentation</vt:lpstr>
      <vt:lpstr>25</vt:lpstr>
      <vt:lpstr>26</vt:lpstr>
      <vt:lpstr>27</vt:lpstr>
      <vt:lpstr>28</vt:lpstr>
      <vt:lpstr>29</vt:lpstr>
      <vt:lpstr>30</vt:lpstr>
      <vt:lpstr>31</vt:lpstr>
      <vt:lpstr>32</vt:lpstr>
      <vt:lpstr>33</vt:lpstr>
      <vt:lpstr>PowerPoint Presentation</vt:lpstr>
      <vt:lpstr>The decision!</vt:lpstr>
      <vt:lpstr>36</vt:lpstr>
      <vt:lpstr>PowerPoint Presentation</vt:lpstr>
    </vt:vector>
  </TitlesOfParts>
  <Company>Dane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Unger, Paul</dc:creator>
  <cp:lastModifiedBy>Unger, Paul</cp:lastModifiedBy>
  <cp:revision>58</cp:revision>
  <dcterms:created xsi:type="dcterms:W3CDTF">2016-04-26T13:49:07Z</dcterms:created>
  <dcterms:modified xsi:type="dcterms:W3CDTF">2018-06-21T15:39:12Z</dcterms:modified>
</cp:coreProperties>
</file>