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4" r:id="rId3"/>
    <p:sldId id="261" r:id="rId4"/>
    <p:sldId id="259" r:id="rId5"/>
    <p:sldId id="258" r:id="rId6"/>
    <p:sldId id="260" r:id="rId7"/>
    <p:sldId id="285" r:id="rId8"/>
    <p:sldId id="262" r:id="rId9"/>
    <p:sldId id="263" r:id="rId10"/>
    <p:sldId id="289" r:id="rId11"/>
    <p:sldId id="286" r:id="rId12"/>
    <p:sldId id="287" r:id="rId13"/>
    <p:sldId id="298" r:id="rId14"/>
    <p:sldId id="305" r:id="rId15"/>
    <p:sldId id="264" r:id="rId16"/>
    <p:sldId id="302" r:id="rId17"/>
    <p:sldId id="266" r:id="rId18"/>
    <p:sldId id="301" r:id="rId19"/>
    <p:sldId id="265" r:id="rId20"/>
    <p:sldId id="312" r:id="rId21"/>
    <p:sldId id="268" r:id="rId22"/>
    <p:sldId id="294" r:id="rId23"/>
    <p:sldId id="269" r:id="rId24"/>
    <p:sldId id="270" r:id="rId25"/>
    <p:sldId id="271" r:id="rId26"/>
    <p:sldId id="295" r:id="rId27"/>
    <p:sldId id="299" r:id="rId28"/>
    <p:sldId id="297" r:id="rId29"/>
    <p:sldId id="272" r:id="rId30"/>
    <p:sldId id="310" r:id="rId31"/>
    <p:sldId id="306" r:id="rId32"/>
    <p:sldId id="311" r:id="rId33"/>
    <p:sldId id="273" r:id="rId34"/>
    <p:sldId id="281" r:id="rId35"/>
    <p:sldId id="274" r:id="rId36"/>
    <p:sldId id="290" r:id="rId37"/>
    <p:sldId id="275" r:id="rId38"/>
    <p:sldId id="276" r:id="rId39"/>
    <p:sldId id="277" r:id="rId40"/>
    <p:sldId id="278" r:id="rId41"/>
    <p:sldId id="291" r:id="rId42"/>
    <p:sldId id="292" r:id="rId43"/>
    <p:sldId id="293" r:id="rId44"/>
    <p:sldId id="279" r:id="rId45"/>
    <p:sldId id="280" r:id="rId46"/>
    <p:sldId id="307" r:id="rId47"/>
    <p:sldId id="282" r:id="rId48"/>
    <p:sldId id="296" r:id="rId49"/>
    <p:sldId id="283" r:id="rId50"/>
    <p:sldId id="284" r:id="rId51"/>
    <p:sldId id="300" r:id="rId52"/>
    <p:sldId id="315" r:id="rId53"/>
    <p:sldId id="309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986" autoAdjust="0"/>
  </p:normalViewPr>
  <p:slideViewPr>
    <p:cSldViewPr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0579D-236A-4E5B-B086-6E3311C234BF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320B1-832E-451A-9BD9-039F977A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9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7C62-990E-4BBE-9F12-6B68C11E8B7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ACEBB-B2A7-40E1-93E0-743D47AC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FoodShare</a:t>
            </a:r>
          </a:p>
          <a:p>
            <a:r>
              <a:rPr lang="en-US" dirty="0" smtClean="0"/>
              <a:t>SNAP</a:t>
            </a:r>
          </a:p>
          <a:p>
            <a:r>
              <a:rPr lang="en-US" dirty="0" smtClean="0"/>
              <a:t>Food Stamps</a:t>
            </a:r>
          </a:p>
          <a:p>
            <a:r>
              <a:rPr lang="en-US" dirty="0" smtClean="0"/>
              <a:t>Quest</a:t>
            </a:r>
          </a:p>
          <a:p>
            <a:endParaRPr lang="en-US" dirty="0" smtClean="0"/>
          </a:p>
          <a:p>
            <a:r>
              <a:rPr lang="en-US" dirty="0" smtClean="0"/>
              <a:t>What you do is important.  As you observe</a:t>
            </a:r>
            <a:r>
              <a:rPr lang="en-US" baseline="0" dirty="0" smtClean="0"/>
              <a:t> your coworkers, and read your curriculum, keep in mind why we do what we do.  Remember how important it is to the people that we serve.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We’ve put this power point together to give you an idea of the type of information you will be reading.  After watching this presentation, you will have a little foundation of information that you will be building on during training.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 for being here, and thank you for your dedication to the people we serve.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8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there are differences in required vs only if questionable</a:t>
            </a:r>
            <a:r>
              <a:rPr lang="en-US" baseline="0" dirty="0" smtClean="0"/>
              <a:t> vs to get a deduction.</a:t>
            </a:r>
          </a:p>
          <a:p>
            <a:r>
              <a:rPr lang="en-US" baseline="0" dirty="0" smtClean="0"/>
              <a:t>Where to find this list in the handbook</a:t>
            </a:r>
          </a:p>
          <a:p>
            <a:r>
              <a:rPr lang="en-US" baseline="0" dirty="0" smtClean="0"/>
              <a:t>This desk aid is available on the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1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40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94E7-15BC-40D6-B2DE-AFF0A072F1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9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17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36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7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49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online FS handbook.  This</a:t>
            </a:r>
            <a:r>
              <a:rPr lang="en-US" baseline="0" dirty="0" smtClean="0"/>
              <a:t> is where many of your questions will be answered.  All FS policies are located in this manual. 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2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88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52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84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49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02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8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7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16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forget</a:t>
            </a:r>
            <a:r>
              <a:rPr lang="en-US" baseline="0" dirty="0" smtClean="0"/>
              <a:t> everything else from this video, this is the one to remember!</a:t>
            </a:r>
          </a:p>
          <a:p>
            <a:r>
              <a:rPr lang="en-US" baseline="0" dirty="0" smtClean="0"/>
              <a:t>Some day, someone is going to ask you these questions.  I am hoping you will remember the correct answer. 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9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04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77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A94E7-15BC-40D6-B2DE-AFF0A072F1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96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60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89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7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41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1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45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0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FoodShare is issued on this Quest Card</a:t>
            </a:r>
          </a:p>
          <a:p>
            <a:r>
              <a:rPr lang="en-US" dirty="0" smtClean="0"/>
              <a:t>Stores that accept Quest will have signage</a:t>
            </a:r>
            <a:r>
              <a:rPr lang="en-US" baseline="0" dirty="0" smtClean="0"/>
              <a:t> at the entrance of the store</a:t>
            </a:r>
          </a:p>
          <a:p>
            <a:r>
              <a:rPr lang="en-US" baseline="0" dirty="0" smtClean="0"/>
              <a:t>When FS are issued the first time, customer will receive a big packet of information, called the Eligibility Benefits Brochure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1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235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75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64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Listing of what people can and cannot buy with their quest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chart is listed on the capital-im.com website, under desk aids / FS – good thing to print out and have handy when on CCA.</a:t>
            </a:r>
          </a:p>
          <a:p>
            <a:r>
              <a:rPr lang="en-US" baseline="0" dirty="0" smtClean="0"/>
              <a:t>Many clients will already know what their date is, but you should be explaining how it works to newcomers.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4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through the slide</a:t>
            </a:r>
          </a:p>
          <a:p>
            <a:endParaRPr lang="en-US" dirty="0" smtClean="0"/>
          </a:p>
          <a:p>
            <a:r>
              <a:rPr lang="en-US" dirty="0" smtClean="0"/>
              <a:t>Also stress just because someone is homeless does not make them eligible for priority / expedited 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2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CEBB-B2A7-40E1-93E0-743D47ACE3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0F90701-6225-476F-9490-1BE0178BE44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180319A-E441-46C1-9A7D-DFEB0498AE9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s://www.cbpp.org/research/video-making-america-stronger-us-food-stamp-program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png"/><Relationship Id="rId5" Type="http://schemas.openxmlformats.org/officeDocument/2006/relationships/hyperlink" Target="http://www.capital-im.com/" TargetMode="External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FoodShare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2020</a:t>
            </a:r>
            <a:endParaRPr lang="en-US" dirty="0"/>
          </a:p>
        </p:txBody>
      </p:sp>
      <p:pic>
        <p:nvPicPr>
          <p:cNvPr id="2050" name="Picture 2" descr="Image result for food stamps eligibilit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26955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919"/>
    </mc:Choice>
    <mc:Fallback xmlns="">
      <p:transition spd="slow" advClick="0" advTm="3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07745"/>
            <a:ext cx="51816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Mandatory Verification Items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8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 Verifications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Late Verifications</a:t>
            </a:r>
          </a:p>
          <a:p>
            <a:r>
              <a:rPr lang="en-US" dirty="0" smtClean="0"/>
              <a:t>Applications are denied on day 30 if verification is not received</a:t>
            </a:r>
          </a:p>
          <a:p>
            <a:r>
              <a:rPr lang="en-US" dirty="0" smtClean="0"/>
              <a:t>They have an </a:t>
            </a:r>
            <a:r>
              <a:rPr lang="en-US" dirty="0"/>
              <a:t>additional 30 days from </a:t>
            </a:r>
            <a:r>
              <a:rPr lang="en-US" dirty="0" smtClean="0"/>
              <a:t>denial date, </a:t>
            </a:r>
            <a:r>
              <a:rPr lang="en-US" dirty="0"/>
              <a:t>or 60 days from the filing date, to submit the required verification and open FS without requiring a new application or interview </a:t>
            </a:r>
            <a:endParaRPr lang="en-US" dirty="0" smtClean="0"/>
          </a:p>
          <a:p>
            <a:r>
              <a:rPr lang="en-US" dirty="0" smtClean="0"/>
              <a:t>Benefits </a:t>
            </a:r>
            <a:r>
              <a:rPr lang="en-US" dirty="0"/>
              <a:t>should be prorated from the date all required verifications were submitted.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908"/>
    </mc:Choice>
    <mc:Fallback xmlns="">
      <p:transition spd="slow" advClick="0" advTm="3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0682" r="10830" b="39350"/>
          <a:stretch/>
        </p:blipFill>
        <p:spPr bwMode="auto">
          <a:xfrm>
            <a:off x="76200" y="1524000"/>
            <a:ext cx="8932663" cy="35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0200" y="5334000"/>
            <a:ext cx="34290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Available on the capital consortium website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84"/>
    </mc:Choice>
    <mc:Fallback xmlns="">
      <p:transition spd="slow" advClick="0" advTm="34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Foodshare</a:t>
            </a:r>
            <a:r>
              <a:rPr lang="en-US" dirty="0" smtClean="0"/>
              <a:t> employment &amp; training (</a:t>
            </a:r>
            <a:r>
              <a:rPr lang="en-US" dirty="0" err="1" smtClean="0"/>
              <a:t>fset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37338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FoodShare</a:t>
            </a:r>
            <a:r>
              <a:rPr lang="en-US" dirty="0" smtClean="0"/>
              <a:t> </a:t>
            </a:r>
            <a:r>
              <a:rPr lang="en-US" dirty="0"/>
              <a:t>recipients can receive </a:t>
            </a:r>
            <a:r>
              <a:rPr lang="en-US" dirty="0" smtClean="0"/>
              <a:t>FREE, </a:t>
            </a:r>
            <a:r>
              <a:rPr lang="en-US" dirty="0"/>
              <a:t>individualized services to help </a:t>
            </a:r>
            <a:r>
              <a:rPr lang="en-US" dirty="0" smtClean="0"/>
              <a:t>gain </a:t>
            </a:r>
            <a:r>
              <a:rPr lang="en-US" dirty="0"/>
              <a:t>financial </a:t>
            </a:r>
            <a:r>
              <a:rPr lang="en-US" dirty="0" smtClean="0"/>
              <a:t>stability</a:t>
            </a:r>
          </a:p>
          <a:p>
            <a:r>
              <a:rPr lang="en-US" dirty="0" smtClean="0"/>
              <a:t>FREE </a:t>
            </a:r>
            <a:r>
              <a:rPr lang="en-US" dirty="0"/>
              <a:t>JOB TRAINING and HELP FINDING A </a:t>
            </a:r>
            <a:r>
              <a:rPr lang="en-US" dirty="0" smtClean="0"/>
              <a:t>JOB!!!</a:t>
            </a:r>
          </a:p>
          <a:p>
            <a:r>
              <a:rPr lang="en-US" sz="2100" b="1" dirty="0" smtClean="0"/>
              <a:t>1,108</a:t>
            </a:r>
            <a:r>
              <a:rPr lang="en-US" sz="2600" dirty="0" smtClean="0"/>
              <a:t> </a:t>
            </a:r>
            <a:r>
              <a:rPr lang="en-US" dirty="0" smtClean="0"/>
              <a:t>FS recipients got jobs in 2019-2020 thru FSET</a:t>
            </a:r>
            <a:endParaRPr lang="en-US" dirty="0"/>
          </a:p>
          <a:p>
            <a:r>
              <a:rPr lang="en-US" dirty="0" smtClean="0"/>
              <a:t>New workers will be scheduled to observe an FSET orientation to learn all about the program</a:t>
            </a:r>
          </a:p>
          <a:p>
            <a:r>
              <a:rPr lang="en-US" dirty="0"/>
              <a:t>Discuss, Promote and Refer clients to FSET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752600"/>
            <a:ext cx="457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471"/>
    </mc:Choice>
    <mc:Fallback xmlns="">
      <p:transition spd="slow" advClick="0" advTm="4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you learned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 are 25% done!  Let’s recap what we’ve learned.</a:t>
            </a:r>
          </a:p>
          <a:p>
            <a:pPr lvl="1"/>
            <a:r>
              <a:rPr lang="en-US" dirty="0" smtClean="0"/>
              <a:t>How to apply for FS.</a:t>
            </a:r>
          </a:p>
          <a:p>
            <a:pPr lvl="1"/>
            <a:r>
              <a:rPr lang="en-US" dirty="0" smtClean="0"/>
              <a:t>FS benefits go on a debit card called a Quest card.</a:t>
            </a:r>
          </a:p>
          <a:p>
            <a:pPr lvl="1"/>
            <a:r>
              <a:rPr lang="en-US" dirty="0" smtClean="0"/>
              <a:t>FS benefits can be spent on food only.</a:t>
            </a:r>
          </a:p>
          <a:p>
            <a:pPr lvl="1"/>
            <a:r>
              <a:rPr lang="en-US" dirty="0" smtClean="0"/>
              <a:t>When benefits are deposited.</a:t>
            </a:r>
          </a:p>
          <a:p>
            <a:pPr lvl="1"/>
            <a:r>
              <a:rPr lang="en-US" dirty="0" smtClean="0"/>
              <a:t>Definition of priority service / expedited benefits.</a:t>
            </a:r>
          </a:p>
          <a:p>
            <a:pPr lvl="1"/>
            <a:r>
              <a:rPr lang="en-US" dirty="0" smtClean="0"/>
              <a:t>Application timeframes</a:t>
            </a:r>
          </a:p>
          <a:p>
            <a:pPr lvl="1"/>
            <a:r>
              <a:rPr lang="en-US" dirty="0" smtClean="0"/>
              <a:t>Verification requirements</a:t>
            </a:r>
          </a:p>
          <a:p>
            <a:pPr lvl="1"/>
            <a:r>
              <a:rPr lang="en-US" dirty="0" smtClean="0"/>
              <a:t>And what to do if someone submits verification late.</a:t>
            </a:r>
          </a:p>
          <a:p>
            <a:pPr lvl="1"/>
            <a:r>
              <a:rPr lang="en-US" dirty="0" smtClean="0"/>
              <a:t>What FSET is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What’s next?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124"/>
    </mc:Choice>
    <mc:Fallback xmlns="">
      <p:transition spd="slow" advClick="0" advTm="5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Non-Financial Eligibility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4572000" cy="44074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Identity of Primary Person</a:t>
            </a:r>
          </a:p>
          <a:p>
            <a:r>
              <a:rPr lang="en-US" sz="2400" dirty="0" smtClean="0"/>
              <a:t>WI Residence</a:t>
            </a:r>
          </a:p>
          <a:p>
            <a:r>
              <a:rPr lang="en-US" sz="2400" dirty="0" smtClean="0"/>
              <a:t>Food Unit / Group / Relationships</a:t>
            </a:r>
          </a:p>
          <a:p>
            <a:r>
              <a:rPr lang="en-US" sz="2400" dirty="0" smtClean="0"/>
              <a:t>Citizenship and Immigration</a:t>
            </a:r>
          </a:p>
          <a:p>
            <a:r>
              <a:rPr lang="en-US" sz="2400" dirty="0" smtClean="0"/>
              <a:t>SSN Requirements</a:t>
            </a:r>
          </a:p>
          <a:p>
            <a:r>
              <a:rPr lang="en-US" sz="2400" dirty="0" smtClean="0"/>
              <a:t>Student Eligibility</a:t>
            </a:r>
          </a:p>
          <a:p>
            <a:r>
              <a:rPr lang="en-US" sz="2400" dirty="0" smtClean="0"/>
              <a:t>ABAWD (Able-Bodied Adult Without Dependents)</a:t>
            </a:r>
          </a:p>
          <a:p>
            <a:r>
              <a:rPr lang="en-US" sz="2400" dirty="0" smtClean="0"/>
              <a:t>Drug Felon</a:t>
            </a:r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133600"/>
            <a:ext cx="2869406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219"/>
    </mc:Choice>
    <mc:Fallback xmlns="">
      <p:transition spd="slow" advClick="0" advTm="61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of primary 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447800"/>
            <a:ext cx="85344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Birth Query / Birth Certificate</a:t>
            </a:r>
          </a:p>
          <a:p>
            <a:r>
              <a:rPr lang="en-US" sz="2400" dirty="0" smtClean="0"/>
              <a:t>DMV data exchange (Process Help </a:t>
            </a:r>
            <a:r>
              <a:rPr lang="en-US" b="1" dirty="0" smtClean="0"/>
              <a:t>44.2.2.6)</a:t>
            </a:r>
            <a:endParaRPr lang="en-US" sz="2400" dirty="0" smtClean="0"/>
          </a:p>
          <a:p>
            <a:pPr lvl="1"/>
            <a:r>
              <a:rPr lang="en-US" sz="2000" dirty="0" smtClean="0"/>
              <a:t>Save this website to your favorites!</a:t>
            </a:r>
          </a:p>
          <a:p>
            <a:pPr lvl="1"/>
            <a:r>
              <a:rPr lang="en-US" sz="2000" dirty="0"/>
              <a:t>https://trust.dot.state.wi.us/occsin/occsinservlet?whoami=statusp1</a:t>
            </a:r>
            <a:endParaRPr lang="en-US" sz="2000" dirty="0" smtClean="0"/>
          </a:p>
          <a:p>
            <a:r>
              <a:rPr lang="en-US" sz="2400" dirty="0" smtClean="0"/>
              <a:t>Immigration papers</a:t>
            </a:r>
          </a:p>
          <a:p>
            <a:r>
              <a:rPr lang="en-US" sz="2400" dirty="0" smtClean="0"/>
              <a:t>Passport</a:t>
            </a:r>
          </a:p>
          <a:p>
            <a:r>
              <a:rPr lang="en-US" sz="2400" dirty="0" smtClean="0"/>
              <a:t>Check stubs with name </a:t>
            </a:r>
          </a:p>
          <a:p>
            <a:r>
              <a:rPr lang="en-US" sz="2400" dirty="0" smtClean="0"/>
              <a:t>Driver’s license</a:t>
            </a:r>
          </a:p>
          <a:p>
            <a:r>
              <a:rPr lang="en-US" sz="2400" dirty="0" smtClean="0"/>
              <a:t>Data exchanges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1"/>
                </a:solidFill>
              </a:rPr>
              <a:t>**One time only item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/>
          <a:stretch/>
        </p:blipFill>
        <p:spPr bwMode="auto">
          <a:xfrm>
            <a:off x="3519714" y="4100567"/>
            <a:ext cx="5638800" cy="27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829"/>
    </mc:Choice>
    <mc:Fallback xmlns="">
      <p:transition spd="slow" advClick="0" advTm="7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Must reside in WI</a:t>
            </a:r>
          </a:p>
          <a:p>
            <a:r>
              <a:rPr lang="en-US" dirty="0" smtClean="0"/>
              <a:t>WI residence must be verified (unless they are homeless)</a:t>
            </a:r>
          </a:p>
          <a:p>
            <a:endParaRPr lang="en-US" dirty="0" smtClean="0"/>
          </a:p>
          <a:p>
            <a:r>
              <a:rPr lang="en-US" dirty="0" smtClean="0"/>
              <a:t>Temporary Absence</a:t>
            </a:r>
          </a:p>
          <a:p>
            <a:pPr lvl="1"/>
            <a:r>
              <a:rPr lang="en-US" sz="1800" dirty="0" smtClean="0"/>
              <a:t>If someone is absent from the home for longer than 2 full consecutive calendar months, they must be removed from the group.</a:t>
            </a:r>
          </a:p>
          <a:p>
            <a:pPr lvl="1"/>
            <a:r>
              <a:rPr lang="en-US" sz="1800" dirty="0" smtClean="0"/>
              <a:t>See FSH 3.2.1.2 for more info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Shared custody of children – whichever parent is the child’s primary caretaker can receive FS for the child.  </a:t>
            </a:r>
          </a:p>
          <a:p>
            <a:pPr lvl="1"/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593"/>
    </mc:Choice>
    <mc:Fallback xmlns="">
      <p:transition spd="slow" advClick="0" advTm="8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</a:t>
            </a:r>
            <a:r>
              <a:rPr lang="en-US" dirty="0" err="1" smtClean="0"/>
              <a:t>wi</a:t>
            </a:r>
            <a:r>
              <a:rPr lang="en-US" dirty="0" smtClean="0"/>
              <a:t> residence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4000"/>
            <a:ext cx="8839200" cy="3877056"/>
          </a:xfrm>
        </p:spPr>
        <p:txBody>
          <a:bodyPr/>
          <a:lstStyle/>
          <a:p>
            <a:r>
              <a:rPr lang="en-US" dirty="0" smtClean="0"/>
              <a:t>Field in CWW defaults to NQ (Not Questionable) – workers must remember to update that field at intake</a:t>
            </a:r>
          </a:p>
          <a:p>
            <a:r>
              <a:rPr lang="en-US" dirty="0"/>
              <a:t>Error prone </a:t>
            </a:r>
            <a:r>
              <a:rPr lang="en-US" dirty="0" smtClean="0"/>
              <a:t>area</a:t>
            </a:r>
          </a:p>
          <a:p>
            <a:r>
              <a:rPr lang="en-US" dirty="0" smtClean="0"/>
              <a:t>Can use DMV Data Exchange to verify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8847" r="44688" b="51148"/>
          <a:stretch/>
        </p:blipFill>
        <p:spPr bwMode="auto">
          <a:xfrm>
            <a:off x="533400" y="3048000"/>
            <a:ext cx="807306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09600" y="5653809"/>
            <a:ext cx="2362200" cy="228600"/>
          </a:xfrm>
          <a:prstGeom prst="round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765"/>
    </mc:Choice>
    <mc:Fallback xmlns="">
      <p:transition spd="slow" advClick="0" advTm="5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3400" y="2133600"/>
            <a:ext cx="8305800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charset="0"/>
              </a:rPr>
              <a:t>Household: </a:t>
            </a: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Everyone who lives at that address</a:t>
            </a:r>
            <a:endParaRPr lang="en-US" altLang="en-US" sz="28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963003" y="30765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charset="0"/>
              </a:rPr>
              <a:t>Filter Out:  Non-relatives who don’t share food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3400" y="3533775"/>
            <a:ext cx="73914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charset="0"/>
              </a:rPr>
              <a:t>Unit: </a:t>
            </a: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Required Relationship or Share Food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01103" y="4362271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charset="0"/>
              </a:rPr>
              <a:t>Filter Out: People determined ineligible due to student status, IPV sanctioned, immigration status, drug felony sanction, </a:t>
            </a:r>
            <a:r>
              <a:rPr lang="en-US" altLang="en-US" sz="2400" dirty="0" smtClean="0">
                <a:latin typeface="Times New Roman" charset="0"/>
              </a:rPr>
              <a:t>TLB, </a:t>
            </a:r>
            <a:r>
              <a:rPr lang="en-US" altLang="en-US" sz="2400" dirty="0" err="1" smtClean="0">
                <a:latin typeface="Times New Roman" charset="0"/>
              </a:rPr>
              <a:t>etc</a:t>
            </a:r>
            <a:endParaRPr lang="en-US" altLang="en-US" sz="2400" dirty="0">
              <a:latin typeface="Times New Roman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3400" y="5562600"/>
            <a:ext cx="7391400" cy="6413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charset="0"/>
              </a:rPr>
              <a:t>Group:  </a:t>
            </a:r>
            <a:r>
              <a:rPr lang="en-US" altLang="en-US" dirty="0">
                <a:solidFill>
                  <a:schemeClr val="bg1"/>
                </a:solidFill>
                <a:latin typeface="Times New Roman" charset="0"/>
              </a:rPr>
              <a:t>Who Ends Up Getting It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447800" y="609600"/>
            <a:ext cx="6781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H.U.G.</a:t>
            </a:r>
            <a:endParaRPr lang="en-US" sz="44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152400" y="2456765"/>
            <a:ext cx="457200" cy="7143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137968" y="3806791"/>
            <a:ext cx="486064" cy="9336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26745"/>
      </p:ext>
    </p:extLst>
  </p:cSld>
  <p:clrMapOvr>
    <a:masterClrMapping/>
  </p:clrMapOvr>
  <p:transition spd="slow" advClick="0" advTm="114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friendly fs handbook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24" y="1600200"/>
            <a:ext cx="5556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41"/>
    </mc:Choice>
    <mc:Fallback xmlns="">
      <p:transition spd="slow" advClick="0" advTm="4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oup of stick fig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5" name="Picture 13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075426" cy="30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group of stick figu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38" y="2375913"/>
            <a:ext cx="3195967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75" y="312738"/>
            <a:ext cx="8302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Maria and her husband Jeff apply for FS.  They have two kids.  They all live together.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They are in the same Household because they live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They are in the same Food Unit because they are married, and the kids are under 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Jeff is an ineligible student, so he is NOT part of the Food Group, and is ineligible for FS.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So, we end up with a Food Group of 3.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6610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Citizenship and Immigration</a:t>
            </a:r>
            <a:br>
              <a:rPr lang="en-US" dirty="0" smtClean="0"/>
            </a:br>
            <a:r>
              <a:rPr lang="en-US" dirty="0" smtClean="0"/>
              <a:t>FSH </a:t>
            </a:r>
            <a:r>
              <a:rPr lang="en-US" sz="3600" dirty="0" smtClean="0"/>
              <a:t>3.12.1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6172200" cy="3877056"/>
          </a:xfrm>
        </p:spPr>
        <p:txBody>
          <a:bodyPr/>
          <a:lstStyle/>
          <a:p>
            <a:r>
              <a:rPr lang="en-US" dirty="0" smtClean="0"/>
              <a:t>For the FS program, citizenship is not questionable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148359" cy="266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18"/>
    </mc:Choice>
    <mc:Fallback xmlns="">
      <p:transition spd="slow" advClick="0" advTm="2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dirty="0"/>
              <a:t>Non-citizens are eligible if they are….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1" y="1536192"/>
            <a:ext cx="3276599" cy="4407408"/>
          </a:xfrm>
        </p:spPr>
        <p:txBody>
          <a:bodyPr/>
          <a:lstStyle/>
          <a:p>
            <a:r>
              <a:rPr lang="en-US" dirty="0" smtClean="0"/>
              <a:t>Lawfully </a:t>
            </a:r>
            <a:r>
              <a:rPr lang="en-US" dirty="0"/>
              <a:t>admitted permanently and </a:t>
            </a:r>
            <a:r>
              <a:rPr lang="en-US" dirty="0" smtClean="0"/>
              <a:t>have </a:t>
            </a:r>
            <a:r>
              <a:rPr lang="en-US" dirty="0"/>
              <a:t>been here 5+ years</a:t>
            </a:r>
          </a:p>
          <a:p>
            <a:r>
              <a:rPr lang="en-US" dirty="0"/>
              <a:t>Refugee</a:t>
            </a:r>
          </a:p>
          <a:p>
            <a:r>
              <a:rPr lang="en-US" dirty="0" err="1"/>
              <a:t>Asylee</a:t>
            </a:r>
            <a:endParaRPr lang="en-US" dirty="0"/>
          </a:p>
          <a:p>
            <a:r>
              <a:rPr lang="en-US" dirty="0"/>
              <a:t>Cuban / Haitian Entrant</a:t>
            </a:r>
          </a:p>
          <a:p>
            <a:r>
              <a:rPr lang="en-US" dirty="0"/>
              <a:t>Trafficking </a:t>
            </a:r>
            <a:r>
              <a:rPr lang="en-US" dirty="0" smtClean="0"/>
              <a:t>victims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***Immigration status must be verified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5119687" cy="495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158"/>
    </mc:Choice>
    <mc:Fallback xmlns="">
      <p:transition spd="slow" advClick="0" advTm="6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7543800" cy="3877056"/>
          </a:xfrm>
        </p:spPr>
        <p:txBody>
          <a:bodyPr>
            <a:normAutofit/>
          </a:bodyPr>
          <a:lstStyle/>
          <a:p>
            <a:r>
              <a:rPr lang="en-US" dirty="0" smtClean="0"/>
              <a:t>SSN must be provided for everyone requesting FS (or proof that SSN has been applied for)</a:t>
            </a:r>
          </a:p>
          <a:p>
            <a:r>
              <a:rPr lang="en-US" dirty="0" smtClean="0"/>
              <a:t>If someone refuses to provide SSN, they will be excluded from the Food group</a:t>
            </a:r>
          </a:p>
          <a:p>
            <a:r>
              <a:rPr lang="en-US" dirty="0" smtClean="0"/>
              <a:t>Exceptions:  Newborns and religious reasons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7543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31" y="5334000"/>
            <a:ext cx="564227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928"/>
    </mc:Choice>
    <mc:Fallback xmlns="">
      <p:transition spd="slow" advClick="0" advTm="5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133600"/>
            <a:ext cx="3733800" cy="5245608"/>
          </a:xfrm>
        </p:spPr>
        <p:txBody>
          <a:bodyPr>
            <a:normAutofit/>
          </a:bodyPr>
          <a:lstStyle/>
          <a:p>
            <a:r>
              <a:rPr lang="en-US" dirty="0" smtClean="0"/>
              <a:t>Anyone, age 18-49, enrolled half time or more, post secondary education, is ineligible for FS, unless meets one of the criteria listed in FSH 3.15.1</a:t>
            </a:r>
          </a:p>
          <a:p>
            <a:pPr lvl="1"/>
            <a:r>
              <a:rPr lang="en-US" sz="100" dirty="0" smtClean="0"/>
              <a:t>Here</a:t>
            </a:r>
            <a:endParaRPr lang="en-US" sz="100" dirty="0"/>
          </a:p>
          <a:p>
            <a:pPr lvl="1"/>
            <a:r>
              <a:rPr lang="en-US" dirty="0" smtClean="0"/>
              <a:t>Here are a few examples:</a:t>
            </a:r>
          </a:p>
          <a:p>
            <a:pPr lvl="2"/>
            <a:r>
              <a:rPr lang="en-US" dirty="0" smtClean="0"/>
              <a:t>Employed 20 hours per week</a:t>
            </a:r>
          </a:p>
          <a:p>
            <a:pPr lvl="2"/>
            <a:r>
              <a:rPr lang="en-US" dirty="0" smtClean="0"/>
              <a:t>Caring for dependent child under 6</a:t>
            </a:r>
          </a:p>
          <a:p>
            <a:pPr lvl="2"/>
            <a:r>
              <a:rPr lang="en-US" dirty="0" smtClean="0"/>
              <a:t>Participating in work study</a:t>
            </a:r>
          </a:p>
          <a:p>
            <a:pPr lvl="2"/>
            <a:r>
              <a:rPr lang="en-US" dirty="0" smtClean="0"/>
              <a:t>School program designed to be completed in 2 years or less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760686" y="2057400"/>
            <a:ext cx="3657600" cy="3877056"/>
          </a:xfrm>
        </p:spPr>
        <p:txBody>
          <a:bodyPr/>
          <a:lstStyle/>
          <a:p>
            <a:r>
              <a:rPr lang="en-US" dirty="0"/>
              <a:t>Note: A student is enrolled as of the 1st day of the school term through normal scheduled class periods unless s/he:</a:t>
            </a:r>
          </a:p>
          <a:p>
            <a:pPr lvl="1"/>
            <a:r>
              <a:rPr lang="en-US" dirty="0"/>
              <a:t>Graduates</a:t>
            </a:r>
          </a:p>
          <a:p>
            <a:pPr lvl="1"/>
            <a:r>
              <a:rPr lang="en-US" dirty="0"/>
              <a:t>Drops out</a:t>
            </a:r>
          </a:p>
          <a:p>
            <a:pPr lvl="1"/>
            <a:r>
              <a:rPr lang="en-US" dirty="0"/>
              <a:t>Doesn't intend to register for the next school term</a:t>
            </a:r>
          </a:p>
          <a:p>
            <a:r>
              <a:rPr lang="en-US" dirty="0"/>
              <a:t>So, if a student applies for FS in July, they are still ineligible, even though they’re not in school for the summer!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819400" cy="15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85"/>
    </mc:Choice>
    <mc:Fallback xmlns="">
      <p:transition spd="slow" advClick="0" advTm="5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ABAWD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Able Bodied Adults Without Dependents</a:t>
            </a:r>
          </a:p>
          <a:p>
            <a:pPr lvl="1"/>
            <a:r>
              <a:rPr lang="en-US" sz="2800" dirty="0" smtClean="0"/>
              <a:t>Age 18 – 49</a:t>
            </a:r>
          </a:p>
          <a:p>
            <a:pPr lvl="1"/>
            <a:r>
              <a:rPr lang="en-US" sz="2800" dirty="0" smtClean="0"/>
              <a:t>Able to work</a:t>
            </a:r>
          </a:p>
          <a:p>
            <a:pPr lvl="1"/>
            <a:r>
              <a:rPr lang="en-US" sz="2800" dirty="0" smtClean="0"/>
              <a:t>No minor children in the home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4038600" cy="3877056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Limited to 3 months of FS benefits in a 3 year </a:t>
            </a:r>
            <a:r>
              <a:rPr lang="en-US" sz="2800" dirty="0" smtClean="0"/>
              <a:t>period</a:t>
            </a:r>
          </a:p>
          <a:p>
            <a:pPr lvl="1"/>
            <a:r>
              <a:rPr lang="en-US" sz="2800" dirty="0" smtClean="0"/>
              <a:t>Unless meeting a work requirement</a:t>
            </a:r>
          </a:p>
          <a:p>
            <a:pPr lvl="2"/>
            <a:r>
              <a:rPr lang="en-US" sz="2600" dirty="0" smtClean="0"/>
              <a:t>Working, FSET or volunteering 80 hours per month</a:t>
            </a:r>
            <a:endParaRPr lang="en-US" sz="26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08456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FSH 3.17.1.4 for more information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799"/>
    </mc:Choice>
    <mc:Fallback xmlns="">
      <p:transition spd="slow" advClick="0" advTm="5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– ABAWD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Not limited to the 3 month time limit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Under age 18</a:t>
            </a:r>
          </a:p>
          <a:p>
            <a:r>
              <a:rPr lang="en-US" dirty="0" smtClean="0"/>
              <a:t>Age 50 or older</a:t>
            </a:r>
          </a:p>
          <a:p>
            <a:r>
              <a:rPr lang="en-US" dirty="0" smtClean="0"/>
              <a:t>Pregnant</a:t>
            </a:r>
          </a:p>
          <a:p>
            <a:r>
              <a:rPr lang="en-US" dirty="0"/>
              <a:t>Unable to work</a:t>
            </a:r>
          </a:p>
          <a:p>
            <a:pPr lvl="1"/>
            <a:r>
              <a:rPr lang="en-US" dirty="0"/>
              <a:t>Physical, mental, chronic homelessness</a:t>
            </a:r>
          </a:p>
          <a:p>
            <a:r>
              <a:rPr lang="en-US" dirty="0"/>
              <a:t>Receive or apply for Unemployment</a:t>
            </a:r>
          </a:p>
          <a:p>
            <a:r>
              <a:rPr lang="en-US" dirty="0"/>
              <a:t>Participate in AODA treatment program (AA / NA not valid)</a:t>
            </a:r>
          </a:p>
          <a:p>
            <a:r>
              <a:rPr lang="en-US" dirty="0"/>
              <a:t>Eligible student</a:t>
            </a:r>
          </a:p>
          <a:p>
            <a:r>
              <a:rPr lang="en-US" dirty="0"/>
              <a:t>Primary caretaker of minor</a:t>
            </a:r>
          </a:p>
          <a:p>
            <a:r>
              <a:rPr lang="en-US" dirty="0"/>
              <a:t>Meet the work requirement through work, or volunteering </a:t>
            </a:r>
          </a:p>
          <a:p>
            <a:r>
              <a:rPr lang="en-US" dirty="0"/>
              <a:t>Residing in an unemployment exemption county, or the applicant or member is a tribal member living on tribal land that has an unemployment exemption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590"/>
    </mc:Choice>
    <mc:Fallback xmlns="">
      <p:transition spd="slow" advClick="0" advTm="3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ABAWD – your responsibility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Client Education</a:t>
            </a:r>
          </a:p>
          <a:p>
            <a:pPr lvl="1"/>
            <a:r>
              <a:rPr lang="en-US" dirty="0" smtClean="0"/>
              <a:t>Your job is to explain ABAWD requirements to every FS applicant, and how it could affect their benefits.</a:t>
            </a:r>
          </a:p>
          <a:p>
            <a:pPr lvl="1"/>
            <a:r>
              <a:rPr lang="en-US" dirty="0" smtClean="0"/>
              <a:t>There is a script available on </a:t>
            </a:r>
            <a:r>
              <a:rPr lang="en-US" dirty="0" smtClean="0">
                <a:hlinkClick r:id="rId5"/>
              </a:rPr>
              <a:t>www.capital-im.com</a:t>
            </a:r>
            <a:r>
              <a:rPr lang="en-US" dirty="0" smtClean="0"/>
              <a:t> under Consortium procedures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Case Comment</a:t>
            </a:r>
          </a:p>
          <a:p>
            <a:pPr lvl="1"/>
            <a:r>
              <a:rPr lang="en-US" dirty="0"/>
              <a:t>Comment that you explained ABAWD </a:t>
            </a:r>
            <a:r>
              <a:rPr lang="en-US" dirty="0" smtClean="0"/>
              <a:t>rules.</a:t>
            </a:r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546"/>
    </mc:Choice>
    <mc:Fallback xmlns="">
      <p:transition spd="slow" advClick="0" advTm="3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At </a:t>
            </a:r>
            <a:r>
              <a:rPr lang="en-US" b="1" i="1" dirty="0" smtClean="0"/>
              <a:t>application</a:t>
            </a:r>
            <a:r>
              <a:rPr lang="en-US" dirty="0" smtClean="0"/>
              <a:t>, we have to look back 30 days.  If applicant has voluntarily quit a job, they may be ineligible for FS.</a:t>
            </a:r>
          </a:p>
          <a:p>
            <a:r>
              <a:rPr lang="en-US" dirty="0" smtClean="0"/>
              <a:t>If a current recipient reports voluntarily quitting a job, they also may be ineligible for FS.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occurrence: 1 month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occurrence:  3 months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occurrence:  6 months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4407408"/>
          </a:xfrm>
        </p:spPr>
        <p:txBody>
          <a:bodyPr>
            <a:normAutofit/>
          </a:bodyPr>
          <a:lstStyle/>
          <a:p>
            <a:r>
              <a:rPr lang="en-US" dirty="0" smtClean="0"/>
              <a:t>Exemptions from the Work Registration rules are listed in FSH 3.16.1.3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107"/>
    </mc:Choice>
    <mc:Fallback xmlns="">
      <p:transition spd="slow" advClick="0" advTm="8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Felon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Drug felony conviction date in last 5 years</a:t>
            </a:r>
          </a:p>
          <a:p>
            <a:r>
              <a:rPr lang="en-US" dirty="0" smtClean="0"/>
              <a:t>Must agree to take a drug test</a:t>
            </a:r>
          </a:p>
          <a:p>
            <a:pPr lvl="1"/>
            <a:r>
              <a:rPr lang="en-US" sz="1800" dirty="0" smtClean="0"/>
              <a:t>We can issue benefits based on them agreeing to take the test.  We don’t need to wait for them to take the test.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they fail the drug test, they are sanctioned, and removed from the food group, for at least 12 months</a:t>
            </a:r>
          </a:p>
          <a:p>
            <a:r>
              <a:rPr lang="en-US" dirty="0" smtClean="0"/>
              <a:t>If they refuse to take a drug test, they are removed from the food group until they agree to take a drug test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04093"/>
            <a:ext cx="7282815" cy="265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007"/>
    </mc:Choice>
    <mc:Fallback xmlns="">
      <p:transition spd="slow" advClick="0" advTm="6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ways to apply: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1" y="1535113"/>
            <a:ext cx="43434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What you need to set filing date: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 person</a:t>
            </a:r>
          </a:p>
          <a:p>
            <a:r>
              <a:rPr lang="en-US" dirty="0" smtClean="0"/>
              <a:t>Online</a:t>
            </a:r>
          </a:p>
          <a:p>
            <a:r>
              <a:rPr lang="en-US" dirty="0"/>
              <a:t>Phone</a:t>
            </a:r>
          </a:p>
          <a:p>
            <a:r>
              <a:rPr lang="en-US" dirty="0" smtClean="0"/>
              <a:t>Mail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495801" y="2174875"/>
            <a:ext cx="4191000" cy="3951288"/>
          </a:xfrm>
        </p:spPr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Address</a:t>
            </a:r>
          </a:p>
          <a:p>
            <a:r>
              <a:rPr lang="en-US" dirty="0" smtClean="0"/>
              <a:t>Signature</a:t>
            </a:r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9" t="20894" r="9660" b="16660"/>
          <a:stretch>
            <a:fillRect/>
          </a:stretch>
        </p:blipFill>
        <p:spPr bwMode="auto">
          <a:xfrm>
            <a:off x="6172200" y="3124200"/>
            <a:ext cx="2722431" cy="3435350"/>
          </a:xfrm>
          <a:prstGeom prst="rect">
            <a:avLst/>
          </a:prstGeom>
          <a:gradFill rotWithShape="1">
            <a:gsLst>
              <a:gs pos="0">
                <a:srgbClr val="C2D69B"/>
              </a:gs>
              <a:gs pos="100000">
                <a:srgbClr val="C2D69B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8" t="16591" r="5128" b="12045"/>
          <a:stretch>
            <a:fillRect/>
          </a:stretch>
        </p:blipFill>
        <p:spPr bwMode="auto">
          <a:xfrm>
            <a:off x="1752600" y="3161743"/>
            <a:ext cx="2720774" cy="33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1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case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Once </a:t>
            </a:r>
            <a:r>
              <a:rPr lang="en-US" dirty="0"/>
              <a:t>people begin receiving FS, they have to have their eligibility </a:t>
            </a:r>
            <a:r>
              <a:rPr lang="en-US" dirty="0" smtClean="0"/>
              <a:t>re-determined </a:t>
            </a:r>
            <a:r>
              <a:rPr lang="en-US" dirty="0"/>
              <a:t>periodically.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Six months later, recipients must submit a Six Month Report Form (SMRF) to let the agency know of any changes that may have occurred in the last six months.</a:t>
            </a:r>
          </a:p>
          <a:p>
            <a:r>
              <a:rPr lang="en-US" dirty="0" smtClean="0"/>
              <a:t>Six months after that, recipients must complete a renewal – very similar to the intake, complete with interview and verification of income.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140"/>
    </mc:Choice>
    <mc:Fallback xmlns="">
      <p:transition spd="slow" advClick="0" advTm="6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you learned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4343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are 50% done!  Let’s recap what we’ve learned about non-financial eligibility</a:t>
            </a:r>
          </a:p>
          <a:p>
            <a:pPr lvl="1"/>
            <a:r>
              <a:rPr lang="en-US" dirty="0" smtClean="0"/>
              <a:t>Identity </a:t>
            </a:r>
            <a:r>
              <a:rPr lang="en-US" dirty="0"/>
              <a:t>of Primary Person</a:t>
            </a:r>
          </a:p>
          <a:p>
            <a:pPr lvl="1"/>
            <a:r>
              <a:rPr lang="en-US" dirty="0"/>
              <a:t>WI Residence</a:t>
            </a:r>
          </a:p>
          <a:p>
            <a:pPr lvl="1"/>
            <a:r>
              <a:rPr lang="en-US" dirty="0"/>
              <a:t>Food Unit / Group / Relationships</a:t>
            </a:r>
          </a:p>
          <a:p>
            <a:pPr lvl="1"/>
            <a:r>
              <a:rPr lang="en-US" dirty="0"/>
              <a:t>Citizenship and Immigration</a:t>
            </a:r>
          </a:p>
          <a:p>
            <a:pPr lvl="1"/>
            <a:r>
              <a:rPr lang="en-US" dirty="0"/>
              <a:t>SSN Requirements</a:t>
            </a:r>
          </a:p>
          <a:p>
            <a:pPr lvl="1"/>
            <a:r>
              <a:rPr lang="en-US" dirty="0"/>
              <a:t>Student Eligibility</a:t>
            </a:r>
          </a:p>
          <a:p>
            <a:pPr lvl="1"/>
            <a:r>
              <a:rPr lang="en-US" dirty="0" smtClean="0"/>
              <a:t>ABAWD</a:t>
            </a:r>
          </a:p>
          <a:p>
            <a:pPr lvl="1"/>
            <a:r>
              <a:rPr lang="en-US" dirty="0" smtClean="0"/>
              <a:t>Work Registration</a:t>
            </a:r>
            <a:endParaRPr lang="en-US" dirty="0"/>
          </a:p>
          <a:p>
            <a:pPr lvl="1"/>
            <a:r>
              <a:rPr lang="en-US" dirty="0"/>
              <a:t>Drug Felon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What’s next?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95"/>
    </mc:Choice>
    <mc:Fallback xmlns="">
      <p:transition spd="slow" advClick="0" advTm="5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533399"/>
          </a:xfrm>
        </p:spPr>
        <p:txBody>
          <a:bodyPr/>
          <a:lstStyle/>
          <a:p>
            <a:r>
              <a:rPr lang="en-US" dirty="0" smtClean="0"/>
              <a:t>Why do we ask about income?  Why do we ask about expenses?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1400" y="232954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income goes up…..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232954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amount of FS benefits go down</a:t>
            </a:r>
            <a:endParaRPr lang="en-US" dirty="0"/>
          </a:p>
        </p:txBody>
      </p:sp>
      <p:pic>
        <p:nvPicPr>
          <p:cNvPr id="1026" name="Picture 2" descr="Image result for doll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7" y="4495800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Image result for quest c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0" y="2895600"/>
            <a:ext cx="2095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2.77457E-6 L -3.33333E-6 -0.249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3.3526E-6 L 0.00017 0.237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Eligibility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Prospective budgeting</a:t>
            </a:r>
          </a:p>
          <a:p>
            <a:r>
              <a:rPr lang="en-US" dirty="0" smtClean="0"/>
              <a:t>Earned income</a:t>
            </a:r>
          </a:p>
          <a:p>
            <a:r>
              <a:rPr lang="en-US" dirty="0" smtClean="0"/>
              <a:t>Self employment income</a:t>
            </a:r>
          </a:p>
          <a:p>
            <a:r>
              <a:rPr lang="en-US" dirty="0" smtClean="0"/>
              <a:t>Unearned income</a:t>
            </a:r>
          </a:p>
          <a:p>
            <a:r>
              <a:rPr lang="en-US" dirty="0" smtClean="0"/>
              <a:t>Assets</a:t>
            </a:r>
          </a:p>
          <a:p>
            <a:r>
              <a:rPr lang="en-US" dirty="0" smtClean="0"/>
              <a:t>Deductions</a:t>
            </a:r>
          </a:p>
          <a:p>
            <a:r>
              <a:rPr lang="en-US" dirty="0" smtClean="0"/>
              <a:t>Utility allowance</a:t>
            </a:r>
          </a:p>
          <a:p>
            <a:r>
              <a:rPr lang="en-US" dirty="0" smtClean="0"/>
              <a:t>Deeming</a:t>
            </a:r>
          </a:p>
          <a:p>
            <a:endParaRPr lang="en-US" dirty="0"/>
          </a:p>
        </p:txBody>
      </p:sp>
      <p:pic>
        <p:nvPicPr>
          <p:cNvPr id="7170" name="Picture 2" descr="C:\Documents and Settings\njm\Local Settings\Temporary Internet Files\Content.IE5\VUDNUI85\Money-Bag-Icon-3827-medium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3463369" cy="40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317"/>
    </mc:Choice>
    <mc:Fallback xmlns="">
      <p:transition spd="slow" advClick="0" advTm="2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Prospective Budgeting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As closely as possible, estimate the customer’s future income, based on the last 30 days</a:t>
            </a:r>
          </a:p>
          <a:p>
            <a:r>
              <a:rPr lang="en-US" dirty="0" smtClean="0"/>
              <a:t>Pay period frequency</a:t>
            </a:r>
          </a:p>
          <a:p>
            <a:pPr lvl="1"/>
            <a:r>
              <a:rPr lang="en-US" dirty="0" smtClean="0"/>
              <a:t>Weekly</a:t>
            </a:r>
          </a:p>
          <a:p>
            <a:pPr lvl="1"/>
            <a:r>
              <a:rPr lang="en-US" dirty="0" smtClean="0"/>
              <a:t>Bi-weekly</a:t>
            </a:r>
          </a:p>
          <a:p>
            <a:pPr lvl="1"/>
            <a:r>
              <a:rPr lang="en-US" dirty="0" smtClean="0"/>
              <a:t>Semi-monthly</a:t>
            </a:r>
          </a:p>
          <a:p>
            <a:pPr lvl="1"/>
            <a:r>
              <a:rPr lang="en-US" dirty="0" smtClean="0"/>
              <a:t>Monthly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Conversion factor for FS</a:t>
            </a:r>
          </a:p>
          <a:p>
            <a:pPr lvl="1"/>
            <a:r>
              <a:rPr lang="en-US" dirty="0" smtClean="0"/>
              <a:t>Weekly x 4.3</a:t>
            </a:r>
          </a:p>
          <a:p>
            <a:pPr lvl="1"/>
            <a:r>
              <a:rPr lang="en-US" dirty="0" smtClean="0"/>
              <a:t>Bi-weekly x 2.15</a:t>
            </a:r>
          </a:p>
          <a:p>
            <a:pPr lvl="1"/>
            <a:r>
              <a:rPr lang="en-US" dirty="0" smtClean="0"/>
              <a:t>Semi-monthly x 2</a:t>
            </a:r>
          </a:p>
          <a:p>
            <a:pPr lvl="1"/>
            <a:r>
              <a:rPr lang="en-US" dirty="0" smtClean="0"/>
              <a:t>Monthly x 1</a:t>
            </a:r>
          </a:p>
          <a:p>
            <a:pPr lvl="1"/>
            <a:endParaRPr lang="en-US" dirty="0"/>
          </a:p>
          <a:p>
            <a:r>
              <a:rPr lang="en-US" b="1" i="1" dirty="0" smtClean="0"/>
              <a:t>Both</a:t>
            </a:r>
            <a:r>
              <a:rPr lang="en-US" dirty="0" smtClean="0"/>
              <a:t> income and expenses need to be converted for FS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094"/>
    </mc:Choice>
    <mc:Fallback xmlns="">
      <p:transition spd="slow" advClick="0" advTm="9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Earned Income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1535112"/>
            <a:ext cx="3733800" cy="979487"/>
          </a:xfrm>
        </p:spPr>
        <p:txBody>
          <a:bodyPr>
            <a:normAutofit/>
          </a:bodyPr>
          <a:lstStyle/>
          <a:p>
            <a:r>
              <a:rPr lang="en-US" dirty="0" smtClean="0"/>
              <a:t>Counted Earned Income </a:t>
            </a:r>
          </a:p>
          <a:p>
            <a:r>
              <a:rPr lang="en-US" dirty="0" smtClean="0"/>
              <a:t>(FSH 4.3.2.1)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00600" y="1535112"/>
            <a:ext cx="3733800" cy="903287"/>
          </a:xfrm>
        </p:spPr>
        <p:txBody>
          <a:bodyPr>
            <a:normAutofit/>
          </a:bodyPr>
          <a:lstStyle/>
          <a:p>
            <a:r>
              <a:rPr lang="en-US" dirty="0" smtClean="0"/>
              <a:t>Disregarded Earned Income </a:t>
            </a:r>
          </a:p>
          <a:p>
            <a:r>
              <a:rPr lang="en-US" dirty="0" smtClean="0"/>
              <a:t>(FSH 4.3.2.2)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85800" y="2590800"/>
            <a:ext cx="36576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Wages, tips, salaries</a:t>
            </a:r>
          </a:p>
          <a:p>
            <a:r>
              <a:rPr lang="en-US" dirty="0" smtClean="0"/>
              <a:t>Self employment earnings</a:t>
            </a:r>
          </a:p>
          <a:p>
            <a:r>
              <a:rPr lang="en-US" dirty="0" smtClean="0"/>
              <a:t>Selling blood or plasma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724400" y="2514600"/>
            <a:ext cx="36576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Earned income of minor, under parental control, in HS</a:t>
            </a:r>
          </a:p>
          <a:p>
            <a:r>
              <a:rPr lang="en-US" dirty="0" smtClean="0"/>
              <a:t>AmeriCorps / AmeriCorps VISTA</a:t>
            </a:r>
          </a:p>
          <a:p>
            <a:r>
              <a:rPr lang="en-US" dirty="0" smtClean="0"/>
              <a:t>Work study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566"/>
    </mc:Choice>
    <mc:Fallback xmlns="">
      <p:transition spd="slow" advClick="0" advTm="4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21937" r="28373" b="6296"/>
          <a:stretch/>
        </p:blipFill>
        <p:spPr bwMode="auto">
          <a:xfrm>
            <a:off x="1219200" y="120672"/>
            <a:ext cx="5486400" cy="67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6368336"/>
            <a:ext cx="35814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Available on the capital consortium website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383"/>
    </mc:Choice>
    <mc:Fallback xmlns="">
      <p:transition spd="slow" advClick="0" advTm="4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Self Employment Income</a:t>
            </a:r>
            <a:br>
              <a:rPr lang="en-US" dirty="0" smtClean="0"/>
            </a:br>
            <a:r>
              <a:rPr lang="en-US" dirty="0" smtClean="0"/>
              <a:t>FSH </a:t>
            </a:r>
            <a:r>
              <a:rPr lang="en-US" sz="3600" dirty="0" smtClean="0"/>
              <a:t>4.3.3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886200" cy="4102608"/>
          </a:xfrm>
        </p:spPr>
        <p:txBody>
          <a:bodyPr>
            <a:normAutofit/>
          </a:bodyPr>
          <a:lstStyle/>
          <a:p>
            <a:r>
              <a:rPr lang="en-US" dirty="0"/>
              <a:t>Self-employment income is earned directly from one's own business rather than as an employee with a specified salary from an employer. </a:t>
            </a:r>
            <a:endParaRPr lang="en-US" dirty="0" smtClean="0"/>
          </a:p>
          <a:p>
            <a:r>
              <a:rPr lang="en-US" dirty="0" smtClean="0"/>
              <a:t>Self-employment </a:t>
            </a:r>
            <a:r>
              <a:rPr lang="en-US" dirty="0"/>
              <a:t>income is reported to the IRS as farm, self-employment, rental, or royalty income.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All </a:t>
            </a:r>
            <a:r>
              <a:rPr lang="en-US" dirty="0"/>
              <a:t>self-employment income is earned income, except royalty income and some rental income.</a:t>
            </a:r>
            <a:endParaRPr lang="en-US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Verify self employment income using federal tax forms, or SEIRFs (Self Employment Income Report Form)</a:t>
            </a:r>
          </a:p>
          <a:p>
            <a:r>
              <a:rPr lang="en-US" dirty="0" smtClean="0"/>
              <a:t>You will receive specific training on self employment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90"/>
    </mc:Choice>
    <mc:Fallback xmlns="">
      <p:transition spd="slow" advClick="0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Unearned Income (FSH 4.3.4)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3657600" cy="639762"/>
          </a:xfrm>
        </p:spPr>
        <p:txBody>
          <a:bodyPr/>
          <a:lstStyle/>
          <a:p>
            <a:r>
              <a:rPr lang="en-US" dirty="0" smtClean="0"/>
              <a:t>Counted Unearned Income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00600" y="1143000"/>
            <a:ext cx="3657600" cy="639762"/>
          </a:xfrm>
        </p:spPr>
        <p:txBody>
          <a:bodyPr/>
          <a:lstStyle/>
          <a:p>
            <a:r>
              <a:rPr lang="en-US" dirty="0" smtClean="0"/>
              <a:t>Disregarded Unearned Income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4040188" cy="4378325"/>
          </a:xfrm>
        </p:spPr>
        <p:txBody>
          <a:bodyPr>
            <a:normAutofit/>
          </a:bodyPr>
          <a:lstStyle/>
          <a:p>
            <a:r>
              <a:rPr lang="en-US" dirty="0" smtClean="0"/>
              <a:t>SSI</a:t>
            </a:r>
          </a:p>
          <a:p>
            <a:r>
              <a:rPr lang="en-US" dirty="0" smtClean="0"/>
              <a:t>Social security (minus any overpayment repayments)</a:t>
            </a:r>
          </a:p>
          <a:p>
            <a:r>
              <a:rPr lang="en-US" dirty="0" smtClean="0"/>
              <a:t>Unemployment</a:t>
            </a:r>
          </a:p>
          <a:p>
            <a:r>
              <a:rPr lang="en-US" dirty="0" smtClean="0"/>
              <a:t>Worker’s Compensation</a:t>
            </a:r>
          </a:p>
          <a:p>
            <a:r>
              <a:rPr lang="en-US" dirty="0" smtClean="0"/>
              <a:t>Disability / pension payments</a:t>
            </a:r>
          </a:p>
          <a:p>
            <a:r>
              <a:rPr lang="en-US" dirty="0" smtClean="0"/>
              <a:t>CTS (Caretaker Supplement)</a:t>
            </a:r>
          </a:p>
          <a:p>
            <a:r>
              <a:rPr lang="en-US" dirty="0" smtClean="0"/>
              <a:t>Child / Family Support </a:t>
            </a:r>
          </a:p>
          <a:p>
            <a:r>
              <a:rPr lang="en-US" dirty="0" smtClean="0"/>
              <a:t>W-2</a:t>
            </a:r>
          </a:p>
          <a:p>
            <a:r>
              <a:rPr lang="en-US" dirty="0" smtClean="0"/>
              <a:t>Kinship Care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48200" y="1752600"/>
            <a:ext cx="4041775" cy="4378326"/>
          </a:xfrm>
        </p:spPr>
        <p:txBody>
          <a:bodyPr>
            <a:normAutofit/>
          </a:bodyPr>
          <a:lstStyle/>
          <a:p>
            <a:r>
              <a:rPr lang="en-US" dirty="0" smtClean="0"/>
              <a:t>Educational aid</a:t>
            </a:r>
          </a:p>
          <a:p>
            <a:r>
              <a:rPr lang="en-US" dirty="0" smtClean="0"/>
              <a:t>Loans to the FS group</a:t>
            </a:r>
          </a:p>
          <a:p>
            <a:r>
              <a:rPr lang="en-US" dirty="0" smtClean="0"/>
              <a:t>Reimbursements for medical or dependent care</a:t>
            </a:r>
          </a:p>
          <a:p>
            <a:r>
              <a:rPr lang="en-US" dirty="0" smtClean="0"/>
              <a:t>Retroactive SSI</a:t>
            </a:r>
          </a:p>
          <a:p>
            <a:r>
              <a:rPr lang="en-US" b="1" i="1" dirty="0" smtClean="0"/>
              <a:t>SSI-E</a:t>
            </a:r>
          </a:p>
          <a:p>
            <a:r>
              <a:rPr lang="en-US" dirty="0" smtClean="0"/>
              <a:t>Capital gains from sale of personal asset</a:t>
            </a:r>
          </a:p>
          <a:p>
            <a:r>
              <a:rPr lang="en-US" dirty="0" smtClean="0"/>
              <a:t>Some veterans benefits</a:t>
            </a:r>
          </a:p>
          <a:p>
            <a:r>
              <a:rPr lang="en-US" dirty="0" smtClean="0"/>
              <a:t>Some tribal / Native American payments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6159"/>
    </mc:Choice>
    <mc:Fallback xmlns="">
      <p:transition spd="slow" advClick="0" advTm="9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amount of available liquid assets must be reported at the point of initial application to determine eligibility for priority service and expedited issuance.</a:t>
            </a:r>
          </a:p>
          <a:p>
            <a:r>
              <a:rPr lang="en-US" dirty="0"/>
              <a:t>Assets are disregarded and are not required to be verified  </a:t>
            </a:r>
          </a:p>
          <a:p>
            <a:pPr marL="0" indent="0">
              <a:buNone/>
            </a:pPr>
            <a:endParaRPr lang="en-US" i="0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20478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331"/>
    </mc:Choice>
    <mc:Fallback xmlns="">
      <p:transition spd="slow" advClick="0" advTm="3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effectLst/>
              </a:rPr>
              <a:t>A safe and easy way to use  FoodShare benefits. </a:t>
            </a:r>
          </a:p>
          <a:p>
            <a:r>
              <a:rPr lang="en-US" dirty="0"/>
              <a:t>It is a plastic debit card with </a:t>
            </a:r>
            <a:r>
              <a:rPr lang="en-US" dirty="0" smtClean="0"/>
              <a:t>client’s </a:t>
            </a:r>
            <a:r>
              <a:rPr lang="en-US" dirty="0"/>
              <a:t>name, card number and the QUEST logo on it</a:t>
            </a:r>
          </a:p>
          <a:p>
            <a:r>
              <a:rPr lang="en-US" dirty="0" smtClean="0">
                <a:effectLst/>
              </a:rPr>
              <a:t>Used to buy groceries, at grocery stores, convenience stores, many farmers’ markets</a:t>
            </a:r>
          </a:p>
          <a:p>
            <a:r>
              <a:rPr lang="en-US" dirty="0" smtClean="0">
                <a:effectLst/>
              </a:rPr>
              <a:t>Each month benefits will be added to your QUEST card account automatically, even on weekends or holidays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2327881"/>
            <a:ext cx="2876550" cy="180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5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210"/>
    </mc:Choice>
    <mc:Fallback xmlns="">
      <p:transition spd="slow" advClick="0" advTm="6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Earned income deduction</a:t>
            </a:r>
          </a:p>
          <a:p>
            <a:r>
              <a:rPr lang="en-US" sz="2400" dirty="0"/>
              <a:t>Standard deduction</a:t>
            </a:r>
          </a:p>
          <a:p>
            <a:r>
              <a:rPr lang="en-US" sz="2400" dirty="0" smtClean="0"/>
              <a:t>Medical expenses</a:t>
            </a:r>
          </a:p>
          <a:p>
            <a:r>
              <a:rPr lang="en-US" sz="2400" dirty="0" smtClean="0"/>
              <a:t>Dependent care deduction</a:t>
            </a:r>
          </a:p>
          <a:p>
            <a:r>
              <a:rPr lang="en-US" sz="2400" dirty="0"/>
              <a:t>Child support payment</a:t>
            </a:r>
          </a:p>
          <a:p>
            <a:r>
              <a:rPr lang="en-US" sz="2400" dirty="0" smtClean="0"/>
              <a:t>Shelter deduction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85"/>
          <a:stretch/>
        </p:blipFill>
        <p:spPr bwMode="auto">
          <a:xfrm>
            <a:off x="4724400" y="1295401"/>
            <a:ext cx="4117024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234"/>
    </mc:Choice>
    <mc:Fallback xmlns="">
      <p:transition spd="slow" advClick="0" advTm="6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 Deduction</a:t>
            </a:r>
            <a:br>
              <a:rPr lang="en-US" dirty="0" smtClean="0"/>
            </a:br>
            <a:r>
              <a:rPr lang="en-US" sz="2000" dirty="0" smtClean="0"/>
              <a:t>(8.1.3 FSH gives current amounts)</a:t>
            </a:r>
            <a:endParaRPr lang="en-US" sz="2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4298580"/>
              </p:ext>
            </p:extLst>
          </p:nvPr>
        </p:nvGraphicFramePr>
        <p:xfrm>
          <a:off x="457200" y="1600200"/>
          <a:ext cx="3657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r>
                        <a:rPr lang="en-US" dirty="0" smtClean="0"/>
                        <a:t>Group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 smtClean="0"/>
                        <a:t>1-3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 smtClean="0"/>
                        <a:t>4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 smtClean="0"/>
                        <a:t>5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$197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 smtClean="0"/>
                        <a:t>6+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$226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sz="1400" i="1" dirty="0" smtClean="0"/>
                        <a:t>Eff 10/1/16</a:t>
                      </a:r>
                      <a:endParaRPr lang="en-US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standard deduction is subtracted from </a:t>
            </a:r>
            <a:r>
              <a:rPr lang="en-US" dirty="0" smtClean="0"/>
              <a:t>gross </a:t>
            </a:r>
            <a:r>
              <a:rPr lang="en-US" dirty="0"/>
              <a:t>income in the FS FoodShare eligibility determination.  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standard deduction varies depending on FS group size</a:t>
            </a:r>
          </a:p>
        </p:txBody>
      </p:sp>
    </p:spTree>
    <p:extLst>
      <p:ext uri="{BB962C8B-B14F-4D97-AF65-F5344CB8AC3E}">
        <p14:creationId xmlns:p14="http://schemas.microsoft.com/office/powerpoint/2010/main" val="4071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Earned Income Deduction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4038600" cy="5029200"/>
          </a:xfrm>
        </p:spPr>
        <p:txBody>
          <a:bodyPr>
            <a:normAutofit/>
          </a:bodyPr>
          <a:lstStyle/>
          <a:p>
            <a:r>
              <a:rPr lang="en-US" dirty="0"/>
              <a:t>The earned income deduction is 20% of the gross monthly countable earned </a:t>
            </a:r>
            <a:r>
              <a:rPr lang="en-US" dirty="0" smtClean="0"/>
              <a:t>income. 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deduction is intended to offset work-related expenses such as taxes and social security withheld from wages.</a:t>
            </a:r>
          </a:p>
          <a:p>
            <a:endParaRPr lang="en-US" sz="2600" dirty="0" smtClean="0"/>
          </a:p>
          <a:p>
            <a:r>
              <a:rPr lang="en-US" sz="2600" dirty="0" smtClean="0">
                <a:solidFill>
                  <a:schemeClr val="bg1"/>
                </a:solidFill>
              </a:rPr>
              <a:t>Example:  $3268 of gross </a:t>
            </a:r>
            <a:r>
              <a:rPr lang="en-US" sz="2600" b="1" i="1" dirty="0" smtClean="0">
                <a:solidFill>
                  <a:schemeClr val="bg1"/>
                </a:solidFill>
              </a:rPr>
              <a:t>earned</a:t>
            </a:r>
            <a:r>
              <a:rPr lang="en-US" sz="2600" dirty="0" smtClean="0">
                <a:solidFill>
                  <a:schemeClr val="bg1"/>
                </a:solidFill>
              </a:rPr>
              <a:t> income * 20% = $653.60 (the amount of the deduction in this budget)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50443" r="53562" b="15000"/>
          <a:stretch/>
        </p:blipFill>
        <p:spPr bwMode="auto">
          <a:xfrm>
            <a:off x="4800600" y="1708692"/>
            <a:ext cx="3640258" cy="31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8077200" y="220980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Medical Expenses</a:t>
            </a:r>
            <a:br>
              <a:rPr lang="en-US" dirty="0" smtClean="0"/>
            </a:br>
            <a:r>
              <a:rPr lang="en-US" sz="3600" dirty="0" smtClean="0"/>
              <a:t>4.6.4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36192"/>
            <a:ext cx="3962400" cy="4407408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The out of pocket medical expense of an </a:t>
            </a:r>
            <a:r>
              <a:rPr lang="en-US" b="1" i="1" dirty="0" smtClean="0">
                <a:effectLst/>
              </a:rPr>
              <a:t>elderly (age 60+), blind or disabled group member</a:t>
            </a:r>
          </a:p>
          <a:p>
            <a:r>
              <a:rPr lang="en-US" dirty="0" smtClean="0"/>
              <a:t>The amount spent over $35 per month is deduction</a:t>
            </a:r>
          </a:p>
          <a:p>
            <a:r>
              <a:rPr lang="en-US" dirty="0" smtClean="0">
                <a:effectLst/>
              </a:rPr>
              <a:t>Example of someone with $100 monthly medical expenses</a:t>
            </a:r>
          </a:p>
          <a:p>
            <a:r>
              <a:rPr lang="en-US" dirty="0" smtClean="0"/>
              <a:t>Remember, this is only for group members that are EBD (elderly, blind or disabled).  If no one in the household is EBD, this is not a factor.</a:t>
            </a:r>
            <a:endParaRPr lang="en-US" dirty="0"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56537" r="29687" b="2863"/>
          <a:stretch/>
        </p:blipFill>
        <p:spPr bwMode="auto">
          <a:xfrm>
            <a:off x="4419600" y="2209800"/>
            <a:ext cx="4429430" cy="24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Allowances</a:t>
            </a:r>
            <a:br>
              <a:rPr lang="en-US" dirty="0" smtClean="0"/>
            </a:br>
            <a:r>
              <a:rPr lang="en-US" sz="2200" dirty="0" smtClean="0"/>
              <a:t>(8.1.3 FSH gives current amounts)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477000" y="914400"/>
            <a:ext cx="2514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NOTE:  </a:t>
            </a:r>
          </a:p>
          <a:p>
            <a:r>
              <a:rPr lang="en-US" dirty="0" smtClean="0"/>
              <a:t>Utilities themselves are Not Questionable (NQ), meaning we don’t need to verify them</a:t>
            </a:r>
            <a:endParaRPr lang="en-US" dirty="0"/>
          </a:p>
          <a:p>
            <a:r>
              <a:rPr lang="en-US" dirty="0" smtClean="0"/>
              <a:t>anyone receiving Energy Assistance in last 12 months (WHEAP or LIHEAP) automatically gets HSUA, but it needs to be verified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t="62247" r="28854" b="11933"/>
          <a:stretch/>
        </p:blipFill>
        <p:spPr bwMode="auto">
          <a:xfrm>
            <a:off x="1905000" y="5105400"/>
            <a:ext cx="431325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26097"/>
              </p:ext>
            </p:extLst>
          </p:nvPr>
        </p:nvGraphicFramePr>
        <p:xfrm>
          <a:off x="152400" y="1524000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Utility Allowance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Nickname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Dollar Amount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Heat Standard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HSUA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$457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Limited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Water and Sewer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Cooking Fuel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Garbage and Trash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0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Deeming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660238"/>
              </p:ext>
            </p:extLst>
          </p:nvPr>
        </p:nvGraphicFramePr>
        <p:xfrm>
          <a:off x="319585" y="2362200"/>
          <a:ext cx="8229600" cy="2721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4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2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33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Treatment of Income for Food Unit Members that are Ineligible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3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 Deeming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Pro-Rated Deeming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Gross Deeming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0674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effectLst/>
                        </a:rPr>
                        <a:t>Ineligible Student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effectLst/>
                        </a:rPr>
                        <a:t>Ineligible Immigrants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effectLst/>
                        </a:rPr>
                        <a:t>Failed to Provide </a:t>
                      </a:r>
                      <a:r>
                        <a:rPr lang="en-US" sz="2200" dirty="0" smtClean="0">
                          <a:effectLst/>
                        </a:rPr>
                        <a:t>SSN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3 TLB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782" marR="6378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effectLst/>
                        </a:rPr>
                        <a:t>IPV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200" dirty="0">
                          <a:effectLst/>
                        </a:rPr>
                        <a:t>Drug Felony Sanction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782" marR="63782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1524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household members are excluded from the FS group due to ineligibility, how we treat their income and expenses depends on the reason for their ineligibility.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030"/>
    </mc:Choice>
    <mc:Fallback xmlns="">
      <p:transition spd="slow" advClick="0" advTm="8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you learned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You are 75% done!  Let’s recap what we’ve learned about financial eligibility.</a:t>
            </a:r>
          </a:p>
          <a:p>
            <a:pPr lvl="1"/>
            <a:r>
              <a:rPr lang="en-US" dirty="0" smtClean="0"/>
              <a:t>Prospective </a:t>
            </a:r>
            <a:r>
              <a:rPr lang="en-US" dirty="0"/>
              <a:t>budgeting</a:t>
            </a:r>
          </a:p>
          <a:p>
            <a:pPr lvl="1"/>
            <a:r>
              <a:rPr lang="en-US" dirty="0"/>
              <a:t>Earned income</a:t>
            </a:r>
          </a:p>
          <a:p>
            <a:pPr lvl="1"/>
            <a:r>
              <a:rPr lang="en-US" dirty="0"/>
              <a:t>Self employment income</a:t>
            </a:r>
          </a:p>
          <a:p>
            <a:pPr lvl="1"/>
            <a:r>
              <a:rPr lang="en-US" dirty="0"/>
              <a:t>Unearned income</a:t>
            </a:r>
          </a:p>
          <a:p>
            <a:pPr lvl="1"/>
            <a:r>
              <a:rPr lang="en-US" dirty="0"/>
              <a:t>Assets</a:t>
            </a:r>
          </a:p>
          <a:p>
            <a:pPr lvl="1"/>
            <a:r>
              <a:rPr lang="en-US" dirty="0"/>
              <a:t>Deductions</a:t>
            </a:r>
          </a:p>
          <a:p>
            <a:pPr lvl="1"/>
            <a:r>
              <a:rPr lang="en-US" dirty="0" smtClean="0"/>
              <a:t>Deeming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What’s next?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421"/>
    </mc:Choice>
    <mc:Fallback xmlns="">
      <p:transition spd="slow" advClick="0" advTm="3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 in CWW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dirty="0" smtClean="0"/>
              <a:t>Household Relationships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753" r="14375" b="19016"/>
          <a:stretch/>
        </p:blipFill>
        <p:spPr bwMode="auto">
          <a:xfrm>
            <a:off x="3124200" y="2057400"/>
            <a:ext cx="5312476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998"/>
    </mc:Choice>
    <mc:Fallback xmlns="">
      <p:transition spd="slow" advClick="0" advTm="4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arrangement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85800" y="1536192"/>
            <a:ext cx="7772400" cy="2045208"/>
          </a:xfrm>
        </p:spPr>
        <p:txBody>
          <a:bodyPr/>
          <a:lstStyle/>
          <a:p>
            <a:r>
              <a:rPr lang="en-US" dirty="0" smtClean="0"/>
              <a:t>Remember, homeless groups do not need to verify WI residence</a:t>
            </a:r>
          </a:p>
          <a:p>
            <a:r>
              <a:rPr lang="en-US" dirty="0" smtClean="0"/>
              <a:t>Also, if someone is an ABAWD, we need to ask if they expect to have a regular nighttime residence in the next 30 days.  If the answer is NO, they are exempt from the ABAWD rules.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7777724" cy="22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3124200"/>
            <a:ext cx="76200" cy="23622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80"/>
    </mc:Choice>
    <mc:Fallback xmlns="">
      <p:transition spd="slow" advClick="0" advTm="5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Received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Other State SNAP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42129" r="7266" b="40251"/>
          <a:stretch/>
        </p:blipFill>
        <p:spPr bwMode="auto">
          <a:xfrm>
            <a:off x="685800" y="2286000"/>
            <a:ext cx="7942044" cy="13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86"/>
    </mc:Choice>
    <mc:Fallback xmlns="">
      <p:transition spd="slow" advClick="0" advTm="5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 the Quest card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clients can buy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can’t be bought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Breads and cereals</a:t>
            </a:r>
          </a:p>
          <a:p>
            <a:r>
              <a:rPr lang="en-US" dirty="0" smtClean="0">
                <a:effectLst/>
              </a:rPr>
              <a:t>Fruits and vegetables</a:t>
            </a:r>
          </a:p>
          <a:p>
            <a:r>
              <a:rPr lang="en-US" dirty="0" smtClean="0">
                <a:effectLst/>
              </a:rPr>
              <a:t>Meats, fish, and poultry</a:t>
            </a:r>
          </a:p>
          <a:p>
            <a:r>
              <a:rPr lang="en-US" dirty="0" smtClean="0">
                <a:effectLst/>
              </a:rPr>
              <a:t>Dairy products</a:t>
            </a:r>
          </a:p>
          <a:p>
            <a:r>
              <a:rPr lang="en-US" dirty="0" smtClean="0">
                <a:effectLst/>
              </a:rPr>
              <a:t>Seeds and plants that produce food for the household to eat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effectLst/>
              </a:rPr>
              <a:t>Nonfood items (such as pet foods, soaps, paper products, household supplies, grooming items, toothpaste, and cosmetics)</a:t>
            </a:r>
          </a:p>
          <a:p>
            <a:r>
              <a:rPr lang="en-US" dirty="0" smtClean="0">
                <a:effectLst/>
              </a:rPr>
              <a:t>Beer, wine, liquor, cigarettes, or tobacco</a:t>
            </a:r>
          </a:p>
          <a:p>
            <a:r>
              <a:rPr lang="en-US" dirty="0" smtClean="0">
                <a:effectLst/>
              </a:rPr>
              <a:t>Food that will be eaten in the store</a:t>
            </a:r>
          </a:p>
          <a:p>
            <a:r>
              <a:rPr lang="en-US" dirty="0" smtClean="0">
                <a:effectLst/>
              </a:rPr>
              <a:t>Hot foods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Non Financial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13368" r="13141" b="44130"/>
          <a:stretch/>
        </p:blipFill>
        <p:spPr bwMode="auto">
          <a:xfrm>
            <a:off x="152400" y="1417638"/>
            <a:ext cx="6075074" cy="262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04800" y="4419600"/>
            <a:ext cx="8382000" cy="1706563"/>
          </a:xfrm>
        </p:spPr>
        <p:txBody>
          <a:bodyPr/>
          <a:lstStyle/>
          <a:p>
            <a:r>
              <a:rPr lang="en-US" dirty="0" smtClean="0"/>
              <a:t>Is anyone pregnant?</a:t>
            </a:r>
          </a:p>
          <a:p>
            <a:r>
              <a:rPr lang="en-US" dirty="0" smtClean="0"/>
              <a:t>Is anyone disabled?</a:t>
            </a:r>
          </a:p>
          <a:p>
            <a:r>
              <a:rPr lang="en-US" dirty="0" smtClean="0"/>
              <a:t>Has anyone been convicted of a drug felony in the past 5 years?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604"/>
    </mc:Choice>
    <mc:Fallback xmlns="">
      <p:transition spd="slow" advClick="0" advTm="2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Disability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143000"/>
            <a:ext cx="25908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Remember, if someone is unable to work, they are exempt from the ABAWD rules.</a:t>
            </a:r>
          </a:p>
          <a:p>
            <a:r>
              <a:rPr lang="en-US" dirty="0" smtClean="0"/>
              <a:t>This can be a permanent or temporary disability.  They don’t need a specific disability determination from DDB.  </a:t>
            </a:r>
          </a:p>
          <a:p>
            <a:r>
              <a:rPr lang="en-US" dirty="0" smtClean="0"/>
              <a:t>CWW gets that information from the Disability Page.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1" r="25972"/>
          <a:stretch/>
        </p:blipFill>
        <p:spPr bwMode="auto">
          <a:xfrm>
            <a:off x="3048000" y="1219199"/>
            <a:ext cx="5715000" cy="520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438400" y="5257800"/>
            <a:ext cx="762000" cy="838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969"/>
    </mc:Choice>
    <mc:Fallback xmlns="">
      <p:transition spd="slow" advClick="0" advTm="5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143000"/>
            <a:ext cx="25908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Remember, if someone is pregnant, they are exempt from the ABAWD rules</a:t>
            </a:r>
          </a:p>
          <a:p>
            <a:r>
              <a:rPr lang="en-US" dirty="0"/>
              <a:t>CWW will update this screen to NQ, but will actually send a verification checklist if needed for Non-</a:t>
            </a:r>
            <a:r>
              <a:rPr lang="en-US" dirty="0" err="1"/>
              <a:t>Abawd</a:t>
            </a:r>
            <a:r>
              <a:rPr lang="en-US" dirty="0"/>
              <a:t> status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399" y="1143000"/>
            <a:ext cx="5648325" cy="44957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88"/>
    </mc:Choice>
    <mc:Fallback xmlns="">
      <p:transition spd="slow" advClick="0" advTm="4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you learned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are 100% done!  Let’s recap what CWW pages we’ve reviewed.</a:t>
            </a:r>
          </a:p>
          <a:p>
            <a:pPr lvl="1"/>
            <a:r>
              <a:rPr lang="en-US" dirty="0" smtClean="0"/>
              <a:t>Household relationships</a:t>
            </a:r>
            <a:endParaRPr lang="en-US" dirty="0"/>
          </a:p>
          <a:p>
            <a:pPr lvl="1"/>
            <a:r>
              <a:rPr lang="en-US" dirty="0" smtClean="0"/>
              <a:t>Living Arrangement</a:t>
            </a:r>
            <a:endParaRPr lang="en-US" dirty="0"/>
          </a:p>
          <a:p>
            <a:pPr lvl="1"/>
            <a:r>
              <a:rPr lang="en-US" dirty="0" smtClean="0"/>
              <a:t>Benefits Received</a:t>
            </a:r>
            <a:endParaRPr lang="en-US" dirty="0"/>
          </a:p>
          <a:p>
            <a:pPr lvl="1"/>
            <a:r>
              <a:rPr lang="en-US" dirty="0" smtClean="0"/>
              <a:t>Individual Non Financial</a:t>
            </a:r>
            <a:endParaRPr lang="en-US" dirty="0"/>
          </a:p>
          <a:p>
            <a:pPr lvl="1"/>
            <a:r>
              <a:rPr lang="en-US" dirty="0" smtClean="0"/>
              <a:t>Disability</a:t>
            </a:r>
          </a:p>
          <a:p>
            <a:pPr lvl="1"/>
            <a:r>
              <a:rPr lang="en-US" dirty="0" smtClean="0"/>
              <a:t>Pregnancy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What’s next?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51"/>
    </mc:Choice>
    <mc:Fallback xmlns="">
      <p:transition spd="slow" advClick="0" advTm="3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BENEFITS ARE deposited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79870857"/>
              </p:ext>
            </p:extLst>
          </p:nvPr>
        </p:nvGraphicFramePr>
        <p:xfrm>
          <a:off x="685800" y="1536700"/>
          <a:ext cx="36576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digit of your SSN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Benefits</a:t>
                      </a:r>
                      <a:r>
                        <a:rPr lang="en-US" baseline="0" dirty="0" smtClean="0"/>
                        <a:t> deposited on the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marL="97536" marR="9753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15th</a:t>
                      </a:r>
                      <a:endParaRPr lang="en-US" dirty="0"/>
                    </a:p>
                  </a:txBody>
                  <a:tcPr marL="97536" marR="9753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962400" cy="44836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Initial allotment dates will vary</a:t>
            </a:r>
          </a:p>
          <a:p>
            <a:r>
              <a:rPr lang="en-US" sz="2400" dirty="0" smtClean="0"/>
              <a:t>Auxiliary allotment dates will vary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4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548"/>
    </mc:Choice>
    <mc:Fallback xmlns="">
      <p:transition spd="slow" advClick="0" advTm="4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Priority / Expedited Service?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Faster benefits if:</a:t>
            </a:r>
          </a:p>
          <a:p>
            <a:pPr lvl="1"/>
            <a:r>
              <a:rPr lang="en-US" sz="2400" dirty="0" smtClean="0"/>
              <a:t>Monthly gross income and assets are less than shelter expenses</a:t>
            </a:r>
          </a:p>
          <a:p>
            <a:pPr lvl="1"/>
            <a:r>
              <a:rPr lang="en-US" sz="2400" dirty="0" smtClean="0"/>
              <a:t>Gross monthly income &lt; $150 and assets &lt; $100</a:t>
            </a:r>
          </a:p>
          <a:p>
            <a:pPr lvl="1"/>
            <a:r>
              <a:rPr lang="en-US" sz="2400" dirty="0" smtClean="0"/>
              <a:t>Household contains migrant or seasonal farm worker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00600" y="1981200"/>
            <a:ext cx="3657600" cy="387705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Benefits must be issued by 7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day after application is filed</a:t>
            </a:r>
          </a:p>
          <a:p>
            <a:r>
              <a:rPr lang="en-US" sz="2200" dirty="0" smtClean="0"/>
              <a:t>Applications after the </a:t>
            </a:r>
            <a:r>
              <a:rPr lang="en-US" sz="2200" b="1" dirty="0" smtClean="0">
                <a:solidFill>
                  <a:schemeClr val="accent1"/>
                </a:solidFill>
              </a:rPr>
              <a:t>15</a:t>
            </a:r>
            <a:r>
              <a:rPr lang="en-US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US" sz="2200" dirty="0" smtClean="0"/>
              <a:t> of the month will receive month 1 and month 2 on the same day</a:t>
            </a:r>
            <a:endParaRPr lang="en-US" sz="2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894"/>
    </mc:Choice>
    <mc:Fallback xmlns="">
      <p:transition spd="slow" advClick="0" advTm="8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Timeframes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/ Expedited Service </a:t>
            </a:r>
            <a:r>
              <a:rPr lang="en-US" sz="1200" dirty="0" smtClean="0"/>
              <a:t>2.1.4</a:t>
            </a:r>
            <a:endParaRPr lang="en-US" sz="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Non Priority Service </a:t>
            </a:r>
            <a:r>
              <a:rPr lang="en-US" sz="1200" dirty="0" smtClean="0"/>
              <a:t>2.1.2</a:t>
            </a:r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 </a:t>
            </a:r>
            <a:r>
              <a:rPr lang="en-US" dirty="0"/>
              <a:t>are issued to the FS group by the 7th day after the </a:t>
            </a:r>
            <a:r>
              <a:rPr lang="en-US" dirty="0" smtClean="0"/>
              <a:t>application 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The application process must be completed </a:t>
            </a:r>
            <a:r>
              <a:rPr lang="en-US" dirty="0" smtClean="0"/>
              <a:t>within 30 </a:t>
            </a:r>
            <a:r>
              <a:rPr lang="en-US" dirty="0"/>
              <a:t>days </a:t>
            </a:r>
            <a:r>
              <a:rPr lang="en-US" dirty="0" smtClean="0"/>
              <a:t>of filing date. 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If the 30th day falls on a weekend or postal holiday 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For denials - the action </a:t>
            </a:r>
            <a:r>
              <a:rPr lang="en-US" dirty="0" smtClean="0"/>
              <a:t>should </a:t>
            </a:r>
            <a:r>
              <a:rPr lang="en-US" dirty="0"/>
              <a:t>be taken the next business day.</a:t>
            </a:r>
          </a:p>
          <a:p>
            <a:r>
              <a:rPr lang="en-US" dirty="0"/>
              <a:t>For approvals - the approval must be processed no later than the 30th day. Waiting until the next </a:t>
            </a:r>
            <a:r>
              <a:rPr lang="en-US" dirty="0" smtClean="0"/>
              <a:t>day is not allowed.</a:t>
            </a:r>
            <a:endParaRPr lang="en-US" dirty="0"/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5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0"/>
    </mc:Choice>
    <mc:Fallback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Requirements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964" y="1371600"/>
            <a:ext cx="8686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/>
              <a:t>G</a:t>
            </a:r>
            <a:r>
              <a:rPr lang="en-US" sz="2000" b="1" dirty="0"/>
              <a:t>eneral Verification Guidelines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It is customer’s responsibility to provide verification, but if they request help, we </a:t>
            </a:r>
            <a:r>
              <a:rPr lang="en-US" sz="2000" b="1" i="1" dirty="0"/>
              <a:t>must</a:t>
            </a:r>
            <a:r>
              <a:rPr lang="en-US" sz="2000" dirty="0"/>
              <a:t> help them.  If we are also unsuccessful, we may use </a:t>
            </a:r>
            <a:r>
              <a:rPr lang="en-US" sz="2000" b="1" i="1" dirty="0"/>
              <a:t>best information available</a:t>
            </a:r>
            <a:r>
              <a:rPr lang="en-US" sz="2000" dirty="0"/>
              <a:t>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It is your job to accurately determine eligibility and issue correct benefits.  Ask questions until you get all the information you need to do so.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/>
              <a:t>verification requests must be in </a:t>
            </a:r>
            <a:r>
              <a:rPr lang="en-US" sz="2000" dirty="0" smtClean="0"/>
              <a:t>writing (</a:t>
            </a:r>
            <a:r>
              <a:rPr lang="en-US" sz="2000" dirty="0" err="1" smtClean="0"/>
              <a:t>VCL</a:t>
            </a:r>
            <a:r>
              <a:rPr lang="en-US" sz="2000" dirty="0" smtClean="0"/>
              <a:t>)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Do not over-verify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Do not exclusively require one type of verification when other types are adequate and </a:t>
            </a:r>
            <a:r>
              <a:rPr lang="en-US" sz="2000" dirty="0" smtClean="0"/>
              <a:t>available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Collateral Contact (CC) is only for when you verbally verify something with a </a:t>
            </a:r>
            <a:r>
              <a:rPr lang="en-US" sz="2000" b="1" i="1" dirty="0" smtClean="0"/>
              <a:t>third</a:t>
            </a:r>
            <a:r>
              <a:rPr lang="en-US" sz="2000" dirty="0" smtClean="0"/>
              <a:t> party  (Reference Process Help 50.1.3)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186"/>
    </mc:Choice>
    <mc:Fallback xmlns="">
      <p:transition spd="slow" advClick="0" advTm="17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6|15.8|7.7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</Template>
  <TotalTime>5171</TotalTime>
  <Words>3015</Words>
  <Application>Microsoft Office PowerPoint</Application>
  <PresentationFormat>On-screen Show (4:3)</PresentationFormat>
  <Paragraphs>493</Paragraphs>
  <Slides>53</Slides>
  <Notes>43</Notes>
  <HiddenSlides>4</HiddenSlides>
  <MMClips>49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Gill Sans MT</vt:lpstr>
      <vt:lpstr>Rockwell Extra Bold</vt:lpstr>
      <vt:lpstr>Times New Roman</vt:lpstr>
      <vt:lpstr>Wingdings</vt:lpstr>
      <vt:lpstr>Wingdings 3</vt:lpstr>
      <vt:lpstr>Urban Pop</vt:lpstr>
      <vt:lpstr>FoodShare</vt:lpstr>
      <vt:lpstr>Your friendly fs handbook</vt:lpstr>
      <vt:lpstr>Application Process</vt:lpstr>
      <vt:lpstr>Quest card</vt:lpstr>
      <vt:lpstr>Using  the Quest card</vt:lpstr>
      <vt:lpstr>When BENEFITS ARE deposited</vt:lpstr>
      <vt:lpstr>What is Priority / Expedited Service?</vt:lpstr>
      <vt:lpstr>Application Timeframes</vt:lpstr>
      <vt:lpstr>Verification Requirements</vt:lpstr>
      <vt:lpstr>Mandatory Verification Items</vt:lpstr>
      <vt:lpstr>Late  Verifications</vt:lpstr>
      <vt:lpstr>PowerPoint Presentation</vt:lpstr>
      <vt:lpstr>Foodshare employment &amp; training (fset)</vt:lpstr>
      <vt:lpstr>What have you learned so far?</vt:lpstr>
      <vt:lpstr>Non-Financial Eligibility</vt:lpstr>
      <vt:lpstr>Identity of primary person</vt:lpstr>
      <vt:lpstr>Residence</vt:lpstr>
      <vt:lpstr>Verifying wi residence</vt:lpstr>
      <vt:lpstr>PowerPoint Presentation</vt:lpstr>
      <vt:lpstr>PowerPoint Presentation</vt:lpstr>
      <vt:lpstr>Citizenship and Immigration FSH 3.12.1</vt:lpstr>
      <vt:lpstr>Non-citizens are eligible if they are….</vt:lpstr>
      <vt:lpstr>SSN Requirements</vt:lpstr>
      <vt:lpstr>Student Eligibility</vt:lpstr>
      <vt:lpstr>ABAWD</vt:lpstr>
      <vt:lpstr>Non – ABAWD</vt:lpstr>
      <vt:lpstr>ABAWD – your responsibility</vt:lpstr>
      <vt:lpstr>Work registration</vt:lpstr>
      <vt:lpstr>Drug Felon</vt:lpstr>
      <vt:lpstr>Ongoing case maintenance</vt:lpstr>
      <vt:lpstr>What have you learned so far?</vt:lpstr>
      <vt:lpstr>Financial eligibility</vt:lpstr>
      <vt:lpstr>Financial Eligibility</vt:lpstr>
      <vt:lpstr>Prospective Budgeting</vt:lpstr>
      <vt:lpstr>Earned Income</vt:lpstr>
      <vt:lpstr>PowerPoint Presentation</vt:lpstr>
      <vt:lpstr>Self Employment Income FSH 4.3.3 </vt:lpstr>
      <vt:lpstr>Unearned Income (FSH 4.3.4)</vt:lpstr>
      <vt:lpstr>Assets </vt:lpstr>
      <vt:lpstr>Deductions</vt:lpstr>
      <vt:lpstr>Standard Deduction (8.1.3 FSH gives current amounts)</vt:lpstr>
      <vt:lpstr>Earned Income Deduction</vt:lpstr>
      <vt:lpstr>Medical Expenses 4.6.4</vt:lpstr>
      <vt:lpstr>Utility Allowances (8.1.3 FSH gives current amounts)</vt:lpstr>
      <vt:lpstr>Deeming</vt:lpstr>
      <vt:lpstr>What have you learned so far?</vt:lpstr>
      <vt:lpstr>FS in CWW</vt:lpstr>
      <vt:lpstr>Living arrangement</vt:lpstr>
      <vt:lpstr>Benefits Received</vt:lpstr>
      <vt:lpstr>Individual Non Financial</vt:lpstr>
      <vt:lpstr>Disability page</vt:lpstr>
      <vt:lpstr>Pregnancy Page</vt:lpstr>
      <vt:lpstr>What have you learned so far?</vt:lpstr>
    </vt:vector>
  </TitlesOfParts>
  <Company>Dane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FoodShare</dc:title>
  <dc:creator>Sanders, Nikki</dc:creator>
  <cp:lastModifiedBy>Johnson, Robyn</cp:lastModifiedBy>
  <cp:revision>178</cp:revision>
  <cp:lastPrinted>2020-09-28T19:25:18Z</cp:lastPrinted>
  <dcterms:created xsi:type="dcterms:W3CDTF">2015-06-25T14:43:26Z</dcterms:created>
  <dcterms:modified xsi:type="dcterms:W3CDTF">2020-10-06T13:18:43Z</dcterms:modified>
</cp:coreProperties>
</file>