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12" r:id="rId1"/>
  </p:sldMasterIdLst>
  <p:notesMasterIdLst>
    <p:notesMasterId r:id="rId19"/>
  </p:notesMasterIdLst>
  <p:handoutMasterIdLst>
    <p:handoutMasterId r:id="rId20"/>
  </p:handoutMasterIdLst>
  <p:sldIdLst>
    <p:sldId id="256" r:id="rId2"/>
    <p:sldId id="263" r:id="rId3"/>
    <p:sldId id="257" r:id="rId4"/>
    <p:sldId id="264" r:id="rId5"/>
    <p:sldId id="258" r:id="rId6"/>
    <p:sldId id="265" r:id="rId7"/>
    <p:sldId id="259" r:id="rId8"/>
    <p:sldId id="267" r:id="rId9"/>
    <p:sldId id="260" r:id="rId10"/>
    <p:sldId id="266" r:id="rId11"/>
    <p:sldId id="261" r:id="rId12"/>
    <p:sldId id="268" r:id="rId13"/>
    <p:sldId id="262" r:id="rId14"/>
    <p:sldId id="269" r:id="rId15"/>
    <p:sldId id="271" r:id="rId16"/>
    <p:sldId id="270" r:id="rId17"/>
    <p:sldId id="272" r:id="rId1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96" autoAdjust="0"/>
    <p:restoredTop sz="94660"/>
  </p:normalViewPr>
  <p:slideViewPr>
    <p:cSldViewPr>
      <p:cViewPr varScale="1">
        <p:scale>
          <a:sx n="86" d="100"/>
          <a:sy n="86" d="100"/>
        </p:scale>
        <p:origin x="1530"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D49C2941-5BE2-457E-847D-5B89EF772AA2}" type="datetimeFigureOut">
              <a:rPr lang="en-US" smtClean="0"/>
              <a:t>8/11/2020</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CDC95125-5319-4A1F-BD21-DB10B3AE0FC7}" type="slidenum">
              <a:rPr lang="en-US" smtClean="0"/>
              <a:t>‹#›</a:t>
            </a:fld>
            <a:endParaRPr lang="en-US"/>
          </a:p>
        </p:txBody>
      </p:sp>
    </p:spTree>
    <p:extLst>
      <p:ext uri="{BB962C8B-B14F-4D97-AF65-F5344CB8AC3E}">
        <p14:creationId xmlns:p14="http://schemas.microsoft.com/office/powerpoint/2010/main" val="9648330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7B994ED-21F8-4919-A0D3-15E572594E52}" type="datetimeFigureOut">
              <a:rPr lang="en-US" smtClean="0"/>
              <a:t>8/11/2020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5E754567-A795-49F1-82CB-8B244365344C}" type="slidenum">
              <a:rPr lang="en-US" smtClean="0"/>
              <a:t>‹#›</a:t>
            </a:fld>
            <a:endParaRPr lang="en-US"/>
          </a:p>
        </p:txBody>
      </p:sp>
    </p:spTree>
    <p:extLst>
      <p:ext uri="{BB962C8B-B14F-4D97-AF65-F5344CB8AC3E}">
        <p14:creationId xmlns:p14="http://schemas.microsoft.com/office/powerpoint/2010/main" val="32181793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 think about where best to put the examples</a:t>
            </a:r>
            <a:r>
              <a:rPr lang="en-US" baseline="0" dirty="0" smtClean="0"/>
              <a:t> of multiple programs and how to divide it.</a:t>
            </a:r>
          </a:p>
        </p:txBody>
      </p:sp>
      <p:sp>
        <p:nvSpPr>
          <p:cNvPr id="4" name="Slide Number Placeholder 3"/>
          <p:cNvSpPr>
            <a:spLocks noGrp="1"/>
          </p:cNvSpPr>
          <p:nvPr>
            <p:ph type="sldNum" sz="quarter" idx="10"/>
          </p:nvPr>
        </p:nvSpPr>
        <p:spPr/>
        <p:txBody>
          <a:bodyPr/>
          <a:lstStyle/>
          <a:p>
            <a:fld id="{5E754567-A795-49F1-82CB-8B244365344C}" type="slidenum">
              <a:rPr lang="en-US" smtClean="0"/>
              <a:t>2</a:t>
            </a:fld>
            <a:endParaRPr lang="en-US"/>
          </a:p>
        </p:txBody>
      </p:sp>
    </p:spTree>
    <p:extLst>
      <p:ext uri="{BB962C8B-B14F-4D97-AF65-F5344CB8AC3E}">
        <p14:creationId xmlns:p14="http://schemas.microsoft.com/office/powerpoint/2010/main" val="15244244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Need to add a complete picture.  This one is cut off on</a:t>
            </a:r>
            <a:r>
              <a:rPr lang="en-US" baseline="0" dirty="0" smtClean="0"/>
              <a:t> bottom.</a:t>
            </a:r>
            <a:endParaRPr lang="en-US" dirty="0"/>
          </a:p>
        </p:txBody>
      </p:sp>
      <p:sp>
        <p:nvSpPr>
          <p:cNvPr id="4" name="Slide Number Placeholder 3"/>
          <p:cNvSpPr>
            <a:spLocks noGrp="1"/>
          </p:cNvSpPr>
          <p:nvPr>
            <p:ph type="sldNum" sz="quarter" idx="10"/>
          </p:nvPr>
        </p:nvSpPr>
        <p:spPr/>
        <p:txBody>
          <a:bodyPr/>
          <a:lstStyle/>
          <a:p>
            <a:fld id="{5E754567-A795-49F1-82CB-8B244365344C}" type="slidenum">
              <a:rPr lang="en-US" smtClean="0"/>
              <a:t>3</a:t>
            </a:fld>
            <a:endParaRPr lang="en-US"/>
          </a:p>
        </p:txBody>
      </p:sp>
    </p:spTree>
    <p:extLst>
      <p:ext uri="{BB962C8B-B14F-4D97-AF65-F5344CB8AC3E}">
        <p14:creationId xmlns:p14="http://schemas.microsoft.com/office/powerpoint/2010/main" val="27655858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rgbClr val="FF0000"/>
                </a:solidFill>
              </a:rPr>
              <a:t>8841</a:t>
            </a:r>
            <a:r>
              <a:rPr lang="en-US" baseline="0" dirty="0" smtClean="0">
                <a:solidFill>
                  <a:srgbClr val="FF0000"/>
                </a:solidFill>
              </a:rPr>
              <a:t> CC Fraud – make sure we include the paragraph from the QTS </a:t>
            </a:r>
            <a:endParaRPr lang="en-US" dirty="0">
              <a:solidFill>
                <a:srgbClr val="FF0000"/>
              </a:solidFill>
            </a:endParaRPr>
          </a:p>
        </p:txBody>
      </p:sp>
      <p:sp>
        <p:nvSpPr>
          <p:cNvPr id="4" name="Slide Number Placeholder 3"/>
          <p:cNvSpPr>
            <a:spLocks noGrp="1"/>
          </p:cNvSpPr>
          <p:nvPr>
            <p:ph type="sldNum" sz="quarter" idx="10"/>
          </p:nvPr>
        </p:nvSpPr>
        <p:spPr/>
        <p:txBody>
          <a:bodyPr/>
          <a:lstStyle/>
          <a:p>
            <a:fld id="{5E754567-A795-49F1-82CB-8B244365344C}" type="slidenum">
              <a:rPr lang="en-US" smtClean="0"/>
              <a:t>9</a:t>
            </a:fld>
            <a:endParaRPr lang="en-US"/>
          </a:p>
        </p:txBody>
      </p:sp>
    </p:spTree>
    <p:extLst>
      <p:ext uri="{BB962C8B-B14F-4D97-AF65-F5344CB8AC3E}">
        <p14:creationId xmlns:p14="http://schemas.microsoft.com/office/powerpoint/2010/main" val="2262596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p>
            <a:fld id="{ACC4142F-D7DF-43E8-9DAA-1230A5E15701}" type="datetimeFigureOut">
              <a:rPr lang="en-US" smtClean="0"/>
              <a:t>8/11/2020</a:t>
            </a:fld>
            <a:endParaRPr lang="en-US"/>
          </a:p>
        </p:txBody>
      </p:sp>
      <p:sp>
        <p:nvSpPr>
          <p:cNvPr id="20" name="Footer Placeholder 19"/>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602DD278-3B2E-49CB-A4B2-FBA8264E4C8D}"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CC4142F-D7DF-43E8-9DAA-1230A5E15701}" type="datetimeFigureOut">
              <a:rPr lang="en-US" smtClean="0"/>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2DD278-3B2E-49CB-A4B2-FBA8264E4C8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CC4142F-D7DF-43E8-9DAA-1230A5E15701}" type="datetimeFigureOut">
              <a:rPr lang="en-US" smtClean="0"/>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2DD278-3B2E-49CB-A4B2-FBA8264E4C8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CC4142F-D7DF-43E8-9DAA-1230A5E15701}" type="datetimeFigureOut">
              <a:rPr lang="en-US" smtClean="0"/>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2DD278-3B2E-49CB-A4B2-FBA8264E4C8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CC4142F-D7DF-43E8-9DAA-1230A5E15701}" type="datetimeFigureOut">
              <a:rPr lang="en-US" smtClean="0"/>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2DD278-3B2E-49CB-A4B2-FBA8264E4C8D}"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CC4142F-D7DF-43E8-9DAA-1230A5E15701}" type="datetimeFigureOut">
              <a:rPr lang="en-US" smtClean="0"/>
              <a:t>8/11/2020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2DD278-3B2E-49CB-A4B2-FBA8264E4C8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CC4142F-D7DF-43E8-9DAA-1230A5E15701}" type="datetimeFigureOut">
              <a:rPr lang="en-US" smtClean="0"/>
              <a:t>8/11/2020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2DD278-3B2E-49CB-A4B2-FBA8264E4C8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CC4142F-D7DF-43E8-9DAA-1230A5E15701}" type="datetimeFigureOut">
              <a:rPr lang="en-US" smtClean="0"/>
              <a:t>8/11/2020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2DD278-3B2E-49CB-A4B2-FBA8264E4C8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ACC4142F-D7DF-43E8-9DAA-1230A5E15701}" type="datetimeFigureOut">
              <a:rPr lang="en-US" smtClean="0"/>
              <a:t>8/11/2020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2DD278-3B2E-49CB-A4B2-FBA8264E4C8D}"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CC4142F-D7DF-43E8-9DAA-1230A5E15701}" type="datetimeFigureOut">
              <a:rPr lang="en-US" smtClean="0"/>
              <a:t>8/11/2020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2DD278-3B2E-49CB-A4B2-FBA8264E4C8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CC4142F-D7DF-43E8-9DAA-1230A5E15701}" type="datetimeFigureOut">
              <a:rPr lang="en-US" smtClean="0"/>
              <a:t>8/11/2020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2DD278-3B2E-49CB-A4B2-FBA8264E4C8D}"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CC4142F-D7DF-43E8-9DAA-1230A5E15701}" type="datetimeFigureOut">
              <a:rPr lang="en-US" smtClean="0"/>
              <a:t>8/11/2020</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602DD278-3B2E-49CB-A4B2-FBA8264E4C8D}"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4213" r:id="rId1"/>
    <p:sldLayoutId id="2147484214" r:id="rId2"/>
    <p:sldLayoutId id="2147484215" r:id="rId3"/>
    <p:sldLayoutId id="2147484216" r:id="rId4"/>
    <p:sldLayoutId id="2147484217" r:id="rId5"/>
    <p:sldLayoutId id="2147484218" r:id="rId6"/>
    <p:sldLayoutId id="2147484219" r:id="rId7"/>
    <p:sldLayoutId id="2147484220" r:id="rId8"/>
    <p:sldLayoutId id="2147484221" r:id="rId9"/>
    <p:sldLayoutId id="2147484222" r:id="rId10"/>
    <p:sldLayoutId id="214748422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Quarterly Time Study Guide</a:t>
            </a:r>
            <a:endParaRPr lang="en-US" dirty="0"/>
          </a:p>
        </p:txBody>
      </p:sp>
      <p:sp>
        <p:nvSpPr>
          <p:cNvPr id="3" name="Subtitle 2"/>
          <p:cNvSpPr>
            <a:spLocks noGrp="1"/>
          </p:cNvSpPr>
          <p:nvPr>
            <p:ph type="subTitle" idx="1"/>
          </p:nvPr>
        </p:nvSpPr>
        <p:spPr>
          <a:xfrm>
            <a:off x="4648200" y="3733800"/>
            <a:ext cx="3886200" cy="1752600"/>
          </a:xfrm>
        </p:spPr>
        <p:txBody>
          <a:bodyPr>
            <a:normAutofit/>
          </a:bodyPr>
          <a:lstStyle/>
          <a:p>
            <a:pPr algn="ctr"/>
            <a:r>
              <a:rPr lang="en-US" dirty="0" smtClean="0"/>
              <a:t>Robyn Johnson</a:t>
            </a:r>
          </a:p>
          <a:p>
            <a:pPr algn="ctr"/>
            <a:r>
              <a:rPr lang="en-US" dirty="0" smtClean="0"/>
              <a:t>Jeremiah Cook</a:t>
            </a:r>
          </a:p>
        </p:txBody>
      </p:sp>
      <p:sp>
        <p:nvSpPr>
          <p:cNvPr id="5" name="Footer Placeholder 4"/>
          <p:cNvSpPr>
            <a:spLocks noGrp="1"/>
          </p:cNvSpPr>
          <p:nvPr>
            <p:ph type="ftr" sz="quarter" idx="11"/>
          </p:nvPr>
        </p:nvSpPr>
        <p:spPr/>
        <p:txBody>
          <a:bodyPr/>
          <a:lstStyle/>
          <a:p>
            <a:r>
              <a:rPr lang="en-US" sz="1400" dirty="0" smtClean="0"/>
              <a:t>                               8/10/2020</a:t>
            </a:r>
            <a:endParaRPr lang="en-US" sz="1400" dirty="0"/>
          </a:p>
        </p:txBody>
      </p:sp>
    </p:spTree>
    <p:extLst>
      <p:ext uri="{BB962C8B-B14F-4D97-AF65-F5344CB8AC3E}">
        <p14:creationId xmlns:p14="http://schemas.microsoft.com/office/powerpoint/2010/main" val="8977197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a:t>
            </a:r>
            <a:endParaRPr lang="en-US" dirty="0"/>
          </a:p>
        </p:txBody>
      </p:sp>
      <p:pic>
        <p:nvPicPr>
          <p:cNvPr id="5122"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b="50598"/>
          <a:stretch/>
        </p:blipFill>
        <p:spPr bwMode="auto">
          <a:xfrm>
            <a:off x="1828800" y="3276600"/>
            <a:ext cx="6771429" cy="522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736003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4:  Other</a:t>
            </a:r>
            <a:endParaRPr lang="en-US" dirty="0"/>
          </a:p>
        </p:txBody>
      </p:sp>
      <p:sp>
        <p:nvSpPr>
          <p:cNvPr id="3" name="Content Placeholder 2"/>
          <p:cNvSpPr>
            <a:spLocks noGrp="1"/>
          </p:cNvSpPr>
          <p:nvPr>
            <p:ph idx="1"/>
          </p:nvPr>
        </p:nvSpPr>
        <p:spPr/>
        <p:txBody>
          <a:bodyPr/>
          <a:lstStyle/>
          <a:p>
            <a:r>
              <a:rPr lang="en-US" dirty="0" smtClean="0"/>
              <a:t>Time spent in any other program  </a:t>
            </a:r>
          </a:p>
          <a:p>
            <a:pPr lvl="2"/>
            <a:r>
              <a:rPr lang="en-US" dirty="0" smtClean="0"/>
              <a:t>Only use this classification if specified by your </a:t>
            </a:r>
            <a:r>
              <a:rPr lang="en-US" dirty="0" smtClean="0"/>
              <a:t>supervisor</a:t>
            </a:r>
            <a:endParaRPr lang="en-US" dirty="0" smtClean="0"/>
          </a:p>
          <a:p>
            <a:pPr lvl="2"/>
            <a:r>
              <a:rPr lang="en-US" dirty="0" smtClean="0"/>
              <a:t>Clerical might use this code if scanning documents for </a:t>
            </a:r>
            <a:r>
              <a:rPr lang="en-US" dirty="0" smtClean="0"/>
              <a:t>W2</a:t>
            </a:r>
            <a:endParaRPr lang="en-US" dirty="0"/>
          </a:p>
        </p:txBody>
      </p:sp>
    </p:spTree>
    <p:extLst>
      <p:ext uri="{BB962C8B-B14F-4D97-AF65-F5344CB8AC3E}">
        <p14:creationId xmlns:p14="http://schemas.microsoft.com/office/powerpoint/2010/main" val="11313254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 Work Time</a:t>
            </a:r>
            <a:endParaRPr lang="en-US" dirty="0"/>
          </a:p>
        </p:txBody>
      </p:sp>
      <p:pic>
        <p:nvPicPr>
          <p:cNvPr id="6146"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t="46892"/>
          <a:stretch/>
        </p:blipFill>
        <p:spPr bwMode="auto">
          <a:xfrm>
            <a:off x="1752600" y="3276600"/>
            <a:ext cx="6767147" cy="583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748164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Section 5:  Non Work Time</a:t>
            </a:r>
            <a:endParaRPr lang="en-US" dirty="0"/>
          </a:p>
        </p:txBody>
      </p:sp>
      <p:sp>
        <p:nvSpPr>
          <p:cNvPr id="3" name="Content Placeholder 2"/>
          <p:cNvSpPr>
            <a:spLocks noGrp="1"/>
          </p:cNvSpPr>
          <p:nvPr>
            <p:ph idx="1"/>
          </p:nvPr>
        </p:nvSpPr>
        <p:spPr/>
        <p:txBody>
          <a:bodyPr/>
          <a:lstStyle/>
          <a:p>
            <a:r>
              <a:rPr lang="en-US" dirty="0" smtClean="0"/>
              <a:t>Vacation, sick, comp time taken and/or leave without pay</a:t>
            </a:r>
            <a:endParaRPr lang="en-US" dirty="0"/>
          </a:p>
        </p:txBody>
      </p:sp>
    </p:spTree>
    <p:extLst>
      <p:ext uri="{BB962C8B-B14F-4D97-AF65-F5344CB8AC3E}">
        <p14:creationId xmlns:p14="http://schemas.microsoft.com/office/powerpoint/2010/main" val="20733884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Case involving a child care authorization that also has a SWICA match.  (</a:t>
            </a:r>
            <a:r>
              <a:rPr lang="en-US" sz="2600" dirty="0" smtClean="0"/>
              <a:t>Using the one-touch </a:t>
            </a:r>
            <a:r>
              <a:rPr lang="en-US" sz="2600" dirty="0" smtClean="0"/>
              <a:t>approach, </a:t>
            </a:r>
            <a:r>
              <a:rPr lang="en-US" sz="2600" dirty="0" smtClean="0"/>
              <a:t>you work the SWICA as well as adding the authorization</a:t>
            </a:r>
            <a:r>
              <a:rPr lang="en-US" dirty="0" smtClean="0"/>
              <a:t>) </a:t>
            </a:r>
            <a:endParaRPr lang="en-US" dirty="0" smtClean="0"/>
          </a:p>
          <a:p>
            <a:r>
              <a:rPr lang="en-US" dirty="0" smtClean="0"/>
              <a:t>On your quarterly time report:</a:t>
            </a:r>
            <a:endParaRPr lang="en-US" dirty="0"/>
          </a:p>
          <a:p>
            <a:pPr lvl="1">
              <a:buFont typeface="Wingdings" panose="05000000000000000000" pitchFamily="2" charset="2"/>
              <a:buChar char="Ø"/>
            </a:pPr>
            <a:r>
              <a:rPr lang="en-US" dirty="0" smtClean="0"/>
              <a:t>Time spent on the authorization: </a:t>
            </a:r>
          </a:p>
          <a:p>
            <a:pPr marL="402336" lvl="1" indent="0">
              <a:buNone/>
            </a:pPr>
            <a:r>
              <a:rPr lang="en-US" dirty="0"/>
              <a:t>	</a:t>
            </a:r>
            <a:r>
              <a:rPr lang="en-US" dirty="0" smtClean="0"/>
              <a:t> </a:t>
            </a:r>
            <a:r>
              <a:rPr lang="en-US" dirty="0" smtClean="0">
                <a:solidFill>
                  <a:schemeClr val="accent3"/>
                </a:solidFill>
              </a:rPr>
              <a:t>8832 - </a:t>
            </a:r>
            <a:r>
              <a:rPr lang="en-US" dirty="0" smtClean="0">
                <a:solidFill>
                  <a:schemeClr val="accent3"/>
                </a:solidFill>
              </a:rPr>
              <a:t>Childcare Authorizations</a:t>
            </a:r>
            <a:endParaRPr lang="en-US" dirty="0" smtClean="0"/>
          </a:p>
          <a:p>
            <a:pPr lvl="1">
              <a:buFont typeface="Wingdings" panose="05000000000000000000" pitchFamily="2" charset="2"/>
              <a:buChar char="Ø"/>
            </a:pPr>
            <a:r>
              <a:rPr lang="en-US" dirty="0" smtClean="0"/>
              <a:t>Time spent on the SWICA: </a:t>
            </a:r>
          </a:p>
          <a:p>
            <a:pPr marL="402336" lvl="1" indent="0">
              <a:buNone/>
            </a:pPr>
            <a:r>
              <a:rPr lang="en-US" dirty="0" smtClean="0">
                <a:solidFill>
                  <a:schemeClr val="accent3"/>
                </a:solidFill>
              </a:rPr>
              <a:t>	</a:t>
            </a:r>
            <a:r>
              <a:rPr lang="en-US" dirty="0" smtClean="0">
                <a:solidFill>
                  <a:schemeClr val="accent3"/>
                </a:solidFill>
              </a:rPr>
              <a:t>8841- </a:t>
            </a:r>
            <a:r>
              <a:rPr lang="en-US" dirty="0" smtClean="0">
                <a:solidFill>
                  <a:schemeClr val="accent3"/>
                </a:solidFill>
              </a:rPr>
              <a:t>Child Care </a:t>
            </a:r>
            <a:r>
              <a:rPr lang="en-US" dirty="0" smtClean="0">
                <a:solidFill>
                  <a:schemeClr val="accent3"/>
                </a:solidFill>
              </a:rPr>
              <a:t>Fraud</a:t>
            </a:r>
            <a:r>
              <a:rPr lang="en-US" dirty="0" smtClean="0"/>
              <a:t>, </a:t>
            </a:r>
            <a:r>
              <a:rPr lang="en-US" dirty="0" smtClean="0">
                <a:solidFill>
                  <a:schemeClr val="tx2"/>
                </a:solidFill>
              </a:rPr>
              <a:t>if you suspect fraud</a:t>
            </a:r>
          </a:p>
          <a:p>
            <a:pPr marL="402336" lvl="1" indent="0">
              <a:buNone/>
            </a:pPr>
            <a:r>
              <a:rPr lang="en-US" dirty="0" smtClean="0">
                <a:solidFill>
                  <a:schemeClr val="accent3"/>
                </a:solidFill>
              </a:rPr>
              <a:t>	</a:t>
            </a:r>
            <a:r>
              <a:rPr lang="en-US" dirty="0" smtClean="0">
                <a:solidFill>
                  <a:schemeClr val="accent3"/>
                </a:solidFill>
              </a:rPr>
              <a:t>8850 -Child </a:t>
            </a:r>
            <a:r>
              <a:rPr lang="en-US" dirty="0" smtClean="0">
                <a:solidFill>
                  <a:schemeClr val="accent3"/>
                </a:solidFill>
              </a:rPr>
              <a:t>Care </a:t>
            </a:r>
            <a:r>
              <a:rPr lang="en-US" dirty="0" smtClean="0">
                <a:solidFill>
                  <a:schemeClr val="accent3"/>
                </a:solidFill>
              </a:rPr>
              <a:t>Administration</a:t>
            </a:r>
            <a:r>
              <a:rPr lang="en-US" dirty="0" smtClean="0"/>
              <a:t>, </a:t>
            </a:r>
            <a:r>
              <a:rPr lang="en-US" dirty="0" smtClean="0">
                <a:solidFill>
                  <a:schemeClr val="tx2"/>
                </a:solidFill>
              </a:rPr>
              <a:t>if you suspect 	it is client or agency error</a:t>
            </a:r>
            <a:endParaRPr lang="en-US" dirty="0"/>
          </a:p>
        </p:txBody>
      </p:sp>
    </p:spTree>
    <p:extLst>
      <p:ext uri="{BB962C8B-B14F-4D97-AF65-F5344CB8AC3E}">
        <p14:creationId xmlns:p14="http://schemas.microsoft.com/office/powerpoint/2010/main" val="13707274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Client </a:t>
            </a:r>
            <a:r>
              <a:rPr lang="en-US" dirty="0" smtClean="0"/>
              <a:t>on the phone </a:t>
            </a:r>
            <a:r>
              <a:rPr lang="en-US" dirty="0" smtClean="0"/>
              <a:t>needing a renewal for Childcare</a:t>
            </a:r>
            <a:r>
              <a:rPr lang="en-US" dirty="0" smtClean="0"/>
              <a:t>, </a:t>
            </a:r>
            <a:r>
              <a:rPr lang="en-US" dirty="0" smtClean="0"/>
              <a:t>Healthcare </a:t>
            </a:r>
            <a:r>
              <a:rPr lang="en-US" dirty="0" smtClean="0"/>
              <a:t>and </a:t>
            </a:r>
            <a:r>
              <a:rPr lang="en-US" dirty="0" smtClean="0"/>
              <a:t>FS.  </a:t>
            </a:r>
            <a:r>
              <a:rPr lang="en-US" dirty="0" smtClean="0"/>
              <a:t>During the </a:t>
            </a:r>
            <a:r>
              <a:rPr lang="en-US" dirty="0" smtClean="0"/>
              <a:t>interview, </a:t>
            </a:r>
            <a:r>
              <a:rPr lang="en-US" dirty="0" smtClean="0"/>
              <a:t>you discover the </a:t>
            </a:r>
            <a:r>
              <a:rPr lang="en-US" dirty="0" smtClean="0"/>
              <a:t>21 year old client </a:t>
            </a:r>
            <a:r>
              <a:rPr lang="en-US" dirty="0" smtClean="0"/>
              <a:t>has the same address as her mother, who is also on </a:t>
            </a:r>
            <a:r>
              <a:rPr lang="en-US" dirty="0" smtClean="0"/>
              <a:t>FS. </a:t>
            </a:r>
          </a:p>
          <a:p>
            <a:pPr marL="82296" indent="0">
              <a:buNone/>
            </a:pPr>
            <a:endParaRPr lang="en-US" dirty="0" smtClean="0"/>
          </a:p>
          <a:p>
            <a:pPr lvl="1">
              <a:buFont typeface="Wingdings" panose="05000000000000000000" pitchFamily="2" charset="2"/>
              <a:buChar char="Ø"/>
            </a:pPr>
            <a:r>
              <a:rPr lang="en-US" dirty="0" smtClean="0"/>
              <a:t> </a:t>
            </a:r>
            <a:r>
              <a:rPr lang="en-US" dirty="0" smtClean="0"/>
              <a:t>Enter </a:t>
            </a:r>
            <a:r>
              <a:rPr lang="en-US" dirty="0" smtClean="0"/>
              <a:t>the time </a:t>
            </a:r>
            <a:r>
              <a:rPr lang="en-US" dirty="0" smtClean="0"/>
              <a:t>spent on HC and FS under code </a:t>
            </a:r>
            <a:r>
              <a:rPr lang="en-US" dirty="0" smtClean="0">
                <a:solidFill>
                  <a:schemeClr val="accent3"/>
                </a:solidFill>
              </a:rPr>
              <a:t>076-IM Eligibility</a:t>
            </a:r>
            <a:r>
              <a:rPr lang="en-US" dirty="0" smtClean="0"/>
              <a:t> </a:t>
            </a:r>
          </a:p>
          <a:p>
            <a:pPr lvl="1">
              <a:buFont typeface="Wingdings" panose="05000000000000000000" pitchFamily="2" charset="2"/>
              <a:buChar char="Ø"/>
            </a:pPr>
            <a:r>
              <a:rPr lang="en-US" dirty="0" smtClean="0"/>
              <a:t> Enter the time </a:t>
            </a:r>
            <a:r>
              <a:rPr lang="en-US" dirty="0" smtClean="0"/>
              <a:t>spent on CC under code </a:t>
            </a:r>
            <a:r>
              <a:rPr lang="en-US" dirty="0" smtClean="0">
                <a:solidFill>
                  <a:schemeClr val="accent3"/>
                </a:solidFill>
              </a:rPr>
              <a:t>8832-CC Eligibility</a:t>
            </a:r>
            <a:endParaRPr lang="en-US" dirty="0" smtClean="0"/>
          </a:p>
          <a:p>
            <a:pPr lvl="1">
              <a:buFont typeface="Wingdings" panose="05000000000000000000" pitchFamily="2" charset="2"/>
              <a:buChar char="Ø"/>
            </a:pPr>
            <a:r>
              <a:rPr lang="en-US" dirty="0" smtClean="0"/>
              <a:t> Enter the time </a:t>
            </a:r>
            <a:r>
              <a:rPr lang="en-US" dirty="0" smtClean="0"/>
              <a:t>spent on researching the living arrangement of the two cases under </a:t>
            </a:r>
            <a:r>
              <a:rPr lang="en-US" dirty="0" smtClean="0">
                <a:solidFill>
                  <a:schemeClr val="accent3"/>
                </a:solidFill>
              </a:rPr>
              <a:t>056- </a:t>
            </a:r>
            <a:r>
              <a:rPr lang="en-US" dirty="0" smtClean="0">
                <a:solidFill>
                  <a:schemeClr val="accent3"/>
                </a:solidFill>
              </a:rPr>
              <a:t>FS Fraud </a:t>
            </a:r>
            <a:r>
              <a:rPr lang="en-US" dirty="0" smtClean="0">
                <a:solidFill>
                  <a:schemeClr val="accent3"/>
                </a:solidFill>
              </a:rPr>
              <a:t>Prevention</a:t>
            </a:r>
            <a:endParaRPr lang="en-US" dirty="0" smtClean="0"/>
          </a:p>
          <a:p>
            <a:endParaRPr lang="en-US" dirty="0"/>
          </a:p>
          <a:p>
            <a:r>
              <a:rPr lang="en-US" dirty="0" smtClean="0"/>
              <a:t>Budget the </a:t>
            </a:r>
            <a:r>
              <a:rPr lang="en-US" dirty="0" smtClean="0"/>
              <a:t>time </a:t>
            </a:r>
            <a:r>
              <a:rPr lang="en-US" dirty="0" smtClean="0"/>
              <a:t>according </a:t>
            </a:r>
            <a:r>
              <a:rPr lang="en-US" dirty="0" smtClean="0"/>
              <a:t>to your best estimate for each program involved.</a:t>
            </a:r>
            <a:endParaRPr lang="en-US" dirty="0"/>
          </a:p>
        </p:txBody>
      </p:sp>
    </p:spTree>
    <p:extLst>
      <p:ext uri="{BB962C8B-B14F-4D97-AF65-F5344CB8AC3E}">
        <p14:creationId xmlns:p14="http://schemas.microsoft.com/office/powerpoint/2010/main" val="33359440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 Diligent!	</a:t>
            </a:r>
            <a:endParaRPr lang="en-US" dirty="0"/>
          </a:p>
        </p:txBody>
      </p:sp>
      <p:sp>
        <p:nvSpPr>
          <p:cNvPr id="3" name="Content Placeholder 2"/>
          <p:cNvSpPr>
            <a:spLocks noGrp="1"/>
          </p:cNvSpPr>
          <p:nvPr>
            <p:ph idx="1"/>
          </p:nvPr>
        </p:nvSpPr>
        <p:spPr/>
        <p:txBody>
          <a:bodyPr/>
          <a:lstStyle/>
          <a:p>
            <a:r>
              <a:rPr lang="en-US" dirty="0" smtClean="0"/>
              <a:t>Record time accurately to </a:t>
            </a:r>
            <a:r>
              <a:rPr lang="en-US" dirty="0" smtClean="0"/>
              <a:t>the correct </a:t>
            </a:r>
            <a:r>
              <a:rPr lang="en-US" dirty="0" smtClean="0"/>
              <a:t>category</a:t>
            </a:r>
          </a:p>
          <a:p>
            <a:r>
              <a:rPr lang="en-US" dirty="0" smtClean="0"/>
              <a:t>Avoid future errors in time reporting throughout </a:t>
            </a:r>
            <a:r>
              <a:rPr lang="en-US" dirty="0" smtClean="0"/>
              <a:t>the fiscal </a:t>
            </a:r>
            <a:r>
              <a:rPr lang="en-US" dirty="0" smtClean="0"/>
              <a:t>year</a:t>
            </a:r>
            <a:endParaRPr lang="en-US" dirty="0" smtClean="0"/>
          </a:p>
          <a:p>
            <a:r>
              <a:rPr lang="en-US" dirty="0" smtClean="0"/>
              <a:t>Any ?’s, see your </a:t>
            </a:r>
            <a:r>
              <a:rPr lang="en-US" dirty="0" smtClean="0"/>
              <a:t>Lead </a:t>
            </a:r>
            <a:r>
              <a:rPr lang="en-US" dirty="0" smtClean="0"/>
              <a:t>or </a:t>
            </a:r>
            <a:r>
              <a:rPr lang="en-US" dirty="0" smtClean="0"/>
              <a:t>Supervisor</a:t>
            </a:r>
            <a:r>
              <a:rPr lang="en-US" dirty="0" smtClean="0"/>
              <a:t>.</a:t>
            </a:r>
            <a:endParaRPr lang="en-US" dirty="0"/>
          </a:p>
        </p:txBody>
      </p:sp>
    </p:spTree>
    <p:extLst>
      <p:ext uri="{BB962C8B-B14F-4D97-AF65-F5344CB8AC3E}">
        <p14:creationId xmlns:p14="http://schemas.microsoft.com/office/powerpoint/2010/main" val="14713397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Converting Minutes to Decimals on the Quarterly Time </a:t>
            </a:r>
            <a:r>
              <a:rPr lang="en-US" dirty="0" smtClean="0"/>
              <a:t>Sheet</a:t>
            </a:r>
            <a:endParaRPr lang="en-US" dirty="0"/>
          </a:p>
        </p:txBody>
      </p:sp>
      <p:sp>
        <p:nvSpPr>
          <p:cNvPr id="3" name="Content Placeholder 2"/>
          <p:cNvSpPr>
            <a:spLocks noGrp="1"/>
          </p:cNvSpPr>
          <p:nvPr>
            <p:ph idx="1"/>
          </p:nvPr>
        </p:nvSpPr>
        <p:spPr/>
        <p:txBody>
          <a:bodyPr/>
          <a:lstStyle/>
          <a:p>
            <a:r>
              <a:rPr lang="en-US" dirty="0" smtClean="0"/>
              <a:t>6 minutes = .1		36 minutes = .6</a:t>
            </a:r>
          </a:p>
          <a:p>
            <a:r>
              <a:rPr lang="en-US" dirty="0" smtClean="0"/>
              <a:t>12 minutes = .2	42 minutes = .7</a:t>
            </a:r>
          </a:p>
          <a:p>
            <a:r>
              <a:rPr lang="en-US" dirty="0" smtClean="0"/>
              <a:t>15 minutes = .25	45 minutes = .75</a:t>
            </a:r>
          </a:p>
          <a:p>
            <a:r>
              <a:rPr lang="en-US" dirty="0" smtClean="0"/>
              <a:t>18 minutes = .3	48 minutes = .8</a:t>
            </a:r>
          </a:p>
          <a:p>
            <a:r>
              <a:rPr lang="en-US" dirty="0" smtClean="0"/>
              <a:t>24 minutes = .4	54 minutes = .9</a:t>
            </a:r>
          </a:p>
          <a:p>
            <a:r>
              <a:rPr lang="en-US" dirty="0" smtClean="0"/>
              <a:t>30 minutes = .5	</a:t>
            </a:r>
            <a:endParaRPr lang="en-US" dirty="0"/>
          </a:p>
        </p:txBody>
      </p:sp>
    </p:spTree>
    <p:extLst>
      <p:ext uri="{BB962C8B-B14F-4D97-AF65-F5344CB8AC3E}">
        <p14:creationId xmlns:p14="http://schemas.microsoft.com/office/powerpoint/2010/main" val="1444227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Overview</a:t>
            </a:r>
            <a:endParaRPr lang="en-US" dirty="0"/>
          </a:p>
        </p:txBody>
      </p:sp>
      <p:sp>
        <p:nvSpPr>
          <p:cNvPr id="3" name="Subtitle 2"/>
          <p:cNvSpPr>
            <a:spLocks noGrp="1"/>
          </p:cNvSpPr>
          <p:nvPr>
            <p:ph type="subTitle" idx="1"/>
          </p:nvPr>
        </p:nvSpPr>
        <p:spPr>
          <a:xfrm>
            <a:off x="1432560" y="1850064"/>
            <a:ext cx="7406640" cy="4322136"/>
          </a:xfrm>
        </p:spPr>
        <p:txBody>
          <a:bodyPr>
            <a:normAutofit fontScale="92500" lnSpcReduction="20000"/>
          </a:bodyPr>
          <a:lstStyle/>
          <a:p>
            <a:pPr marL="484632" indent="-457200">
              <a:buFont typeface="Arial" panose="020B0604020202020204" pitchFamily="34" charset="0"/>
              <a:buChar char="•"/>
            </a:pPr>
            <a:r>
              <a:rPr lang="en-US" dirty="0" smtClean="0">
                <a:solidFill>
                  <a:schemeClr val="tx1"/>
                </a:solidFill>
              </a:rPr>
              <a:t>County receives funding from numerous </a:t>
            </a:r>
            <a:r>
              <a:rPr lang="en-US" dirty="0" smtClean="0">
                <a:solidFill>
                  <a:schemeClr val="tx1"/>
                </a:solidFill>
              </a:rPr>
              <a:t>sources to operate our programs</a:t>
            </a:r>
          </a:p>
          <a:p>
            <a:pPr marL="484632" indent="-457200">
              <a:buFont typeface="Arial" panose="020B0604020202020204" pitchFamily="34" charset="0"/>
              <a:buChar char="•"/>
            </a:pPr>
            <a:r>
              <a:rPr lang="en-US" dirty="0" smtClean="0">
                <a:solidFill>
                  <a:schemeClr val="tx1"/>
                </a:solidFill>
              </a:rPr>
              <a:t>Time needs to be appropriately applied to the correct programs</a:t>
            </a:r>
          </a:p>
          <a:p>
            <a:pPr marL="484632" indent="-457200">
              <a:buFont typeface="Arial" panose="020B0604020202020204" pitchFamily="34" charset="0"/>
              <a:buChar char="•"/>
            </a:pPr>
            <a:r>
              <a:rPr lang="en-US" dirty="0" smtClean="0">
                <a:solidFill>
                  <a:schemeClr val="tx1"/>
                </a:solidFill>
              </a:rPr>
              <a:t>Tracking is done through the Quarterly Time study tool on a quarterly basis</a:t>
            </a:r>
          </a:p>
          <a:p>
            <a:pPr marL="484632" indent="-457200">
              <a:buFont typeface="Arial" panose="020B0604020202020204" pitchFamily="34" charset="0"/>
              <a:buChar char="•"/>
            </a:pPr>
            <a:r>
              <a:rPr lang="en-US" dirty="0" smtClean="0">
                <a:solidFill>
                  <a:schemeClr val="tx1"/>
                </a:solidFill>
              </a:rPr>
              <a:t>Accuracy in quarterly time reporting is vital --could potentially reach the budget limit prior to the end of the year if hours are over-reported in certain areas</a:t>
            </a:r>
          </a:p>
          <a:p>
            <a:pPr marL="484632" indent="-457200">
              <a:buFont typeface="Arial" panose="020B0604020202020204" pitchFamily="34" charset="0"/>
              <a:buChar char="•"/>
            </a:pPr>
            <a:r>
              <a:rPr lang="en-US" dirty="0" smtClean="0">
                <a:solidFill>
                  <a:schemeClr val="tx1"/>
                </a:solidFill>
              </a:rPr>
              <a:t>Do not round hours when recording time, be specific</a:t>
            </a:r>
          </a:p>
          <a:p>
            <a:pPr marL="484632" indent="-457200">
              <a:buFont typeface="Arial" panose="020B0604020202020204" pitchFamily="34" charset="0"/>
              <a:buChar char="•"/>
            </a:pPr>
            <a:endParaRPr lang="en-US" dirty="0" smtClean="0"/>
          </a:p>
          <a:p>
            <a:r>
              <a:rPr lang="en-US" dirty="0" smtClean="0"/>
              <a:t> </a:t>
            </a:r>
            <a:endParaRPr lang="en-US" dirty="0"/>
          </a:p>
        </p:txBody>
      </p:sp>
    </p:spTree>
    <p:extLst>
      <p:ext uri="{BB962C8B-B14F-4D97-AF65-F5344CB8AC3E}">
        <p14:creationId xmlns:p14="http://schemas.microsoft.com/office/powerpoint/2010/main" val="31166737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85800"/>
            <a:ext cx="8229600" cy="5486400"/>
          </a:xfrm>
        </p:spPr>
        <p:txBody>
          <a:bodyPr/>
          <a:lstStyle/>
          <a:p>
            <a:r>
              <a:rPr lang="en-US" dirty="0" smtClean="0"/>
              <a:t>(Add picture of quarterly time study form here)</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45958971"/>
              </p:ext>
            </p:extLst>
          </p:nvPr>
        </p:nvGraphicFramePr>
        <p:xfrm>
          <a:off x="990602" y="609597"/>
          <a:ext cx="7750120" cy="5724528"/>
        </p:xfrm>
        <a:graphic>
          <a:graphicData uri="http://schemas.openxmlformats.org/drawingml/2006/table">
            <a:tbl>
              <a:tblPr>
                <a:tableStyleId>{5C22544A-7EE6-4342-B048-85BDC9FD1C3A}</a:tableStyleId>
              </a:tblPr>
              <a:tblGrid>
                <a:gridCol w="377862">
                  <a:extLst>
                    <a:ext uri="{9D8B030D-6E8A-4147-A177-3AD203B41FA5}">
                      <a16:colId xmlns:a16="http://schemas.microsoft.com/office/drawing/2014/main" val="20000"/>
                    </a:ext>
                  </a:extLst>
                </a:gridCol>
                <a:gridCol w="307014">
                  <a:extLst>
                    <a:ext uri="{9D8B030D-6E8A-4147-A177-3AD203B41FA5}">
                      <a16:colId xmlns:a16="http://schemas.microsoft.com/office/drawing/2014/main" val="20001"/>
                    </a:ext>
                  </a:extLst>
                </a:gridCol>
                <a:gridCol w="464456">
                  <a:extLst>
                    <a:ext uri="{9D8B030D-6E8A-4147-A177-3AD203B41FA5}">
                      <a16:colId xmlns:a16="http://schemas.microsoft.com/office/drawing/2014/main" val="20002"/>
                    </a:ext>
                  </a:extLst>
                </a:gridCol>
                <a:gridCol w="503817">
                  <a:extLst>
                    <a:ext uri="{9D8B030D-6E8A-4147-A177-3AD203B41FA5}">
                      <a16:colId xmlns:a16="http://schemas.microsoft.com/office/drawing/2014/main" val="20003"/>
                    </a:ext>
                  </a:extLst>
                </a:gridCol>
                <a:gridCol w="503817">
                  <a:extLst>
                    <a:ext uri="{9D8B030D-6E8A-4147-A177-3AD203B41FA5}">
                      <a16:colId xmlns:a16="http://schemas.microsoft.com/office/drawing/2014/main" val="20004"/>
                    </a:ext>
                  </a:extLst>
                </a:gridCol>
                <a:gridCol w="377862">
                  <a:extLst>
                    <a:ext uri="{9D8B030D-6E8A-4147-A177-3AD203B41FA5}">
                      <a16:colId xmlns:a16="http://schemas.microsoft.com/office/drawing/2014/main" val="20005"/>
                    </a:ext>
                  </a:extLst>
                </a:gridCol>
                <a:gridCol w="377862">
                  <a:extLst>
                    <a:ext uri="{9D8B030D-6E8A-4147-A177-3AD203B41FA5}">
                      <a16:colId xmlns:a16="http://schemas.microsoft.com/office/drawing/2014/main" val="20006"/>
                    </a:ext>
                  </a:extLst>
                </a:gridCol>
                <a:gridCol w="377862">
                  <a:extLst>
                    <a:ext uri="{9D8B030D-6E8A-4147-A177-3AD203B41FA5}">
                      <a16:colId xmlns:a16="http://schemas.microsoft.com/office/drawing/2014/main" val="20007"/>
                    </a:ext>
                  </a:extLst>
                </a:gridCol>
                <a:gridCol w="377862">
                  <a:extLst>
                    <a:ext uri="{9D8B030D-6E8A-4147-A177-3AD203B41FA5}">
                      <a16:colId xmlns:a16="http://schemas.microsoft.com/office/drawing/2014/main" val="20008"/>
                    </a:ext>
                  </a:extLst>
                </a:gridCol>
                <a:gridCol w="206684">
                  <a:extLst>
                    <a:ext uri="{9D8B030D-6E8A-4147-A177-3AD203B41FA5}">
                      <a16:colId xmlns:a16="http://schemas.microsoft.com/office/drawing/2014/main" val="20009"/>
                    </a:ext>
                  </a:extLst>
                </a:gridCol>
                <a:gridCol w="171179">
                  <a:extLst>
                    <a:ext uri="{9D8B030D-6E8A-4147-A177-3AD203B41FA5}">
                      <a16:colId xmlns:a16="http://schemas.microsoft.com/office/drawing/2014/main" val="20010"/>
                    </a:ext>
                  </a:extLst>
                </a:gridCol>
                <a:gridCol w="960402">
                  <a:extLst>
                    <a:ext uri="{9D8B030D-6E8A-4147-A177-3AD203B41FA5}">
                      <a16:colId xmlns:a16="http://schemas.microsoft.com/office/drawing/2014/main" val="20011"/>
                    </a:ext>
                  </a:extLst>
                </a:gridCol>
                <a:gridCol w="962369">
                  <a:extLst>
                    <a:ext uri="{9D8B030D-6E8A-4147-A177-3AD203B41FA5}">
                      <a16:colId xmlns:a16="http://schemas.microsoft.com/office/drawing/2014/main" val="20012"/>
                    </a:ext>
                  </a:extLst>
                </a:gridCol>
                <a:gridCol w="440841">
                  <a:extLst>
                    <a:ext uri="{9D8B030D-6E8A-4147-A177-3AD203B41FA5}">
                      <a16:colId xmlns:a16="http://schemas.microsoft.com/office/drawing/2014/main" val="20013"/>
                    </a:ext>
                  </a:extLst>
                </a:gridCol>
                <a:gridCol w="519561">
                  <a:extLst>
                    <a:ext uri="{9D8B030D-6E8A-4147-A177-3AD203B41FA5}">
                      <a16:colId xmlns:a16="http://schemas.microsoft.com/office/drawing/2014/main" val="20014"/>
                    </a:ext>
                  </a:extLst>
                </a:gridCol>
                <a:gridCol w="442808">
                  <a:extLst>
                    <a:ext uri="{9D8B030D-6E8A-4147-A177-3AD203B41FA5}">
                      <a16:colId xmlns:a16="http://schemas.microsoft.com/office/drawing/2014/main" val="20015"/>
                    </a:ext>
                  </a:extLst>
                </a:gridCol>
                <a:gridCol w="377862">
                  <a:extLst>
                    <a:ext uri="{9D8B030D-6E8A-4147-A177-3AD203B41FA5}">
                      <a16:colId xmlns:a16="http://schemas.microsoft.com/office/drawing/2014/main" val="20016"/>
                    </a:ext>
                  </a:extLst>
                </a:gridCol>
              </a:tblGrid>
              <a:tr h="318919">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400" b="1" i="0" u="none" strike="noStrike">
                        <a:solidFill>
                          <a:srgbClr val="000000"/>
                        </a:solidFill>
                        <a:effectLst/>
                        <a:latin typeface="Arial"/>
                      </a:endParaRPr>
                    </a:p>
                  </a:txBody>
                  <a:tcPr marL="0" marR="0" marT="0" marB="0" anchor="b"/>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400" b="0" i="0" u="none" strike="noStrike">
                        <a:solidFill>
                          <a:srgbClr val="000000"/>
                        </a:solidFill>
                        <a:effectLst/>
                        <a:latin typeface="Arial"/>
                      </a:endParaRPr>
                    </a:p>
                  </a:txBody>
                  <a:tcPr marL="0" marR="0" marT="0" marB="0" anchor="b"/>
                </a:tc>
                <a:tc gridSpan="2">
                  <a:txBody>
                    <a:bodyPr/>
                    <a:lstStyle/>
                    <a:p>
                      <a:endParaRPr lang="en-US"/>
                    </a:p>
                  </a:txBody>
                  <a:tcPr marL="0" marR="0" marT="0" marB="0" anchor="b"/>
                </a:tc>
                <a:tc hMerge="1">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400" b="0" i="0" u="none" strike="noStrike">
                        <a:solidFill>
                          <a:srgbClr val="000000"/>
                        </a:solidFill>
                        <a:effectLst/>
                        <a:latin typeface="Arial"/>
                      </a:endParaRPr>
                    </a:p>
                  </a:txBody>
                  <a:tcPr marL="0" marR="0" marT="0" marB="0" anchor="b"/>
                </a:tc>
                <a:tc gridSpan="2">
                  <a:txBody>
                    <a:bodyPr/>
                    <a:lstStyle/>
                    <a:p>
                      <a:pPr algn="l" fontAlgn="b"/>
                      <a:r>
                        <a:rPr lang="en-US" sz="400" u="none" strike="noStrike">
                          <a:effectLst/>
                        </a:rPr>
                        <a:t>     QUARTERLY TIME STUDY</a:t>
                      </a:r>
                      <a:endParaRPr lang="en-US" sz="400" b="1" i="0" u="none" strike="noStrike">
                        <a:solidFill>
                          <a:srgbClr val="000000"/>
                        </a:solidFill>
                        <a:effectLst/>
                        <a:latin typeface="Arial"/>
                      </a:endParaRPr>
                    </a:p>
                  </a:txBody>
                  <a:tcPr marL="0" marR="0" marT="0" marB="0" anchor="b"/>
                </a:tc>
                <a:tc hMerge="1">
                  <a:txBody>
                    <a:bodyPr/>
                    <a:lstStyle/>
                    <a:p>
                      <a:endParaRPr lang="en-US"/>
                    </a:p>
                  </a:txBody>
                  <a:tcPr/>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400" b="0" i="0" u="none" strike="noStrike">
                        <a:solidFill>
                          <a:srgbClr val="000000"/>
                        </a:solidFill>
                        <a:effectLst/>
                        <a:latin typeface="Arial"/>
                      </a:endParaRPr>
                    </a:p>
                  </a:txBody>
                  <a:tcPr marL="0" marR="0" marT="0" marB="0" anchor="b"/>
                </a:tc>
                <a:extLst>
                  <a:ext uri="{0D108BD9-81ED-4DB2-BD59-A6C34878D82A}">
                    <a16:rowId xmlns:a16="http://schemas.microsoft.com/office/drawing/2014/main" val="10000"/>
                  </a:ext>
                </a:extLst>
              </a:tr>
              <a:tr h="145383">
                <a:tc>
                  <a:txBody>
                    <a:bodyPr/>
                    <a:lstStyle/>
                    <a:p>
                      <a:pPr algn="l" fontAlgn="b"/>
                      <a:r>
                        <a:rPr lang="en-US" sz="400" u="none" strike="noStrike">
                          <a:effectLst/>
                        </a:rPr>
                        <a:t>Period Covered:</a:t>
                      </a:r>
                      <a:endParaRPr lang="en-US" sz="400" b="1"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1"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gridSpan="2">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hMerge="1">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ctr" fontAlgn="b"/>
                      <a:r>
                        <a:rPr lang="en-US" sz="400" u="none" strike="noStrike">
                          <a:effectLst/>
                        </a:rPr>
                        <a:t>Tuesday</a:t>
                      </a:r>
                      <a:endParaRPr lang="en-US" sz="400" b="1" i="0" u="none" strike="noStrike">
                        <a:solidFill>
                          <a:srgbClr val="000000"/>
                        </a:solidFill>
                        <a:effectLst/>
                        <a:latin typeface="Arial"/>
                      </a:endParaRPr>
                    </a:p>
                  </a:txBody>
                  <a:tcPr marL="0" marR="0" marT="0" marB="0" anchor="b"/>
                </a:tc>
                <a:tc>
                  <a:txBody>
                    <a:bodyPr/>
                    <a:lstStyle/>
                    <a:p>
                      <a:pPr algn="ctr" fontAlgn="b"/>
                      <a:r>
                        <a:rPr lang="en-US" sz="400" u="none" strike="noStrike">
                          <a:effectLst/>
                        </a:rPr>
                        <a:t>Wednesday</a:t>
                      </a:r>
                      <a:endParaRPr lang="en-US" sz="400" b="1" i="0" u="none" strike="noStrike">
                        <a:solidFill>
                          <a:srgbClr val="000000"/>
                        </a:solidFill>
                        <a:effectLst/>
                        <a:latin typeface="Arial"/>
                      </a:endParaRPr>
                    </a:p>
                  </a:txBody>
                  <a:tcPr marL="0" marR="0" marT="0" marB="0" anchor="b"/>
                </a:tc>
                <a:tc>
                  <a:txBody>
                    <a:bodyPr/>
                    <a:lstStyle/>
                    <a:p>
                      <a:pPr algn="ctr" fontAlgn="b"/>
                      <a:r>
                        <a:rPr lang="en-US" sz="400" u="none" strike="noStrike">
                          <a:effectLst/>
                        </a:rPr>
                        <a:t>Thursday</a:t>
                      </a:r>
                      <a:endParaRPr lang="en-US" sz="400" b="1" i="0" u="none" strike="noStrike">
                        <a:solidFill>
                          <a:srgbClr val="000000"/>
                        </a:solidFill>
                        <a:effectLst/>
                        <a:latin typeface="Arial"/>
                      </a:endParaRPr>
                    </a:p>
                  </a:txBody>
                  <a:tcPr marL="0" marR="0" marT="0" marB="0" anchor="b"/>
                </a:tc>
                <a:tc>
                  <a:txBody>
                    <a:bodyPr/>
                    <a:lstStyle/>
                    <a:p>
                      <a:pPr algn="ctr" fontAlgn="b"/>
                      <a:r>
                        <a:rPr lang="en-US" sz="400" u="none" strike="noStrike">
                          <a:effectLst/>
                        </a:rPr>
                        <a:t>Total</a:t>
                      </a:r>
                      <a:endParaRPr lang="en-US" sz="400" b="1" i="0" u="none" strike="noStrike">
                        <a:solidFill>
                          <a:srgbClr val="000000"/>
                        </a:solidFill>
                        <a:effectLst/>
                        <a:latin typeface="Arial"/>
                      </a:endParaRPr>
                    </a:p>
                  </a:txBody>
                  <a:tcPr marL="0" marR="0" marT="0" marB="0" anchor="b"/>
                </a:tc>
                <a:extLst>
                  <a:ext uri="{0D108BD9-81ED-4DB2-BD59-A6C34878D82A}">
                    <a16:rowId xmlns:a16="http://schemas.microsoft.com/office/drawing/2014/main" val="10001"/>
                  </a:ext>
                </a:extLst>
              </a:tr>
              <a:tr h="70871">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1"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gridSpan="2">
                  <a:txBody>
                    <a:bodyPr/>
                    <a:lstStyle/>
                    <a:p>
                      <a:pPr algn="l" fontAlgn="b"/>
                      <a:r>
                        <a:rPr lang="en-US" sz="400" u="none" strike="noStrike">
                          <a:effectLst/>
                        </a:rPr>
                        <a:t>PROGRAM AREA</a:t>
                      </a:r>
                      <a:endParaRPr lang="en-US" sz="400" b="1" i="0" u="none" strike="noStrike">
                        <a:solidFill>
                          <a:srgbClr val="000000"/>
                        </a:solidFill>
                        <a:effectLst/>
                        <a:latin typeface="Arial"/>
                      </a:endParaRPr>
                    </a:p>
                  </a:txBody>
                  <a:tcPr marL="0" marR="0" marT="0" marB="0" anchor="b"/>
                </a:tc>
                <a:tc hMerge="1">
                  <a:txBody>
                    <a:bodyPr/>
                    <a:lstStyle/>
                    <a:p>
                      <a:endParaRPr lang="en-US"/>
                    </a:p>
                  </a:txBody>
                  <a:tcPr/>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gridSpan="2">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hMerge="1">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extLst>
                  <a:ext uri="{0D108BD9-81ED-4DB2-BD59-A6C34878D82A}">
                    <a16:rowId xmlns:a16="http://schemas.microsoft.com/office/drawing/2014/main" val="10002"/>
                  </a:ext>
                </a:extLst>
              </a:tr>
              <a:tr h="232209">
                <a:tc>
                  <a:txBody>
                    <a:bodyPr/>
                    <a:lstStyle/>
                    <a:p>
                      <a:pPr algn="l" fontAlgn="b"/>
                      <a:r>
                        <a:rPr lang="en-US" sz="400" u="none" strike="noStrike">
                          <a:effectLst/>
                        </a:rPr>
                        <a:t>IMAA</a:t>
                      </a:r>
                      <a:endParaRPr lang="en-US" sz="400" b="1" i="0" u="none" strike="noStrike">
                        <a:solidFill>
                          <a:srgbClr val="000000"/>
                        </a:solidFill>
                        <a:effectLst/>
                        <a:latin typeface="Arial"/>
                      </a:endParaRPr>
                    </a:p>
                  </a:txBody>
                  <a:tcPr marL="0" marR="0" marT="0" marB="0" vert="vert27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1" i="0" u="none" strike="noStrike">
                        <a:solidFill>
                          <a:srgbClr val="000000"/>
                        </a:solidFill>
                        <a:effectLst/>
                        <a:latin typeface="Arial"/>
                      </a:endParaRPr>
                    </a:p>
                  </a:txBody>
                  <a:tcPr marL="0" marR="0" marT="0" marB="0" anchor="b"/>
                </a:tc>
                <a:tc>
                  <a:txBody>
                    <a:bodyPr/>
                    <a:lstStyle/>
                    <a:p>
                      <a:pPr algn="l" fontAlgn="b"/>
                      <a:r>
                        <a:rPr lang="en-US" sz="400" u="none" strike="noStrike">
                          <a:effectLst/>
                        </a:rPr>
                        <a:t>076</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IM Eligibility</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gridSpan="2">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hMerge="1">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FFFFFF"/>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FFFFFF"/>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FFFFFF"/>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FFFFFF"/>
                        </a:solidFill>
                        <a:effectLst/>
                        <a:latin typeface="Arial"/>
                      </a:endParaRPr>
                    </a:p>
                  </a:txBody>
                  <a:tcPr marL="0" marR="0" marT="0" marB="0" anchor="b"/>
                </a:tc>
                <a:extLst>
                  <a:ext uri="{0D108BD9-81ED-4DB2-BD59-A6C34878D82A}">
                    <a16:rowId xmlns:a16="http://schemas.microsoft.com/office/drawing/2014/main" val="10003"/>
                  </a:ext>
                </a:extLst>
              </a:tr>
              <a:tr h="151440">
                <a:tc>
                  <a:txBody>
                    <a:bodyPr/>
                    <a:lstStyle/>
                    <a:p>
                      <a:pPr algn="l" fontAlgn="b"/>
                      <a:r>
                        <a:rPr lang="en-US" sz="400" u="none" strike="noStrike">
                          <a:effectLst/>
                        </a:rPr>
                        <a:t> </a:t>
                      </a:r>
                      <a:endParaRPr lang="en-US" sz="400" b="1" i="0" u="none" strike="noStrike">
                        <a:solidFill>
                          <a:srgbClr val="000000"/>
                        </a:solidFill>
                        <a:effectLst/>
                        <a:latin typeface="Arial"/>
                      </a:endParaRPr>
                    </a:p>
                  </a:txBody>
                  <a:tcPr marL="0" marR="0" marT="0" marB="0" vert="vert270" anchor="b"/>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400" b="1" i="0" u="none" strike="noStrike">
                        <a:solidFill>
                          <a:srgbClr val="000000"/>
                        </a:solidFill>
                        <a:effectLst/>
                        <a:latin typeface="Arial"/>
                      </a:endParaRPr>
                    </a:p>
                  </a:txBody>
                  <a:tcPr marL="0" marR="0" marT="0" marB="0" anchor="b"/>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400" b="0" i="0" u="none" strike="noStrike">
                        <a:solidFill>
                          <a:srgbClr val="000000"/>
                        </a:solidFill>
                        <a:effectLst/>
                        <a:latin typeface="Arial"/>
                      </a:endParaRPr>
                    </a:p>
                  </a:txBody>
                  <a:tcPr marL="0" marR="0" marT="0" marB="0" anchor="b"/>
                </a:tc>
                <a:tc gridSpan="7">
                  <a:txBody>
                    <a:bodyPr/>
                    <a:lstStyle/>
                    <a:p>
                      <a:pPr algn="l" fontAlgn="b"/>
                      <a:r>
                        <a:rPr lang="en-US" sz="400" u="none" strike="noStrike">
                          <a:effectLst/>
                        </a:rPr>
                        <a:t>All IM functions related to Food Share and/or Medical Assistance</a:t>
                      </a:r>
                      <a:endParaRPr lang="en-US" sz="400" b="0" i="0" u="none" strike="noStrike">
                        <a:solidFill>
                          <a:srgbClr val="000000"/>
                        </a:solidFill>
                        <a:effectLst/>
                        <a:latin typeface="Arial"/>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r" fontAlgn="b"/>
                      <a:r>
                        <a:rPr lang="en-US" sz="400" u="none" strike="noStrike">
                          <a:effectLst/>
                        </a:rPr>
                        <a:t>0.00</a:t>
                      </a:r>
                      <a:endParaRPr lang="en-US" sz="400" b="0" i="0" u="none" strike="noStrike">
                        <a:solidFill>
                          <a:srgbClr val="000000"/>
                        </a:solidFill>
                        <a:effectLst/>
                        <a:latin typeface="Arial"/>
                      </a:endParaRPr>
                    </a:p>
                  </a:txBody>
                  <a:tcPr marL="0" marR="0" marT="0" marB="0" anchor="b"/>
                </a:tc>
                <a:extLst>
                  <a:ext uri="{0D108BD9-81ED-4DB2-BD59-A6C34878D82A}">
                    <a16:rowId xmlns:a16="http://schemas.microsoft.com/office/drawing/2014/main" val="10004"/>
                  </a:ext>
                </a:extLst>
              </a:tr>
              <a:tr h="100961">
                <a:tc>
                  <a:txBody>
                    <a:bodyPr/>
                    <a:lstStyle/>
                    <a:p>
                      <a:pPr algn="l" fontAlgn="b"/>
                      <a:r>
                        <a:rPr lang="en-US" sz="400" u="none" strike="noStrike">
                          <a:effectLst/>
                        </a:rPr>
                        <a:t> </a:t>
                      </a:r>
                      <a:endParaRPr lang="en-US" sz="400" b="1" i="0" u="none" strike="noStrike">
                        <a:solidFill>
                          <a:srgbClr val="000000"/>
                        </a:solidFill>
                        <a:effectLst/>
                        <a:latin typeface="Arial"/>
                      </a:endParaRPr>
                    </a:p>
                  </a:txBody>
                  <a:tcPr marL="0" marR="0" marT="0" marB="0" vert="vert270" anchor="b"/>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400" b="1" i="0" u="none" strike="noStrike">
                        <a:solidFill>
                          <a:srgbClr val="000000"/>
                        </a:solidFill>
                        <a:effectLst/>
                        <a:latin typeface="Arial"/>
                      </a:endParaRPr>
                    </a:p>
                  </a:txBody>
                  <a:tcPr marL="0" marR="0" marT="0" marB="0" anchor="b"/>
                </a:tc>
                <a:tc>
                  <a:txBody>
                    <a:bodyPr/>
                    <a:lstStyle/>
                    <a:p>
                      <a:pPr algn="l" fontAlgn="b"/>
                      <a:r>
                        <a:rPr lang="en-US" sz="400" u="none" strike="noStrike">
                          <a:effectLst/>
                        </a:rPr>
                        <a:t>150</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FSET</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gridSpan="2">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hMerge="1">
                  <a:txBody>
                    <a:bodyPr/>
                    <a:lstStyle/>
                    <a:p>
                      <a:endParaRPr lang="en-US"/>
                    </a:p>
                  </a:txBody>
                  <a:tcPr/>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extLst>
                  <a:ext uri="{0D108BD9-81ED-4DB2-BD59-A6C34878D82A}">
                    <a16:rowId xmlns:a16="http://schemas.microsoft.com/office/drawing/2014/main" val="10005"/>
                  </a:ext>
                </a:extLst>
              </a:tr>
              <a:tr h="100961">
                <a:tc>
                  <a:txBody>
                    <a:bodyPr/>
                    <a:lstStyle/>
                    <a:p>
                      <a:pPr algn="l" fontAlgn="b"/>
                      <a:r>
                        <a:rPr lang="en-US" sz="400" u="none" strike="noStrike">
                          <a:effectLst/>
                        </a:rPr>
                        <a:t> </a:t>
                      </a:r>
                      <a:endParaRPr lang="en-US" sz="400" b="1" i="0" u="none" strike="noStrike">
                        <a:solidFill>
                          <a:srgbClr val="000000"/>
                        </a:solidFill>
                        <a:effectLst/>
                        <a:latin typeface="Arial"/>
                      </a:endParaRPr>
                    </a:p>
                  </a:txBody>
                  <a:tcPr marL="0" marR="0" marT="0" marB="0" vert="vert270" anchor="b"/>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400" b="1" i="0" u="none" strike="noStrike">
                        <a:solidFill>
                          <a:srgbClr val="000000"/>
                        </a:solidFill>
                        <a:effectLst/>
                        <a:latin typeface="Arial"/>
                      </a:endParaRPr>
                    </a:p>
                  </a:txBody>
                  <a:tcPr marL="0" marR="0" marT="0" marB="0" anchor="b"/>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500" b="0" i="0" u="none" strike="noStrike">
                        <a:solidFill>
                          <a:srgbClr val="000000"/>
                        </a:solidFill>
                        <a:effectLst/>
                        <a:latin typeface="Arial"/>
                      </a:endParaRPr>
                    </a:p>
                  </a:txBody>
                  <a:tcPr marL="0" marR="0" marT="0" marB="0" anchor="b"/>
                </a:tc>
                <a:tc gridSpan="2">
                  <a:txBody>
                    <a:bodyPr/>
                    <a:lstStyle/>
                    <a:p>
                      <a:pPr algn="l" fontAlgn="b"/>
                      <a:r>
                        <a:rPr lang="en-US" sz="400" u="none" strike="noStrike">
                          <a:effectLst/>
                        </a:rPr>
                        <a:t>FSET Administration</a:t>
                      </a:r>
                      <a:endParaRPr lang="en-US" sz="400" b="0" i="0" u="none" strike="noStrike">
                        <a:solidFill>
                          <a:srgbClr val="000000"/>
                        </a:solidFill>
                        <a:effectLst/>
                        <a:latin typeface="Arial"/>
                      </a:endParaRPr>
                    </a:p>
                  </a:txBody>
                  <a:tcPr marL="0" marR="0" marT="0" marB="0" anchor="b"/>
                </a:tc>
                <a:tc hMerge="1">
                  <a:txBody>
                    <a:bodyPr/>
                    <a:lstStyle/>
                    <a:p>
                      <a:endParaRPr lang="en-US"/>
                    </a:p>
                  </a:txBody>
                  <a:tcPr/>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400" b="0" i="0" u="none" strike="noStrike">
                        <a:solidFill>
                          <a:srgbClr val="000000"/>
                        </a:solidFill>
                        <a:effectLst/>
                        <a:latin typeface="Arial"/>
                      </a:endParaRPr>
                    </a:p>
                  </a:txBody>
                  <a:tcPr marL="0" marR="0" marT="0" marB="0" anchor="b"/>
                </a:tc>
                <a:tc gridSpan="2">
                  <a:txBody>
                    <a:bodyPr/>
                    <a:lstStyle/>
                    <a:p>
                      <a:pPr algn="l" fontAlgn="b"/>
                      <a:endParaRPr lang="en-US" sz="400" b="0" i="0" u="none" strike="noStrike">
                        <a:solidFill>
                          <a:srgbClr val="000000"/>
                        </a:solidFill>
                        <a:effectLst/>
                        <a:latin typeface="Arial"/>
                      </a:endParaRPr>
                    </a:p>
                  </a:txBody>
                  <a:tcPr marL="0" marR="0" marT="0" marB="0" anchor="b"/>
                </a:tc>
                <a:tc hMerge="1">
                  <a:txBody>
                    <a:bodyPr/>
                    <a:lstStyle/>
                    <a:p>
                      <a:endParaRPr lang="en-US"/>
                    </a:p>
                  </a:txBody>
                  <a:tcPr/>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400" b="0" i="0" u="none" strike="noStrike" dirty="0">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extLst>
                  <a:ext uri="{0D108BD9-81ED-4DB2-BD59-A6C34878D82A}">
                    <a16:rowId xmlns:a16="http://schemas.microsoft.com/office/drawing/2014/main" val="10006"/>
                  </a:ext>
                </a:extLst>
              </a:tr>
              <a:tr h="100961">
                <a:tc>
                  <a:txBody>
                    <a:bodyPr/>
                    <a:lstStyle/>
                    <a:p>
                      <a:pPr algn="l" fontAlgn="b"/>
                      <a:r>
                        <a:rPr lang="en-US" sz="400" u="none" strike="noStrike">
                          <a:effectLst/>
                        </a:rPr>
                        <a:t> </a:t>
                      </a:r>
                      <a:endParaRPr lang="en-US" sz="400" b="1" i="0" u="none" strike="noStrike">
                        <a:solidFill>
                          <a:srgbClr val="000000"/>
                        </a:solidFill>
                        <a:effectLst/>
                        <a:latin typeface="Arial"/>
                      </a:endParaRPr>
                    </a:p>
                  </a:txBody>
                  <a:tcPr marL="0" marR="0" marT="0" marB="0" vert="vert270" anchor="b"/>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400" b="1" i="0" u="none" strike="noStrike">
                        <a:solidFill>
                          <a:srgbClr val="000000"/>
                        </a:solidFill>
                        <a:effectLst/>
                        <a:latin typeface="Arial"/>
                      </a:endParaRPr>
                    </a:p>
                  </a:txBody>
                  <a:tcPr marL="0" marR="0" marT="0" marB="0" anchor="b"/>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500" b="0" i="0" u="none" strike="noStrike">
                        <a:solidFill>
                          <a:srgbClr val="000000"/>
                        </a:solidFill>
                        <a:effectLst/>
                        <a:latin typeface="Arial"/>
                      </a:endParaRPr>
                    </a:p>
                  </a:txBody>
                  <a:tcPr marL="0" marR="0" marT="0" marB="0" anchor="b"/>
                </a:tc>
                <a:tc gridSpan="4">
                  <a:txBody>
                    <a:bodyPr/>
                    <a:lstStyle/>
                    <a:p>
                      <a:pPr algn="l" fontAlgn="b"/>
                      <a:r>
                        <a:rPr lang="en-US" sz="400" u="none" strike="noStrike">
                          <a:effectLst/>
                        </a:rPr>
                        <a:t>Providing FSET program information</a:t>
                      </a:r>
                      <a:endParaRPr lang="en-US" sz="400" b="0" i="0" u="none" strike="noStrike">
                        <a:solidFill>
                          <a:srgbClr val="000000"/>
                        </a:solidFill>
                        <a:effectLst/>
                        <a:latin typeface="Arial"/>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algn="l" fontAlgn="b"/>
                      <a:endParaRPr lang="en-US" sz="400" b="0" i="0" u="none" strike="noStrike">
                        <a:solidFill>
                          <a:srgbClr val="000000"/>
                        </a:solidFill>
                        <a:effectLst/>
                        <a:latin typeface="Arial"/>
                      </a:endParaRPr>
                    </a:p>
                  </a:txBody>
                  <a:tcPr marL="0" marR="0" marT="0" marB="0" anchor="b"/>
                </a:tc>
                <a:tc hMerge="1">
                  <a:txBody>
                    <a:bodyPr/>
                    <a:lstStyle/>
                    <a:p>
                      <a:endParaRPr lang="en-US"/>
                    </a:p>
                  </a:txBody>
                  <a:tcPr/>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extLst>
                  <a:ext uri="{0D108BD9-81ED-4DB2-BD59-A6C34878D82A}">
                    <a16:rowId xmlns:a16="http://schemas.microsoft.com/office/drawing/2014/main" val="10007"/>
                  </a:ext>
                </a:extLst>
              </a:tr>
              <a:tr h="100961">
                <a:tc>
                  <a:txBody>
                    <a:bodyPr/>
                    <a:lstStyle/>
                    <a:p>
                      <a:pPr algn="l" fontAlgn="b"/>
                      <a:r>
                        <a:rPr lang="en-US" sz="400" u="none" strike="noStrike">
                          <a:effectLst/>
                        </a:rPr>
                        <a:t> </a:t>
                      </a:r>
                      <a:endParaRPr lang="en-US" sz="400" b="1" i="0" u="none" strike="noStrike">
                        <a:solidFill>
                          <a:srgbClr val="000000"/>
                        </a:solidFill>
                        <a:effectLst/>
                        <a:latin typeface="Arial"/>
                      </a:endParaRPr>
                    </a:p>
                  </a:txBody>
                  <a:tcPr marL="0" marR="0" marT="0" marB="0" vert="vert270" anchor="b"/>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400" b="1" i="0" u="none" strike="noStrike">
                        <a:solidFill>
                          <a:srgbClr val="000000"/>
                        </a:solidFill>
                        <a:effectLst/>
                        <a:latin typeface="Arial"/>
                      </a:endParaRPr>
                    </a:p>
                  </a:txBody>
                  <a:tcPr marL="0" marR="0" marT="0" marB="0" anchor="b"/>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500" b="0" i="0" u="none" strike="noStrike">
                        <a:solidFill>
                          <a:srgbClr val="000000"/>
                        </a:solidFill>
                        <a:effectLst/>
                        <a:latin typeface="Arial"/>
                      </a:endParaRPr>
                    </a:p>
                  </a:txBody>
                  <a:tcPr marL="0" marR="0" marT="0" marB="0" anchor="b"/>
                </a:tc>
                <a:tc gridSpan="7">
                  <a:txBody>
                    <a:bodyPr/>
                    <a:lstStyle/>
                    <a:p>
                      <a:pPr algn="l" fontAlgn="b"/>
                      <a:r>
                        <a:rPr lang="en-US" sz="400" u="none" strike="noStrike">
                          <a:effectLst/>
                        </a:rPr>
                        <a:t>Work related to managing clocks and determing exemptions</a:t>
                      </a:r>
                      <a:endParaRPr lang="en-US" sz="400" b="0" i="0" u="none" strike="noStrike">
                        <a:solidFill>
                          <a:srgbClr val="000000"/>
                        </a:solidFill>
                        <a:effectLst/>
                        <a:latin typeface="Arial"/>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extLst>
                  <a:ext uri="{0D108BD9-81ED-4DB2-BD59-A6C34878D82A}">
                    <a16:rowId xmlns:a16="http://schemas.microsoft.com/office/drawing/2014/main" val="10008"/>
                  </a:ext>
                </a:extLst>
              </a:tr>
              <a:tr h="141344">
                <a:tc>
                  <a:txBody>
                    <a:bodyPr/>
                    <a:lstStyle/>
                    <a:p>
                      <a:pPr algn="l" fontAlgn="b"/>
                      <a:r>
                        <a:rPr lang="en-US" sz="400" u="none" strike="noStrike">
                          <a:effectLst/>
                        </a:rPr>
                        <a:t> </a:t>
                      </a:r>
                      <a:endParaRPr lang="en-US" sz="400" b="1" i="0" u="none" strike="noStrike">
                        <a:solidFill>
                          <a:srgbClr val="000000"/>
                        </a:solidFill>
                        <a:effectLst/>
                        <a:latin typeface="Arial"/>
                      </a:endParaRPr>
                    </a:p>
                  </a:txBody>
                  <a:tcPr marL="0" marR="0" marT="0" marB="0" vert="vert270" anchor="b"/>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400" b="1" i="0" u="none" strike="noStrike">
                        <a:solidFill>
                          <a:srgbClr val="000000"/>
                        </a:solidFill>
                        <a:effectLst/>
                        <a:latin typeface="Arial"/>
                      </a:endParaRPr>
                    </a:p>
                  </a:txBody>
                  <a:tcPr marL="0" marR="0" marT="0" marB="0" anchor="b"/>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500" b="0" i="0" u="none" strike="noStrike">
                        <a:solidFill>
                          <a:srgbClr val="000000"/>
                        </a:solidFill>
                        <a:effectLst/>
                        <a:latin typeface="Arial"/>
                      </a:endParaRPr>
                    </a:p>
                  </a:txBody>
                  <a:tcPr marL="0" marR="0" marT="0" marB="0" anchor="b"/>
                </a:tc>
                <a:tc gridSpan="2">
                  <a:txBody>
                    <a:bodyPr/>
                    <a:lstStyle/>
                    <a:p>
                      <a:pPr algn="l" fontAlgn="b"/>
                      <a:r>
                        <a:rPr lang="en-US" sz="400" u="none" strike="noStrike">
                          <a:effectLst/>
                        </a:rPr>
                        <a:t>FSET referral</a:t>
                      </a:r>
                      <a:endParaRPr lang="en-US" sz="400" b="0" i="0" u="none" strike="noStrike">
                        <a:solidFill>
                          <a:srgbClr val="000000"/>
                        </a:solidFill>
                        <a:effectLst/>
                        <a:latin typeface="Arial"/>
                      </a:endParaRPr>
                    </a:p>
                  </a:txBody>
                  <a:tcPr marL="0" marR="0" marT="0" marB="0" anchor="b"/>
                </a:tc>
                <a:tc hMerge="1">
                  <a:txBody>
                    <a:bodyPr/>
                    <a:lstStyle/>
                    <a:p>
                      <a:endParaRPr lang="en-US"/>
                    </a:p>
                  </a:txBody>
                  <a:tcPr/>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400" b="0" i="0" u="none" strike="noStrike">
                        <a:solidFill>
                          <a:srgbClr val="000000"/>
                        </a:solidFill>
                        <a:effectLst/>
                        <a:latin typeface="Arial"/>
                      </a:endParaRPr>
                    </a:p>
                  </a:txBody>
                  <a:tcPr marL="0" marR="0" marT="0" marB="0" anchor="b"/>
                </a:tc>
                <a:tc gridSpan="2">
                  <a:txBody>
                    <a:bodyPr/>
                    <a:lstStyle/>
                    <a:p>
                      <a:pPr algn="l" fontAlgn="b"/>
                      <a:endParaRPr lang="en-US" sz="400" b="0" i="0" u="none" strike="noStrike">
                        <a:solidFill>
                          <a:srgbClr val="000000"/>
                        </a:solidFill>
                        <a:effectLst/>
                        <a:latin typeface="Arial"/>
                      </a:endParaRPr>
                    </a:p>
                  </a:txBody>
                  <a:tcPr marL="0" marR="0" marT="0" marB="0" anchor="b"/>
                </a:tc>
                <a:tc hMerge="1">
                  <a:txBody>
                    <a:bodyPr/>
                    <a:lstStyle/>
                    <a:p>
                      <a:endParaRPr lang="en-US"/>
                    </a:p>
                  </a:txBody>
                  <a:tcPr/>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r" fontAlgn="b"/>
                      <a:r>
                        <a:rPr lang="en-US" sz="400" u="none" strike="noStrike">
                          <a:effectLst/>
                        </a:rPr>
                        <a:t>0.00</a:t>
                      </a:r>
                      <a:endParaRPr lang="en-US" sz="400" b="0" i="0" u="none" strike="noStrike">
                        <a:solidFill>
                          <a:srgbClr val="000000"/>
                        </a:solidFill>
                        <a:effectLst/>
                        <a:latin typeface="Arial"/>
                      </a:endParaRPr>
                    </a:p>
                  </a:txBody>
                  <a:tcPr marL="0" marR="0" marT="0" marB="0" anchor="b"/>
                </a:tc>
                <a:extLst>
                  <a:ext uri="{0D108BD9-81ED-4DB2-BD59-A6C34878D82A}">
                    <a16:rowId xmlns:a16="http://schemas.microsoft.com/office/drawing/2014/main" val="10009"/>
                  </a:ext>
                </a:extLst>
              </a:tr>
              <a:tr h="186776">
                <a:tc>
                  <a:txBody>
                    <a:bodyPr/>
                    <a:lstStyle/>
                    <a:p>
                      <a:pPr algn="l" fontAlgn="b"/>
                      <a:r>
                        <a:rPr lang="en-US" sz="400" u="none" strike="noStrike">
                          <a:effectLst/>
                        </a:rPr>
                        <a:t> </a:t>
                      </a:r>
                      <a:endParaRPr lang="en-US" sz="400" b="1" i="0" u="none" strike="noStrike">
                        <a:solidFill>
                          <a:srgbClr val="000000"/>
                        </a:solidFill>
                        <a:effectLst/>
                        <a:latin typeface="Arial"/>
                      </a:endParaRPr>
                    </a:p>
                  </a:txBody>
                  <a:tcPr marL="0" marR="0" marT="0" marB="0" vert="vert270" anchor="b"/>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400" b="1" i="0" u="none" strike="noStrike">
                        <a:solidFill>
                          <a:srgbClr val="000000"/>
                        </a:solidFill>
                        <a:effectLst/>
                        <a:latin typeface="Arial"/>
                      </a:endParaRPr>
                    </a:p>
                  </a:txBody>
                  <a:tcPr marL="0" marR="0" marT="0" marB="0" anchor="b"/>
                </a:tc>
                <a:tc>
                  <a:txBody>
                    <a:bodyPr/>
                    <a:lstStyle/>
                    <a:p>
                      <a:pPr algn="l" fontAlgn="b"/>
                      <a:r>
                        <a:rPr lang="en-US" sz="400" u="none" strike="noStrike">
                          <a:effectLst/>
                        </a:rPr>
                        <a:t>360</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Marketplace Exchange</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dirty="0">
                          <a:effectLst/>
                        </a:rPr>
                        <a:t> </a:t>
                      </a:r>
                      <a:endParaRPr lang="en-US" sz="400" b="0" i="0" u="none" strike="noStrike" dirty="0">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gridSpan="2">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hMerge="1">
                  <a:txBody>
                    <a:bodyPr/>
                    <a:lstStyle/>
                    <a:p>
                      <a:endParaRPr lang="en-US"/>
                    </a:p>
                  </a:txBody>
                  <a:tcPr/>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extLst>
                  <a:ext uri="{0D108BD9-81ED-4DB2-BD59-A6C34878D82A}">
                    <a16:rowId xmlns:a16="http://schemas.microsoft.com/office/drawing/2014/main" val="10010"/>
                  </a:ext>
                </a:extLst>
              </a:tr>
              <a:tr h="181729">
                <a:tc>
                  <a:txBody>
                    <a:bodyPr/>
                    <a:lstStyle/>
                    <a:p>
                      <a:pPr algn="l" fontAlgn="b"/>
                      <a:r>
                        <a:rPr lang="en-US" sz="400" u="none" strike="noStrike">
                          <a:effectLst/>
                        </a:rPr>
                        <a:t> </a:t>
                      </a:r>
                      <a:endParaRPr lang="en-US" sz="400" b="1" i="0" u="none" strike="noStrike">
                        <a:solidFill>
                          <a:srgbClr val="000000"/>
                        </a:solidFill>
                        <a:effectLst/>
                        <a:latin typeface="Arial"/>
                      </a:endParaRPr>
                    </a:p>
                  </a:txBody>
                  <a:tcPr marL="0" marR="0" marT="0" marB="0" vert="vert270" anchor="b"/>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400" b="1" i="0" u="none" strike="noStrike">
                        <a:solidFill>
                          <a:srgbClr val="000000"/>
                        </a:solidFill>
                        <a:effectLst/>
                        <a:latin typeface="Arial"/>
                      </a:endParaRPr>
                    </a:p>
                  </a:txBody>
                  <a:tcPr marL="0" marR="0" marT="0" marB="0" anchor="b"/>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500" b="0" i="0" u="none" strike="noStrike">
                        <a:solidFill>
                          <a:srgbClr val="000000"/>
                        </a:solidFill>
                        <a:effectLst/>
                        <a:latin typeface="Arial"/>
                      </a:endParaRPr>
                    </a:p>
                  </a:txBody>
                  <a:tcPr marL="0" marR="0" marT="0" marB="0" anchor="b"/>
                </a:tc>
                <a:tc gridSpan="8">
                  <a:txBody>
                    <a:bodyPr/>
                    <a:lstStyle/>
                    <a:p>
                      <a:pPr algn="l" fontAlgn="b"/>
                      <a:r>
                        <a:rPr lang="en-US" sz="400" u="none" strike="noStrike">
                          <a:effectLst/>
                        </a:rPr>
                        <a:t>Assisting individuals with the process of enrolling in a Marketplace qualified health plan (QHP)</a:t>
                      </a:r>
                      <a:endParaRPr lang="en-US" sz="400" b="0" i="0" u="none" strike="noStrike">
                        <a:solidFill>
                          <a:srgbClr val="000000"/>
                        </a:solidFill>
                        <a:effectLst/>
                        <a:latin typeface="Arial"/>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r" fontAlgn="b"/>
                      <a:r>
                        <a:rPr lang="en-US" sz="400" u="none" strike="noStrike">
                          <a:effectLst/>
                        </a:rPr>
                        <a:t>0.00</a:t>
                      </a:r>
                      <a:endParaRPr lang="en-US" sz="400" b="0" i="0" u="none" strike="noStrike">
                        <a:solidFill>
                          <a:srgbClr val="000000"/>
                        </a:solidFill>
                        <a:effectLst/>
                        <a:latin typeface="Arial"/>
                      </a:endParaRPr>
                    </a:p>
                  </a:txBody>
                  <a:tcPr marL="0" marR="0" marT="0" marB="0" anchor="b"/>
                </a:tc>
                <a:extLst>
                  <a:ext uri="{0D108BD9-81ED-4DB2-BD59-A6C34878D82A}">
                    <a16:rowId xmlns:a16="http://schemas.microsoft.com/office/drawing/2014/main" val="10011"/>
                  </a:ext>
                </a:extLst>
              </a:tr>
              <a:tr h="141344">
                <a:tc>
                  <a:txBody>
                    <a:bodyPr/>
                    <a:lstStyle/>
                    <a:p>
                      <a:pPr algn="l" fontAlgn="b"/>
                      <a:r>
                        <a:rPr lang="en-US" sz="400" u="none" strike="noStrike">
                          <a:effectLst/>
                        </a:rPr>
                        <a:t> </a:t>
                      </a:r>
                      <a:endParaRPr lang="en-US" sz="400" b="1" i="0" u="none" strike="noStrike">
                        <a:solidFill>
                          <a:srgbClr val="000000"/>
                        </a:solidFill>
                        <a:effectLst/>
                        <a:latin typeface="Arial"/>
                      </a:endParaRPr>
                    </a:p>
                  </a:txBody>
                  <a:tcPr marL="0" marR="0" marT="0" marB="0" vert="vert270" anchor="b"/>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400" b="1" i="0" u="none" strike="noStrike">
                        <a:solidFill>
                          <a:srgbClr val="000000"/>
                        </a:solidFill>
                        <a:effectLst/>
                        <a:latin typeface="Arial"/>
                      </a:endParaRPr>
                    </a:p>
                  </a:txBody>
                  <a:tcPr marL="0" marR="0" marT="0" marB="0" anchor="b"/>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500" b="0" i="0" u="none" strike="noStrike">
                        <a:solidFill>
                          <a:srgbClr val="000000"/>
                        </a:solidFill>
                        <a:effectLst/>
                        <a:latin typeface="Arial"/>
                      </a:endParaRPr>
                    </a:p>
                  </a:txBody>
                  <a:tcPr marL="0" marR="0" marT="0" marB="0" anchor="b"/>
                </a:tc>
                <a:tc gridSpan="8">
                  <a:txBody>
                    <a:bodyPr/>
                    <a:lstStyle/>
                    <a:p>
                      <a:pPr algn="l" fontAlgn="b"/>
                      <a:r>
                        <a:rPr lang="en-US" sz="400" u="none" strike="noStrike" dirty="0">
                          <a:effectLst/>
                        </a:rPr>
                        <a:t>Assisting individuals with Marketplace QHP selection.</a:t>
                      </a:r>
                      <a:endParaRPr lang="en-US" sz="400" b="0" i="0" u="none" strike="noStrike" dirty="0">
                        <a:solidFill>
                          <a:srgbClr val="000000"/>
                        </a:solidFill>
                        <a:effectLst/>
                        <a:latin typeface="Arial"/>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r" fontAlgn="b"/>
                      <a:r>
                        <a:rPr lang="en-US" sz="400" u="none" strike="noStrike">
                          <a:effectLst/>
                        </a:rPr>
                        <a:t>0.00</a:t>
                      </a:r>
                      <a:endParaRPr lang="en-US" sz="400" b="0" i="0" u="none" strike="noStrike">
                        <a:solidFill>
                          <a:srgbClr val="000000"/>
                        </a:solidFill>
                        <a:effectLst/>
                        <a:latin typeface="Arial"/>
                      </a:endParaRPr>
                    </a:p>
                  </a:txBody>
                  <a:tcPr marL="0" marR="0" marT="0" marB="0" anchor="b"/>
                </a:tc>
                <a:extLst>
                  <a:ext uri="{0D108BD9-81ED-4DB2-BD59-A6C34878D82A}">
                    <a16:rowId xmlns:a16="http://schemas.microsoft.com/office/drawing/2014/main" val="10012"/>
                  </a:ext>
                </a:extLst>
              </a:tr>
              <a:tr h="151440">
                <a:tc>
                  <a:txBody>
                    <a:bodyPr/>
                    <a:lstStyle/>
                    <a:p>
                      <a:pPr algn="l" fontAlgn="b"/>
                      <a:r>
                        <a:rPr lang="en-US" sz="400" u="none" strike="noStrike">
                          <a:effectLst/>
                        </a:rPr>
                        <a:t> </a:t>
                      </a:r>
                      <a:endParaRPr lang="en-US" sz="400" b="1" i="0" u="none" strike="noStrike">
                        <a:solidFill>
                          <a:srgbClr val="000000"/>
                        </a:solidFill>
                        <a:effectLst/>
                        <a:latin typeface="Arial"/>
                      </a:endParaRPr>
                    </a:p>
                  </a:txBody>
                  <a:tcPr marL="0" marR="0" marT="0" marB="0" vert="vert27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1"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500" u="none" strike="noStrike">
                          <a:effectLst/>
                        </a:rPr>
                        <a:t> </a:t>
                      </a:r>
                      <a:endParaRPr lang="en-US" sz="500" b="0" i="0" u="none" strike="noStrike">
                        <a:solidFill>
                          <a:srgbClr val="000000"/>
                        </a:solidFill>
                        <a:effectLst/>
                        <a:latin typeface="Calibri"/>
                      </a:endParaRPr>
                    </a:p>
                  </a:txBody>
                  <a:tcPr marL="0" marR="0" marT="0" marB="0"/>
                </a:tc>
                <a:tc gridSpan="8">
                  <a:txBody>
                    <a:bodyPr/>
                    <a:lstStyle/>
                    <a:p>
                      <a:pPr algn="l" fontAlgn="b"/>
                      <a:r>
                        <a:rPr lang="en-US" sz="400" u="none" strike="noStrike">
                          <a:effectLst/>
                        </a:rPr>
                        <a:t>Completing Certified Application Counselor (CAC) training.</a:t>
                      </a:r>
                      <a:endParaRPr lang="en-US" sz="400" b="0" i="0" u="none" strike="noStrike">
                        <a:solidFill>
                          <a:srgbClr val="000000"/>
                        </a:solidFill>
                        <a:effectLst/>
                        <a:latin typeface="Arial"/>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r" fontAlgn="b"/>
                      <a:r>
                        <a:rPr lang="en-US" sz="400" u="none" strike="noStrike">
                          <a:effectLst/>
                        </a:rPr>
                        <a:t>0.00</a:t>
                      </a:r>
                      <a:endParaRPr lang="en-US" sz="400" b="0" i="0" u="none" strike="noStrike">
                        <a:solidFill>
                          <a:srgbClr val="000000"/>
                        </a:solidFill>
                        <a:effectLst/>
                        <a:latin typeface="Arial"/>
                      </a:endParaRPr>
                    </a:p>
                  </a:txBody>
                  <a:tcPr marL="0" marR="0" marT="0" marB="0" anchor="b"/>
                </a:tc>
                <a:extLst>
                  <a:ext uri="{0D108BD9-81ED-4DB2-BD59-A6C34878D82A}">
                    <a16:rowId xmlns:a16="http://schemas.microsoft.com/office/drawing/2014/main" val="10013"/>
                  </a:ext>
                </a:extLst>
              </a:tr>
              <a:tr h="156488">
                <a:tc rowSpan="8">
                  <a:txBody>
                    <a:bodyPr/>
                    <a:lstStyle/>
                    <a:p>
                      <a:pPr algn="ctr" fontAlgn="ctr"/>
                      <a:r>
                        <a:rPr lang="en-US" sz="400" u="none" strike="noStrike">
                          <a:effectLst/>
                        </a:rPr>
                        <a:t>CC   </a:t>
                      </a:r>
                      <a:endParaRPr lang="en-US" sz="400" b="1" i="0" u="none" strike="noStrike">
                        <a:solidFill>
                          <a:srgbClr val="000000"/>
                        </a:solidFill>
                        <a:effectLst/>
                        <a:latin typeface="Arial"/>
                      </a:endParaRPr>
                    </a:p>
                  </a:txBody>
                  <a:tcPr marL="0" marR="0" marT="0" marB="0" vert="vert270" anchor="ctr"/>
                </a:tc>
                <a:tc rowSpan="8">
                  <a:txBody>
                    <a:bodyPr/>
                    <a:lstStyle/>
                    <a:p>
                      <a:pPr algn="ctr" fontAlgn="ctr"/>
                      <a:r>
                        <a:rPr lang="en-US" sz="400" u="none" strike="noStrike">
                          <a:effectLst/>
                        </a:rPr>
                        <a:t>DCADM</a:t>
                      </a:r>
                      <a:endParaRPr lang="en-US" sz="400" b="1" i="0" u="none" strike="noStrike">
                        <a:solidFill>
                          <a:srgbClr val="000000"/>
                        </a:solidFill>
                        <a:effectLst/>
                        <a:latin typeface="Arial"/>
                      </a:endParaRPr>
                    </a:p>
                  </a:txBody>
                  <a:tcPr marL="0" marR="0" marT="0" marB="0" vert="vert270" anchor="ctr"/>
                </a:tc>
                <a:tc>
                  <a:txBody>
                    <a:bodyPr/>
                    <a:lstStyle/>
                    <a:p>
                      <a:pPr algn="l" fontAlgn="b"/>
                      <a:endParaRPr lang="en-US" sz="400" b="1" i="0" u="none" strike="noStrike">
                        <a:solidFill>
                          <a:srgbClr val="000000"/>
                        </a:solidFill>
                        <a:effectLst/>
                        <a:latin typeface="Arial"/>
                      </a:endParaRPr>
                    </a:p>
                  </a:txBody>
                  <a:tcPr marL="0" marR="0" marT="0" marB="0" anchor="b"/>
                </a:tc>
                <a:tc>
                  <a:txBody>
                    <a:bodyPr/>
                    <a:lstStyle/>
                    <a:p>
                      <a:pPr algn="l" fontAlgn="t"/>
                      <a:r>
                        <a:rPr lang="en-US" sz="400" u="none" strike="noStrike">
                          <a:effectLst/>
                        </a:rPr>
                        <a:t>8850</a:t>
                      </a:r>
                      <a:endParaRPr lang="en-US" sz="400" b="0" i="0" u="none" strike="noStrike">
                        <a:solidFill>
                          <a:srgbClr val="000000"/>
                        </a:solidFill>
                        <a:effectLst/>
                        <a:latin typeface="Arial"/>
                      </a:endParaRPr>
                    </a:p>
                  </a:txBody>
                  <a:tcPr marL="0" marR="0" marT="0" marB="0"/>
                </a:tc>
                <a:tc>
                  <a:txBody>
                    <a:bodyPr/>
                    <a:lstStyle/>
                    <a:p>
                      <a:pPr algn="l" fontAlgn="b"/>
                      <a:r>
                        <a:rPr lang="en-US" sz="500" u="none" strike="noStrike">
                          <a:effectLst/>
                        </a:rPr>
                        <a:t>Child Care</a:t>
                      </a:r>
                      <a:endParaRPr lang="en-US" sz="500" b="0" i="0" u="none" strike="noStrike">
                        <a:solidFill>
                          <a:srgbClr val="000000"/>
                        </a:solidFill>
                        <a:effectLst/>
                        <a:latin typeface="Arial"/>
                      </a:endParaRPr>
                    </a:p>
                  </a:txBody>
                  <a:tcPr marL="0" marR="0" marT="0" marB="0" anchor="b"/>
                </a:tc>
                <a:tc gridSpan="8">
                  <a:txBody>
                    <a:bodyPr/>
                    <a:lstStyle/>
                    <a:p>
                      <a:pPr algn="l" fontAlgn="b"/>
                      <a:r>
                        <a:rPr lang="en-US" sz="400" u="none" strike="noStrike">
                          <a:effectLst/>
                        </a:rPr>
                        <a:t>Child Care Administration</a:t>
                      </a:r>
                      <a:endParaRPr lang="en-US" sz="400" b="0" i="0" u="none" strike="noStrike">
                        <a:solidFill>
                          <a:srgbClr val="000000"/>
                        </a:solidFill>
                        <a:effectLst/>
                        <a:latin typeface="Arial"/>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500" u="none" strike="noStrike">
                          <a:effectLst/>
                        </a:rPr>
                        <a:t> </a:t>
                      </a:r>
                      <a:endParaRPr lang="en-US" sz="500" b="0" i="0" u="none" strike="noStrike">
                        <a:solidFill>
                          <a:srgbClr val="000000"/>
                        </a:solidFill>
                        <a:effectLst/>
                        <a:latin typeface="Calibri"/>
                      </a:endParaRPr>
                    </a:p>
                  </a:txBody>
                  <a:tcPr marL="0" marR="0" marT="0" marB="0" anchor="b"/>
                </a:tc>
                <a:extLst>
                  <a:ext uri="{0D108BD9-81ED-4DB2-BD59-A6C34878D82A}">
                    <a16:rowId xmlns:a16="http://schemas.microsoft.com/office/drawing/2014/main" val="10014"/>
                  </a:ext>
                </a:extLst>
              </a:tr>
              <a:tr h="212016">
                <a:tc vMerge="1">
                  <a:txBody>
                    <a:bodyPr/>
                    <a:lstStyle/>
                    <a:p>
                      <a:endParaRPr lang="en-US"/>
                    </a:p>
                  </a:txBody>
                  <a:tcPr/>
                </a:tc>
                <a:tc vMerge="1">
                  <a:txBody>
                    <a:bodyPr/>
                    <a:lstStyle/>
                    <a:p>
                      <a:endParaRPr lang="en-US"/>
                    </a:p>
                  </a:txBody>
                  <a:tcPr/>
                </a:tc>
                <a:tc>
                  <a:txBody>
                    <a:bodyPr/>
                    <a:lstStyle/>
                    <a:p>
                      <a:pPr algn="l" fontAlgn="b"/>
                      <a:endParaRPr lang="en-US" sz="400" b="1" i="0" u="none" strike="noStrike">
                        <a:solidFill>
                          <a:srgbClr val="000000"/>
                        </a:solidFill>
                        <a:effectLst/>
                        <a:latin typeface="Arial"/>
                      </a:endParaRPr>
                    </a:p>
                  </a:txBody>
                  <a:tcPr marL="0" marR="0" marT="0" marB="0" anchor="b"/>
                </a:tc>
                <a:tc>
                  <a:txBody>
                    <a:bodyPr/>
                    <a:lstStyle/>
                    <a:p>
                      <a:pPr algn="l" fontAlgn="t"/>
                      <a:r>
                        <a:rPr lang="en-US" sz="400" u="none" strike="noStrike">
                          <a:effectLst/>
                        </a:rPr>
                        <a:t> </a:t>
                      </a:r>
                      <a:endParaRPr lang="en-US" sz="400" b="0" i="0" u="none" strike="noStrike">
                        <a:solidFill>
                          <a:srgbClr val="000000"/>
                        </a:solidFill>
                        <a:effectLst/>
                        <a:latin typeface="Arial"/>
                      </a:endParaRPr>
                    </a:p>
                  </a:txBody>
                  <a:tcPr marL="0" marR="0" marT="0" marB="0"/>
                </a:tc>
                <a:tc>
                  <a:txBody>
                    <a:bodyPr/>
                    <a:lstStyle/>
                    <a:p>
                      <a:pPr algn="l" fontAlgn="b"/>
                      <a:endParaRPr lang="en-US" sz="500" b="0" i="0" u="none" strike="noStrike">
                        <a:solidFill>
                          <a:srgbClr val="000000"/>
                        </a:solidFill>
                        <a:effectLst/>
                        <a:latin typeface="Arial"/>
                      </a:endParaRPr>
                    </a:p>
                  </a:txBody>
                  <a:tcPr marL="0" marR="0" marT="0" marB="0" anchor="b"/>
                </a:tc>
                <a:tc gridSpan="8">
                  <a:txBody>
                    <a:bodyPr/>
                    <a:lstStyle/>
                    <a:p>
                      <a:pPr algn="l" fontAlgn="ctr"/>
                      <a:r>
                        <a:rPr lang="en-US" sz="400" u="none" strike="noStrike">
                          <a:effectLst/>
                        </a:rPr>
                        <a:t>Administrative staff time, monitoring, annual rate survey, all non-fraud overpayment recoveries for client, provider and admin error.</a:t>
                      </a:r>
                      <a:endParaRPr lang="en-US" sz="400" b="0" i="0" u="none" strike="noStrike">
                        <a:solidFill>
                          <a:srgbClr val="000000"/>
                        </a:solidFill>
                        <a:effectLst/>
                        <a:latin typeface="Arial"/>
                      </a:endParaRPr>
                    </a:p>
                  </a:txBody>
                  <a:tcPr marL="0" marR="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r" fontAlgn="b"/>
                      <a:r>
                        <a:rPr lang="en-US" sz="400" u="none" strike="noStrike">
                          <a:effectLst/>
                        </a:rPr>
                        <a:t>0.00</a:t>
                      </a:r>
                      <a:endParaRPr lang="en-US" sz="400" b="0" i="0" u="none" strike="noStrike">
                        <a:solidFill>
                          <a:srgbClr val="000000"/>
                        </a:solidFill>
                        <a:effectLst/>
                        <a:latin typeface="Arial"/>
                      </a:endParaRPr>
                    </a:p>
                  </a:txBody>
                  <a:tcPr marL="0" marR="0" marT="0" marB="0" anchor="b"/>
                </a:tc>
                <a:extLst>
                  <a:ext uri="{0D108BD9-81ED-4DB2-BD59-A6C34878D82A}">
                    <a16:rowId xmlns:a16="http://schemas.microsoft.com/office/drawing/2014/main" val="10015"/>
                  </a:ext>
                </a:extLst>
              </a:tr>
              <a:tr h="176681">
                <a:tc vMerge="1">
                  <a:txBody>
                    <a:bodyPr/>
                    <a:lstStyle/>
                    <a:p>
                      <a:endParaRPr lang="en-US"/>
                    </a:p>
                  </a:txBody>
                  <a:tcPr/>
                </a:tc>
                <a:tc vMerge="1">
                  <a:txBody>
                    <a:bodyPr/>
                    <a:lstStyle/>
                    <a:p>
                      <a:endParaRPr lang="en-US"/>
                    </a:p>
                  </a:txBody>
                  <a:tcPr/>
                </a:tc>
                <a:tc>
                  <a:txBody>
                    <a:bodyPr/>
                    <a:lstStyle/>
                    <a:p>
                      <a:pPr algn="l" fontAlgn="b"/>
                      <a:endParaRPr lang="en-US" sz="400" b="1" i="0" u="none" strike="noStrike">
                        <a:solidFill>
                          <a:srgbClr val="000000"/>
                        </a:solidFill>
                        <a:effectLst/>
                        <a:latin typeface="Arial"/>
                      </a:endParaRPr>
                    </a:p>
                  </a:txBody>
                  <a:tcPr marL="0" marR="0" marT="0" marB="0" anchor="b"/>
                </a:tc>
                <a:tc>
                  <a:txBody>
                    <a:bodyPr/>
                    <a:lstStyle/>
                    <a:p>
                      <a:pPr algn="l" fontAlgn="t"/>
                      <a:r>
                        <a:rPr lang="en-US" sz="400" u="none" strike="noStrike">
                          <a:effectLst/>
                        </a:rPr>
                        <a:t>8831</a:t>
                      </a:r>
                      <a:endParaRPr lang="en-US" sz="400" b="0" i="0" u="none" strike="noStrike">
                        <a:solidFill>
                          <a:srgbClr val="000000"/>
                        </a:solidFill>
                        <a:effectLst/>
                        <a:latin typeface="Arial"/>
                      </a:endParaRPr>
                    </a:p>
                  </a:txBody>
                  <a:tcPr marL="0" marR="0" marT="0" marB="0"/>
                </a:tc>
                <a:tc>
                  <a:txBody>
                    <a:bodyPr/>
                    <a:lstStyle/>
                    <a:p>
                      <a:pPr algn="l" fontAlgn="b"/>
                      <a:endParaRPr lang="en-US" sz="500" b="0" i="0" u="none" strike="noStrike">
                        <a:solidFill>
                          <a:srgbClr val="000000"/>
                        </a:solidFill>
                        <a:effectLst/>
                        <a:latin typeface="Arial"/>
                      </a:endParaRPr>
                    </a:p>
                  </a:txBody>
                  <a:tcPr marL="0" marR="0" marT="0" marB="0" anchor="b"/>
                </a:tc>
                <a:tc gridSpan="8">
                  <a:txBody>
                    <a:bodyPr/>
                    <a:lstStyle/>
                    <a:p>
                      <a:pPr algn="l" fontAlgn="ctr"/>
                      <a:r>
                        <a:rPr lang="en-US" sz="400" u="none" strike="noStrike">
                          <a:effectLst/>
                        </a:rPr>
                        <a:t>Child Care Certification</a:t>
                      </a:r>
                      <a:endParaRPr lang="en-US" sz="400" b="0" i="0" u="none" strike="noStrike">
                        <a:solidFill>
                          <a:srgbClr val="000000"/>
                        </a:solidFill>
                        <a:effectLst/>
                        <a:latin typeface="Arial"/>
                      </a:endParaRPr>
                    </a:p>
                  </a:txBody>
                  <a:tcPr marL="0" marR="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extLst>
                  <a:ext uri="{0D108BD9-81ED-4DB2-BD59-A6C34878D82A}">
                    <a16:rowId xmlns:a16="http://schemas.microsoft.com/office/drawing/2014/main" val="10016"/>
                  </a:ext>
                </a:extLst>
              </a:tr>
              <a:tr h="196872">
                <a:tc vMerge="1">
                  <a:txBody>
                    <a:bodyPr/>
                    <a:lstStyle/>
                    <a:p>
                      <a:endParaRPr lang="en-US"/>
                    </a:p>
                  </a:txBody>
                  <a:tcPr/>
                </a:tc>
                <a:tc vMerge="1">
                  <a:txBody>
                    <a:bodyPr/>
                    <a:lstStyle/>
                    <a:p>
                      <a:endParaRPr lang="en-US"/>
                    </a:p>
                  </a:txBody>
                  <a:tcPr/>
                </a:tc>
                <a:tc>
                  <a:txBody>
                    <a:bodyPr/>
                    <a:lstStyle/>
                    <a:p>
                      <a:pPr algn="l" fontAlgn="b"/>
                      <a:endParaRPr lang="en-US" sz="400" b="1" i="0" u="none" strike="noStrike">
                        <a:solidFill>
                          <a:srgbClr val="000000"/>
                        </a:solidFill>
                        <a:effectLst/>
                        <a:latin typeface="Arial"/>
                      </a:endParaRPr>
                    </a:p>
                  </a:txBody>
                  <a:tcPr marL="0" marR="0" marT="0" marB="0" anchor="b"/>
                </a:tc>
                <a:tc>
                  <a:txBody>
                    <a:bodyPr/>
                    <a:lstStyle/>
                    <a:p>
                      <a:pPr algn="l" fontAlgn="b"/>
                      <a:endParaRPr lang="en-US" sz="500" b="0" i="0" u="none" strike="noStrike">
                        <a:solidFill>
                          <a:srgbClr val="000000"/>
                        </a:solidFill>
                        <a:effectLst/>
                        <a:latin typeface="Calibri"/>
                      </a:endParaRPr>
                    </a:p>
                  </a:txBody>
                  <a:tcPr marL="0" marR="0" marT="0" marB="0" anchor="b"/>
                </a:tc>
                <a:tc>
                  <a:txBody>
                    <a:bodyPr/>
                    <a:lstStyle/>
                    <a:p>
                      <a:pPr algn="l" fontAlgn="b"/>
                      <a:endParaRPr lang="en-US" sz="500" b="0" i="0" u="none" strike="noStrike">
                        <a:solidFill>
                          <a:srgbClr val="000000"/>
                        </a:solidFill>
                        <a:effectLst/>
                        <a:latin typeface="Arial"/>
                      </a:endParaRPr>
                    </a:p>
                  </a:txBody>
                  <a:tcPr marL="0" marR="0" marT="0" marB="0" anchor="b"/>
                </a:tc>
                <a:tc gridSpan="8">
                  <a:txBody>
                    <a:bodyPr/>
                    <a:lstStyle/>
                    <a:p>
                      <a:pPr algn="l" fontAlgn="t"/>
                      <a:r>
                        <a:rPr lang="en-US" sz="400" u="none" strike="noStrike">
                          <a:effectLst/>
                        </a:rPr>
                        <a:t>All time related to certification of child care providers and provider enforcements (denials, suspensions, revocations).</a:t>
                      </a:r>
                      <a:endParaRPr lang="en-US" sz="400" b="0" i="0" u="none" strike="noStrike">
                        <a:solidFill>
                          <a:srgbClr val="000000"/>
                        </a:solidFill>
                        <a:effectLst/>
                        <a:latin typeface="Arial"/>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r" fontAlgn="b"/>
                      <a:r>
                        <a:rPr lang="en-US" sz="400" u="none" strike="noStrike">
                          <a:effectLst/>
                        </a:rPr>
                        <a:t>0.00</a:t>
                      </a:r>
                      <a:endParaRPr lang="en-US" sz="400" b="0" i="0" u="none" strike="noStrike">
                        <a:solidFill>
                          <a:srgbClr val="000000"/>
                        </a:solidFill>
                        <a:effectLst/>
                        <a:latin typeface="Arial"/>
                      </a:endParaRPr>
                    </a:p>
                  </a:txBody>
                  <a:tcPr marL="0" marR="0" marT="0" marB="0" anchor="b"/>
                </a:tc>
                <a:extLst>
                  <a:ext uri="{0D108BD9-81ED-4DB2-BD59-A6C34878D82A}">
                    <a16:rowId xmlns:a16="http://schemas.microsoft.com/office/drawing/2014/main" val="10017"/>
                  </a:ext>
                </a:extLst>
              </a:tr>
              <a:tr h="206968">
                <a:tc vMerge="1">
                  <a:txBody>
                    <a:bodyPr/>
                    <a:lstStyle/>
                    <a:p>
                      <a:endParaRPr lang="en-US"/>
                    </a:p>
                  </a:txBody>
                  <a:tcPr/>
                </a:tc>
                <a:tc vMerge="1">
                  <a:txBody>
                    <a:bodyPr/>
                    <a:lstStyle/>
                    <a:p>
                      <a:endParaRPr lang="en-US"/>
                    </a:p>
                  </a:txBody>
                  <a:tcPr/>
                </a:tc>
                <a:tc>
                  <a:txBody>
                    <a:bodyPr/>
                    <a:lstStyle/>
                    <a:p>
                      <a:pPr algn="l" fontAlgn="b"/>
                      <a:endParaRPr lang="en-US" sz="400" b="1" i="0" u="none" strike="noStrike">
                        <a:solidFill>
                          <a:srgbClr val="000000"/>
                        </a:solidFill>
                        <a:effectLst/>
                        <a:latin typeface="Arial"/>
                      </a:endParaRPr>
                    </a:p>
                  </a:txBody>
                  <a:tcPr marL="0" marR="0" marT="0" marB="0" anchor="b"/>
                </a:tc>
                <a:tc>
                  <a:txBody>
                    <a:bodyPr/>
                    <a:lstStyle/>
                    <a:p>
                      <a:pPr algn="l" fontAlgn="t"/>
                      <a:r>
                        <a:rPr lang="en-US" sz="400" u="none" strike="noStrike">
                          <a:effectLst/>
                        </a:rPr>
                        <a:t>8832</a:t>
                      </a:r>
                      <a:endParaRPr lang="en-US" sz="400" b="0" i="0" u="none" strike="noStrike">
                        <a:solidFill>
                          <a:srgbClr val="000000"/>
                        </a:solidFill>
                        <a:effectLst/>
                        <a:latin typeface="Arial"/>
                      </a:endParaRPr>
                    </a:p>
                  </a:txBody>
                  <a:tcPr marL="0" marR="0" marT="0" marB="0"/>
                </a:tc>
                <a:tc>
                  <a:txBody>
                    <a:bodyPr/>
                    <a:lstStyle/>
                    <a:p>
                      <a:pPr algn="l" fontAlgn="b"/>
                      <a:r>
                        <a:rPr lang="en-US" sz="500" u="none" strike="noStrike">
                          <a:effectLst/>
                        </a:rPr>
                        <a:t> </a:t>
                      </a:r>
                      <a:endParaRPr lang="en-US" sz="500" b="0" i="0" u="none" strike="noStrike">
                        <a:solidFill>
                          <a:srgbClr val="000000"/>
                        </a:solidFill>
                        <a:effectLst/>
                        <a:latin typeface="Arial"/>
                      </a:endParaRPr>
                    </a:p>
                  </a:txBody>
                  <a:tcPr marL="0" marR="0" marT="0" marB="0" anchor="b"/>
                </a:tc>
                <a:tc gridSpan="4">
                  <a:txBody>
                    <a:bodyPr/>
                    <a:lstStyle/>
                    <a:p>
                      <a:pPr algn="l" fontAlgn="ctr"/>
                      <a:r>
                        <a:rPr lang="en-US" sz="400" u="none" strike="noStrike">
                          <a:effectLst/>
                        </a:rPr>
                        <a:t>Child Care Eligibility and Authorizations</a:t>
                      </a:r>
                      <a:endParaRPr lang="en-US" sz="400" b="0" i="0" u="none" strike="noStrike">
                        <a:solidFill>
                          <a:srgbClr val="000000"/>
                        </a:solidFill>
                        <a:effectLst/>
                        <a:latin typeface="Arial"/>
                      </a:endParaRPr>
                    </a:p>
                  </a:txBody>
                  <a:tcPr marL="0" marR="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algn="l" fontAlgn="ctr"/>
                      <a:r>
                        <a:rPr lang="en-US" sz="400" u="none" strike="noStrike">
                          <a:effectLst/>
                        </a:rPr>
                        <a:t> </a:t>
                      </a:r>
                      <a:endParaRPr lang="en-US" sz="400" b="0" i="0" u="none" strike="noStrike">
                        <a:solidFill>
                          <a:srgbClr val="000000"/>
                        </a:solidFill>
                        <a:effectLst/>
                        <a:latin typeface="Arial"/>
                      </a:endParaRPr>
                    </a:p>
                  </a:txBody>
                  <a:tcPr marL="0" marR="0" marT="0" marB="0" anchor="ctr"/>
                </a:tc>
                <a:tc hMerge="1">
                  <a:txBody>
                    <a:bodyPr/>
                    <a:lstStyle/>
                    <a:p>
                      <a:endParaRPr lang="en-US"/>
                    </a:p>
                  </a:txBody>
                  <a:tcPr/>
                </a:tc>
                <a:tc>
                  <a:txBody>
                    <a:bodyPr/>
                    <a:lstStyle/>
                    <a:p>
                      <a:pPr algn="l" fontAlgn="ctr"/>
                      <a:r>
                        <a:rPr lang="en-US" sz="400" u="none" strike="noStrike">
                          <a:effectLst/>
                        </a:rPr>
                        <a:t> </a:t>
                      </a:r>
                      <a:endParaRPr lang="en-US" sz="400" b="0" i="0" u="none" strike="noStrike">
                        <a:solidFill>
                          <a:srgbClr val="000000"/>
                        </a:solidFill>
                        <a:effectLst/>
                        <a:latin typeface="Arial"/>
                      </a:endParaRPr>
                    </a:p>
                  </a:txBody>
                  <a:tcPr marL="0" marR="0" marT="0" marB="0" anchor="ctr"/>
                </a:tc>
                <a:tc>
                  <a:txBody>
                    <a:bodyPr/>
                    <a:lstStyle/>
                    <a:p>
                      <a:pPr algn="l" fontAlgn="ctr"/>
                      <a:r>
                        <a:rPr lang="en-US" sz="400" u="none" strike="noStrike">
                          <a:effectLst/>
                        </a:rPr>
                        <a:t> </a:t>
                      </a:r>
                      <a:endParaRPr lang="en-US" sz="400" b="0" i="0" u="none" strike="noStrike">
                        <a:solidFill>
                          <a:srgbClr val="000000"/>
                        </a:solidFill>
                        <a:effectLst/>
                        <a:latin typeface="Arial"/>
                      </a:endParaRPr>
                    </a:p>
                  </a:txBody>
                  <a:tcPr marL="0" marR="0" marT="0" marB="0" anchor="ctr"/>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500" u="none" strike="noStrike">
                          <a:effectLst/>
                        </a:rPr>
                        <a:t> </a:t>
                      </a:r>
                      <a:endParaRPr lang="en-US" sz="500" b="0" i="0" u="none" strike="noStrike">
                        <a:solidFill>
                          <a:srgbClr val="000000"/>
                        </a:solidFill>
                        <a:effectLst/>
                        <a:latin typeface="Calibri"/>
                      </a:endParaRPr>
                    </a:p>
                  </a:txBody>
                  <a:tcPr marL="0" marR="0" marT="0" marB="0" anchor="b"/>
                </a:tc>
                <a:extLst>
                  <a:ext uri="{0D108BD9-81ED-4DB2-BD59-A6C34878D82A}">
                    <a16:rowId xmlns:a16="http://schemas.microsoft.com/office/drawing/2014/main" val="10018"/>
                  </a:ext>
                </a:extLst>
              </a:tr>
              <a:tr h="408888">
                <a:tc vMerge="1">
                  <a:txBody>
                    <a:bodyPr/>
                    <a:lstStyle/>
                    <a:p>
                      <a:endParaRPr lang="en-US"/>
                    </a:p>
                  </a:txBody>
                  <a:tcPr/>
                </a:tc>
                <a:tc vMerge="1">
                  <a:txBody>
                    <a:bodyPr/>
                    <a:lstStyle/>
                    <a:p>
                      <a:endParaRPr lang="en-US"/>
                    </a:p>
                  </a:txBody>
                  <a:tcPr/>
                </a:tc>
                <a:tc>
                  <a:txBody>
                    <a:bodyPr/>
                    <a:lstStyle/>
                    <a:p>
                      <a:pPr algn="l" fontAlgn="b"/>
                      <a:endParaRPr lang="en-US" sz="400" b="1" i="0" u="none" strike="noStrike">
                        <a:solidFill>
                          <a:srgbClr val="000000"/>
                        </a:solidFill>
                        <a:effectLst/>
                        <a:latin typeface="Arial"/>
                      </a:endParaRPr>
                    </a:p>
                  </a:txBody>
                  <a:tcPr marL="0" marR="0" marT="0" marB="0" anchor="b"/>
                </a:tc>
                <a:tc>
                  <a:txBody>
                    <a:bodyPr/>
                    <a:lstStyle/>
                    <a:p>
                      <a:pPr algn="l" fontAlgn="t"/>
                      <a:r>
                        <a:rPr lang="en-US" sz="400" u="none" strike="noStrike">
                          <a:effectLst/>
                        </a:rPr>
                        <a:t> </a:t>
                      </a:r>
                      <a:endParaRPr lang="en-US" sz="400" b="0" i="0" u="none" strike="noStrike">
                        <a:solidFill>
                          <a:srgbClr val="000000"/>
                        </a:solidFill>
                        <a:effectLst/>
                        <a:latin typeface="Arial"/>
                      </a:endParaRPr>
                    </a:p>
                  </a:txBody>
                  <a:tcPr marL="0" marR="0" marT="0" marB="0"/>
                </a:tc>
                <a:tc>
                  <a:txBody>
                    <a:bodyPr/>
                    <a:lstStyle/>
                    <a:p>
                      <a:pPr algn="l" fontAlgn="b"/>
                      <a:endParaRPr lang="en-US" sz="500" b="0" i="0" u="none" strike="noStrike">
                        <a:solidFill>
                          <a:srgbClr val="000000"/>
                        </a:solidFill>
                        <a:effectLst/>
                        <a:latin typeface="Arial"/>
                      </a:endParaRPr>
                    </a:p>
                  </a:txBody>
                  <a:tcPr marL="0" marR="0" marT="0" marB="0" anchor="b"/>
                </a:tc>
                <a:tc gridSpan="8">
                  <a:txBody>
                    <a:bodyPr/>
                    <a:lstStyle/>
                    <a:p>
                      <a:pPr algn="l" fontAlgn="t"/>
                      <a:r>
                        <a:rPr lang="en-US" sz="400" u="none" strike="noStrike">
                          <a:effectLst/>
                        </a:rPr>
                        <a:t>Eligibility and authorization activities including processing applications, verifying eligibility, and documenting child care needs.  Includes time spent determining parental copayment amounts, entering authorization codes, processing ARFs,and responding to provider questions about ARF reporting, etc.  Calculation of non-fraud related Child Care overpayments.</a:t>
                      </a:r>
                      <a:endParaRPr lang="en-US" sz="400" b="0" i="0" u="none" strike="noStrike">
                        <a:solidFill>
                          <a:srgbClr val="000000"/>
                        </a:solidFill>
                        <a:effectLst/>
                        <a:latin typeface="Arial"/>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r" fontAlgn="b"/>
                      <a:r>
                        <a:rPr lang="en-US" sz="400" u="none" strike="noStrike">
                          <a:effectLst/>
                        </a:rPr>
                        <a:t>0.00</a:t>
                      </a:r>
                      <a:endParaRPr lang="en-US" sz="400" b="0" i="0" u="none" strike="noStrike">
                        <a:solidFill>
                          <a:srgbClr val="000000"/>
                        </a:solidFill>
                        <a:effectLst/>
                        <a:latin typeface="Arial"/>
                      </a:endParaRPr>
                    </a:p>
                  </a:txBody>
                  <a:tcPr marL="0" marR="0" marT="0" marB="0" anchor="b"/>
                </a:tc>
                <a:extLst>
                  <a:ext uri="{0D108BD9-81ED-4DB2-BD59-A6C34878D82A}">
                    <a16:rowId xmlns:a16="http://schemas.microsoft.com/office/drawing/2014/main" val="10019"/>
                  </a:ext>
                </a:extLst>
              </a:tr>
              <a:tr h="166585">
                <a:tc vMerge="1">
                  <a:txBody>
                    <a:bodyPr/>
                    <a:lstStyle/>
                    <a:p>
                      <a:endParaRPr lang="en-US"/>
                    </a:p>
                  </a:txBody>
                  <a:tcPr/>
                </a:tc>
                <a:tc vMerge="1">
                  <a:txBody>
                    <a:bodyPr/>
                    <a:lstStyle/>
                    <a:p>
                      <a:endParaRPr lang="en-US"/>
                    </a:p>
                  </a:txBody>
                  <a:tcPr/>
                </a:tc>
                <a:tc>
                  <a:txBody>
                    <a:bodyPr/>
                    <a:lstStyle/>
                    <a:p>
                      <a:pPr algn="l" fontAlgn="b"/>
                      <a:endParaRPr lang="en-US" sz="400" b="1" i="0" u="none" strike="noStrike">
                        <a:solidFill>
                          <a:srgbClr val="000000"/>
                        </a:solidFill>
                        <a:effectLst/>
                        <a:latin typeface="Arial"/>
                      </a:endParaRPr>
                    </a:p>
                  </a:txBody>
                  <a:tcPr marL="0" marR="0" marT="0" marB="0" anchor="b"/>
                </a:tc>
                <a:tc>
                  <a:txBody>
                    <a:bodyPr/>
                    <a:lstStyle/>
                    <a:p>
                      <a:pPr algn="l" fontAlgn="t"/>
                      <a:r>
                        <a:rPr lang="en-US" sz="400" u="none" strike="noStrike">
                          <a:effectLst/>
                        </a:rPr>
                        <a:t>8834</a:t>
                      </a:r>
                      <a:endParaRPr lang="en-US" sz="400" b="0" i="0" u="none" strike="noStrike">
                        <a:solidFill>
                          <a:srgbClr val="000000"/>
                        </a:solidFill>
                        <a:effectLst/>
                        <a:latin typeface="Arial"/>
                      </a:endParaRPr>
                    </a:p>
                  </a:txBody>
                  <a:tcPr marL="0" marR="0" marT="0" marB="0"/>
                </a:tc>
                <a:tc>
                  <a:txBody>
                    <a:bodyPr/>
                    <a:lstStyle/>
                    <a:p>
                      <a:pPr algn="l" fontAlgn="b"/>
                      <a:r>
                        <a:rPr lang="en-US" sz="500" u="none" strike="noStrike">
                          <a:effectLst/>
                        </a:rPr>
                        <a:t> </a:t>
                      </a:r>
                      <a:endParaRPr lang="en-US" sz="500" b="0" i="0" u="none" strike="noStrike">
                        <a:solidFill>
                          <a:srgbClr val="000000"/>
                        </a:solidFill>
                        <a:effectLst/>
                        <a:latin typeface="Calibri"/>
                      </a:endParaRPr>
                    </a:p>
                  </a:txBody>
                  <a:tcPr marL="0" marR="0" marT="0" marB="0" anchor="b"/>
                </a:tc>
                <a:tc gridSpan="8">
                  <a:txBody>
                    <a:bodyPr/>
                    <a:lstStyle/>
                    <a:p>
                      <a:pPr algn="l" fontAlgn="ctr"/>
                      <a:r>
                        <a:rPr lang="en-US" sz="400" u="none" strike="noStrike">
                          <a:effectLst/>
                        </a:rPr>
                        <a:t>Child Care Hearings</a:t>
                      </a:r>
                      <a:endParaRPr lang="en-US" sz="400" b="0" i="0" u="none" strike="noStrike">
                        <a:solidFill>
                          <a:srgbClr val="000000"/>
                        </a:solidFill>
                        <a:effectLst/>
                        <a:latin typeface="Arial"/>
                      </a:endParaRPr>
                    </a:p>
                  </a:txBody>
                  <a:tcPr marL="0" marR="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extLst>
                  <a:ext uri="{0D108BD9-81ED-4DB2-BD59-A6C34878D82A}">
                    <a16:rowId xmlns:a16="http://schemas.microsoft.com/office/drawing/2014/main" val="10020"/>
                  </a:ext>
                </a:extLst>
              </a:tr>
              <a:tr h="181729">
                <a:tc vMerge="1">
                  <a:txBody>
                    <a:bodyPr/>
                    <a:lstStyle/>
                    <a:p>
                      <a:endParaRPr lang="en-US"/>
                    </a:p>
                  </a:txBody>
                  <a:tcPr/>
                </a:tc>
                <a:tc vMerge="1">
                  <a:txBody>
                    <a:bodyPr/>
                    <a:lstStyle/>
                    <a:p>
                      <a:endParaRPr lang="en-US"/>
                    </a:p>
                  </a:txBody>
                  <a:tcPr/>
                </a:tc>
                <a:tc>
                  <a:txBody>
                    <a:bodyPr/>
                    <a:lstStyle/>
                    <a:p>
                      <a:pPr algn="l" fontAlgn="b"/>
                      <a:endParaRPr lang="en-US" sz="400" b="1" i="0" u="none" strike="noStrike">
                        <a:solidFill>
                          <a:srgbClr val="000000"/>
                        </a:solidFill>
                        <a:effectLst/>
                        <a:latin typeface="Arial"/>
                      </a:endParaRPr>
                    </a:p>
                  </a:txBody>
                  <a:tcPr marL="0" marR="0" marT="0" marB="0" anchor="b"/>
                </a:tc>
                <a:tc>
                  <a:txBody>
                    <a:bodyPr/>
                    <a:lstStyle/>
                    <a:p>
                      <a:pPr algn="l" fontAlgn="b"/>
                      <a:r>
                        <a:rPr lang="en-US" sz="500" u="none" strike="noStrike">
                          <a:effectLst/>
                        </a:rPr>
                        <a:t> </a:t>
                      </a:r>
                      <a:endParaRPr lang="en-US" sz="500" b="0" i="0" u="none" strike="noStrike">
                        <a:solidFill>
                          <a:srgbClr val="000000"/>
                        </a:solidFill>
                        <a:effectLst/>
                        <a:latin typeface="Calibri"/>
                      </a:endParaRPr>
                    </a:p>
                  </a:txBody>
                  <a:tcPr marL="0" marR="0" marT="0" marB="0" anchor="b"/>
                </a:tc>
                <a:tc>
                  <a:txBody>
                    <a:bodyPr/>
                    <a:lstStyle/>
                    <a:p>
                      <a:pPr algn="l" fontAlgn="b"/>
                      <a:endParaRPr lang="en-US" sz="500" b="0" i="0" u="none" strike="noStrike">
                        <a:solidFill>
                          <a:srgbClr val="000000"/>
                        </a:solidFill>
                        <a:effectLst/>
                        <a:latin typeface="Arial"/>
                      </a:endParaRPr>
                    </a:p>
                  </a:txBody>
                  <a:tcPr marL="0" marR="0" marT="0" marB="0" anchor="b"/>
                </a:tc>
                <a:tc gridSpan="8">
                  <a:txBody>
                    <a:bodyPr/>
                    <a:lstStyle/>
                    <a:p>
                      <a:pPr algn="l" fontAlgn="t"/>
                      <a:r>
                        <a:rPr lang="en-US" sz="400" u="none" strike="noStrike">
                          <a:effectLst/>
                        </a:rPr>
                        <a:t>Time spent preparing for or participating in administrative or judicial hearings.</a:t>
                      </a:r>
                      <a:endParaRPr lang="en-US" sz="400" b="0" i="0" u="none" strike="noStrike">
                        <a:solidFill>
                          <a:srgbClr val="000000"/>
                        </a:solidFill>
                        <a:effectLst/>
                        <a:latin typeface="Arial"/>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r" fontAlgn="b"/>
                      <a:r>
                        <a:rPr lang="en-US" sz="400" u="none" strike="noStrike">
                          <a:effectLst/>
                        </a:rPr>
                        <a:t>0.00</a:t>
                      </a:r>
                      <a:endParaRPr lang="en-US" sz="400" b="0" i="0" u="none" strike="noStrike">
                        <a:solidFill>
                          <a:srgbClr val="000000"/>
                        </a:solidFill>
                        <a:effectLst/>
                        <a:latin typeface="Arial"/>
                      </a:endParaRPr>
                    </a:p>
                  </a:txBody>
                  <a:tcPr marL="0" marR="0" marT="0" marB="0" anchor="b"/>
                </a:tc>
                <a:extLst>
                  <a:ext uri="{0D108BD9-81ED-4DB2-BD59-A6C34878D82A}">
                    <a16:rowId xmlns:a16="http://schemas.microsoft.com/office/drawing/2014/main" val="10021"/>
                  </a:ext>
                </a:extLst>
              </a:tr>
              <a:tr h="121152">
                <a:tc rowSpan="5">
                  <a:txBody>
                    <a:bodyPr/>
                    <a:lstStyle/>
                    <a:p>
                      <a:pPr algn="ctr" fontAlgn="ctr"/>
                      <a:r>
                        <a:rPr lang="en-US" sz="400" u="none" strike="noStrike">
                          <a:effectLst/>
                        </a:rPr>
                        <a:t>Prg. Int.</a:t>
                      </a:r>
                      <a:endParaRPr lang="en-US" sz="400" b="1" i="0" u="none" strike="noStrike">
                        <a:solidFill>
                          <a:srgbClr val="000000"/>
                        </a:solidFill>
                        <a:effectLst/>
                        <a:latin typeface="Arial"/>
                      </a:endParaRPr>
                    </a:p>
                  </a:txBody>
                  <a:tcPr marL="0" marR="0" marT="0" marB="0" vert="vert270" anchor="ctr"/>
                </a:tc>
                <a:tc>
                  <a:txBody>
                    <a:bodyPr/>
                    <a:lstStyle/>
                    <a:p>
                      <a:pPr algn="l" fontAlgn="b"/>
                      <a:endParaRPr lang="en-US" sz="400" b="1" i="0" u="none" strike="noStrike">
                        <a:solidFill>
                          <a:srgbClr val="000000"/>
                        </a:solidFill>
                        <a:effectLst/>
                        <a:latin typeface="Arial"/>
                      </a:endParaRPr>
                    </a:p>
                  </a:txBody>
                  <a:tcPr marL="0" marR="0" marT="0" marB="0" vert="vert270" anchor="b"/>
                </a:tc>
                <a:tc>
                  <a:txBody>
                    <a:bodyPr/>
                    <a:lstStyle/>
                    <a:p>
                      <a:pPr algn="l" fontAlgn="b"/>
                      <a:r>
                        <a:rPr lang="en-US" sz="400" u="none" strike="noStrike">
                          <a:effectLst/>
                        </a:rPr>
                        <a:t> </a:t>
                      </a:r>
                      <a:endParaRPr lang="en-US" sz="400" b="1" i="0" u="none" strike="noStrike">
                        <a:solidFill>
                          <a:srgbClr val="000000"/>
                        </a:solidFill>
                        <a:effectLst/>
                        <a:latin typeface="Arial"/>
                      </a:endParaRPr>
                    </a:p>
                  </a:txBody>
                  <a:tcPr marL="0" marR="0" marT="0" marB="0" anchor="b"/>
                </a:tc>
                <a:tc>
                  <a:txBody>
                    <a:bodyPr/>
                    <a:lstStyle/>
                    <a:p>
                      <a:pPr algn="l" fontAlgn="t"/>
                      <a:r>
                        <a:rPr lang="en-US" sz="400" u="none" strike="noStrike">
                          <a:effectLst/>
                        </a:rPr>
                        <a:t>58</a:t>
                      </a:r>
                      <a:endParaRPr lang="en-US" sz="400" b="0" i="0" u="none" strike="noStrike">
                        <a:solidFill>
                          <a:srgbClr val="000000"/>
                        </a:solidFill>
                        <a:effectLst/>
                        <a:latin typeface="Arial"/>
                      </a:endParaRPr>
                    </a:p>
                  </a:txBody>
                  <a:tcPr marL="0" marR="0" marT="0" marB="0"/>
                </a:tc>
                <a:tc>
                  <a:txBody>
                    <a:bodyPr/>
                    <a:lstStyle/>
                    <a:p>
                      <a:pPr algn="l" fontAlgn="b"/>
                      <a:endParaRPr lang="en-US" sz="500" b="0" i="0" u="none" strike="noStrike">
                        <a:solidFill>
                          <a:srgbClr val="000000"/>
                        </a:solidFill>
                        <a:effectLst/>
                        <a:latin typeface="Arial"/>
                      </a:endParaRPr>
                    </a:p>
                  </a:txBody>
                  <a:tcPr marL="0" marR="0" marT="0" marB="0" anchor="b"/>
                </a:tc>
                <a:tc gridSpan="8">
                  <a:txBody>
                    <a:bodyPr/>
                    <a:lstStyle/>
                    <a:p>
                      <a:pPr algn="l" fontAlgn="t"/>
                      <a:r>
                        <a:rPr lang="en-US" sz="400" u="none" strike="noStrike">
                          <a:effectLst/>
                        </a:rPr>
                        <a:t>FoodShare Fraud Prevention and Investigation Reporting</a:t>
                      </a:r>
                      <a:endParaRPr lang="en-US" sz="400" b="0" i="0" u="none" strike="noStrike">
                        <a:solidFill>
                          <a:srgbClr val="000000"/>
                        </a:solidFill>
                        <a:effectLst/>
                        <a:latin typeface="Arial"/>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extLst>
                  <a:ext uri="{0D108BD9-81ED-4DB2-BD59-A6C34878D82A}">
                    <a16:rowId xmlns:a16="http://schemas.microsoft.com/office/drawing/2014/main" val="10022"/>
                  </a:ext>
                </a:extLst>
              </a:tr>
              <a:tr h="161536">
                <a:tc vMerge="1">
                  <a:txBody>
                    <a:bodyPr/>
                    <a:lstStyle/>
                    <a:p>
                      <a:endParaRPr lang="en-US"/>
                    </a:p>
                  </a:txBody>
                  <a:tcPr/>
                </a:tc>
                <a:tc>
                  <a:txBody>
                    <a:bodyPr/>
                    <a:lstStyle/>
                    <a:p>
                      <a:pPr algn="l" fontAlgn="b"/>
                      <a:endParaRPr lang="en-US" sz="400" b="1" i="0" u="none" strike="noStrike">
                        <a:solidFill>
                          <a:srgbClr val="000000"/>
                        </a:solidFill>
                        <a:effectLst/>
                        <a:latin typeface="Arial"/>
                      </a:endParaRPr>
                    </a:p>
                  </a:txBody>
                  <a:tcPr marL="0" marR="0" marT="0" marB="0" vert="vert270" anchor="b"/>
                </a:tc>
                <a:tc>
                  <a:txBody>
                    <a:bodyPr/>
                    <a:lstStyle/>
                    <a:p>
                      <a:pPr algn="l" fontAlgn="b"/>
                      <a:endParaRPr lang="en-US" sz="400" b="1" i="0" u="none" strike="noStrike">
                        <a:solidFill>
                          <a:srgbClr val="000000"/>
                        </a:solidFill>
                        <a:effectLst/>
                        <a:latin typeface="Arial"/>
                      </a:endParaRPr>
                    </a:p>
                  </a:txBody>
                  <a:tcPr marL="0" marR="0" marT="0" marB="0" anchor="b"/>
                </a:tc>
                <a:tc>
                  <a:txBody>
                    <a:bodyPr/>
                    <a:lstStyle/>
                    <a:p>
                      <a:pPr algn="l" fontAlgn="t"/>
                      <a:r>
                        <a:rPr lang="en-US" sz="400" u="none" strike="noStrike">
                          <a:effectLst/>
                        </a:rPr>
                        <a:t> </a:t>
                      </a:r>
                      <a:endParaRPr lang="en-US" sz="400" b="0" i="0" u="none" strike="noStrike">
                        <a:solidFill>
                          <a:srgbClr val="000000"/>
                        </a:solidFill>
                        <a:effectLst/>
                        <a:latin typeface="Arial"/>
                      </a:endParaRPr>
                    </a:p>
                  </a:txBody>
                  <a:tcPr marL="0" marR="0" marT="0" marB="0"/>
                </a:tc>
                <a:tc>
                  <a:txBody>
                    <a:bodyPr/>
                    <a:lstStyle/>
                    <a:p>
                      <a:pPr algn="l" fontAlgn="b"/>
                      <a:endParaRPr lang="en-US" sz="500" b="0" i="0" u="none" strike="noStrike">
                        <a:solidFill>
                          <a:srgbClr val="000000"/>
                        </a:solidFill>
                        <a:effectLst/>
                        <a:latin typeface="Arial"/>
                      </a:endParaRPr>
                    </a:p>
                  </a:txBody>
                  <a:tcPr marL="0" marR="0" marT="0" marB="0" anchor="b"/>
                </a:tc>
                <a:tc gridSpan="8">
                  <a:txBody>
                    <a:bodyPr/>
                    <a:lstStyle/>
                    <a:p>
                      <a:pPr algn="l" fontAlgn="t"/>
                      <a:r>
                        <a:rPr lang="en-US" sz="400" u="none" strike="noStrike" dirty="0">
                          <a:effectLst/>
                        </a:rPr>
                        <a:t>Includes referral for FPI and fraud investigations, completing a FEV or fraud referral, </a:t>
                      </a:r>
                      <a:r>
                        <a:rPr lang="en-US" sz="400" u="none" strike="noStrike" dirty="0" err="1">
                          <a:effectLst/>
                        </a:rPr>
                        <a:t>claculating</a:t>
                      </a:r>
                      <a:r>
                        <a:rPr lang="en-US" sz="400" u="none" strike="noStrike" dirty="0">
                          <a:effectLst/>
                        </a:rPr>
                        <a:t> fraud related overpayments.</a:t>
                      </a:r>
                      <a:endParaRPr lang="en-US" sz="400" b="0" i="0" u="none" strike="noStrike" dirty="0">
                        <a:solidFill>
                          <a:srgbClr val="000000"/>
                        </a:solidFill>
                        <a:effectLst/>
                        <a:latin typeface="Arial"/>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r" fontAlgn="b"/>
                      <a:r>
                        <a:rPr lang="en-US" sz="400" u="none" strike="noStrike">
                          <a:effectLst/>
                        </a:rPr>
                        <a:t>0.00</a:t>
                      </a:r>
                      <a:endParaRPr lang="en-US" sz="400" b="0" i="0" u="none" strike="noStrike">
                        <a:solidFill>
                          <a:srgbClr val="000000"/>
                        </a:solidFill>
                        <a:effectLst/>
                        <a:latin typeface="Arial"/>
                      </a:endParaRPr>
                    </a:p>
                  </a:txBody>
                  <a:tcPr marL="0" marR="0" marT="0" marB="0" anchor="b"/>
                </a:tc>
                <a:extLst>
                  <a:ext uri="{0D108BD9-81ED-4DB2-BD59-A6C34878D82A}">
                    <a16:rowId xmlns:a16="http://schemas.microsoft.com/office/drawing/2014/main" val="10023"/>
                  </a:ext>
                </a:extLst>
              </a:tr>
              <a:tr h="131248">
                <a:tc vMerge="1">
                  <a:txBody>
                    <a:bodyPr/>
                    <a:lstStyle/>
                    <a:p>
                      <a:endParaRPr lang="en-US"/>
                    </a:p>
                  </a:txBody>
                  <a:tcPr/>
                </a:tc>
                <a:tc>
                  <a:txBody>
                    <a:bodyPr/>
                    <a:lstStyle/>
                    <a:p>
                      <a:pPr algn="l" fontAlgn="b"/>
                      <a:endParaRPr lang="en-US" sz="400" b="1" i="0" u="none" strike="noStrike">
                        <a:solidFill>
                          <a:srgbClr val="000000"/>
                        </a:solidFill>
                        <a:effectLst/>
                        <a:latin typeface="Arial"/>
                      </a:endParaRPr>
                    </a:p>
                  </a:txBody>
                  <a:tcPr marL="0" marR="0" marT="0" marB="0" vert="vert270" anchor="b"/>
                </a:tc>
                <a:tc>
                  <a:txBody>
                    <a:bodyPr/>
                    <a:lstStyle/>
                    <a:p>
                      <a:pPr algn="l" fontAlgn="b"/>
                      <a:endParaRPr lang="en-US" sz="400" b="1" i="0" u="none" strike="noStrike">
                        <a:solidFill>
                          <a:srgbClr val="000000"/>
                        </a:solidFill>
                        <a:effectLst/>
                        <a:latin typeface="Arial"/>
                      </a:endParaRPr>
                    </a:p>
                  </a:txBody>
                  <a:tcPr marL="0" marR="0" marT="0" marB="0" anchor="b"/>
                </a:tc>
                <a:tc>
                  <a:txBody>
                    <a:bodyPr/>
                    <a:lstStyle/>
                    <a:p>
                      <a:pPr algn="l" fontAlgn="t"/>
                      <a:r>
                        <a:rPr lang="en-US" sz="400" u="none" strike="noStrike">
                          <a:effectLst/>
                        </a:rPr>
                        <a:t>59</a:t>
                      </a:r>
                      <a:endParaRPr lang="en-US" sz="400" b="0" i="0" u="none" strike="noStrike">
                        <a:solidFill>
                          <a:srgbClr val="000000"/>
                        </a:solidFill>
                        <a:effectLst/>
                        <a:latin typeface="Arial"/>
                      </a:endParaRPr>
                    </a:p>
                  </a:txBody>
                  <a:tcPr marL="0" marR="0" marT="0" marB="0"/>
                </a:tc>
                <a:tc>
                  <a:txBody>
                    <a:bodyPr/>
                    <a:lstStyle/>
                    <a:p>
                      <a:pPr algn="l" fontAlgn="b"/>
                      <a:endParaRPr lang="en-US" sz="500" b="0" i="0" u="none" strike="noStrike">
                        <a:solidFill>
                          <a:srgbClr val="000000"/>
                        </a:solidFill>
                        <a:effectLst/>
                        <a:latin typeface="Arial"/>
                      </a:endParaRPr>
                    </a:p>
                  </a:txBody>
                  <a:tcPr marL="0" marR="0" marT="0" marB="0" anchor="b"/>
                </a:tc>
                <a:tc gridSpan="6">
                  <a:txBody>
                    <a:bodyPr/>
                    <a:lstStyle/>
                    <a:p>
                      <a:pPr algn="l" fontAlgn="t"/>
                      <a:r>
                        <a:rPr lang="en-US" sz="400" u="none" strike="noStrike">
                          <a:effectLst/>
                        </a:rPr>
                        <a:t>Medical Assistance Fraud Prevention Reporting</a:t>
                      </a:r>
                      <a:endParaRPr lang="en-US" sz="400" b="0" i="0" u="none" strike="noStrike">
                        <a:solidFill>
                          <a:srgbClr val="000000"/>
                        </a:solidFill>
                        <a:effectLst/>
                        <a:latin typeface="Arial"/>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t"/>
                      <a:endParaRPr lang="en-US" sz="400" b="0" i="0" u="none" strike="noStrike">
                        <a:solidFill>
                          <a:srgbClr val="000000"/>
                        </a:solidFill>
                        <a:effectLst/>
                        <a:latin typeface="Arial"/>
                      </a:endParaRPr>
                    </a:p>
                  </a:txBody>
                  <a:tcPr marL="0" marR="0" marT="0" marB="0"/>
                </a:tc>
                <a:tc>
                  <a:txBody>
                    <a:bodyPr/>
                    <a:lstStyle/>
                    <a:p>
                      <a:pPr algn="l" fontAlgn="t"/>
                      <a:endParaRPr lang="en-US" sz="400" b="0" i="0" u="none" strike="noStrike">
                        <a:solidFill>
                          <a:srgbClr val="000000"/>
                        </a:solidFill>
                        <a:effectLst/>
                        <a:latin typeface="Arial"/>
                      </a:endParaRPr>
                    </a:p>
                  </a:txBody>
                  <a:tcPr marL="0" marR="0" marT="0" marB="0"/>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extLst>
                  <a:ext uri="{0D108BD9-81ED-4DB2-BD59-A6C34878D82A}">
                    <a16:rowId xmlns:a16="http://schemas.microsoft.com/office/drawing/2014/main" val="10024"/>
                  </a:ext>
                </a:extLst>
              </a:tr>
              <a:tr h="212016">
                <a:tc vMerge="1">
                  <a:txBody>
                    <a:bodyPr/>
                    <a:lstStyle/>
                    <a:p>
                      <a:endParaRPr lang="en-US"/>
                    </a:p>
                  </a:txBody>
                  <a:tcPr/>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400" b="1" i="0" u="none" strike="noStrike">
                        <a:solidFill>
                          <a:srgbClr val="000000"/>
                        </a:solidFill>
                        <a:effectLst/>
                        <a:latin typeface="Arial"/>
                      </a:endParaRPr>
                    </a:p>
                  </a:txBody>
                  <a:tcPr marL="0" marR="0" marT="0" marB="0" anchor="b"/>
                </a:tc>
                <a:tc>
                  <a:txBody>
                    <a:bodyPr/>
                    <a:lstStyle/>
                    <a:p>
                      <a:pPr algn="l" fontAlgn="t"/>
                      <a:r>
                        <a:rPr lang="en-US" sz="400" u="none" strike="noStrike">
                          <a:effectLst/>
                        </a:rPr>
                        <a:t> </a:t>
                      </a:r>
                      <a:endParaRPr lang="en-US" sz="400" b="0" i="0" u="none" strike="noStrike">
                        <a:solidFill>
                          <a:srgbClr val="000000"/>
                        </a:solidFill>
                        <a:effectLst/>
                        <a:latin typeface="Arial"/>
                      </a:endParaRPr>
                    </a:p>
                  </a:txBody>
                  <a:tcPr marL="0" marR="0" marT="0" marB="0"/>
                </a:tc>
                <a:tc>
                  <a:txBody>
                    <a:bodyPr/>
                    <a:lstStyle/>
                    <a:p>
                      <a:pPr algn="l" fontAlgn="b"/>
                      <a:endParaRPr lang="en-US" sz="500" b="0" i="0" u="none" strike="noStrike">
                        <a:solidFill>
                          <a:srgbClr val="000000"/>
                        </a:solidFill>
                        <a:effectLst/>
                        <a:latin typeface="Arial"/>
                      </a:endParaRPr>
                    </a:p>
                  </a:txBody>
                  <a:tcPr marL="0" marR="0" marT="0" marB="0" anchor="b"/>
                </a:tc>
                <a:tc gridSpan="8">
                  <a:txBody>
                    <a:bodyPr/>
                    <a:lstStyle/>
                    <a:p>
                      <a:pPr algn="l" fontAlgn="t"/>
                      <a:r>
                        <a:rPr lang="en-US" sz="400" u="none" strike="noStrike">
                          <a:effectLst/>
                        </a:rPr>
                        <a:t>Includes referral for FPI and fraud investigations, completing a FEV or fraud referral, calculating fraud related overpayments.</a:t>
                      </a:r>
                      <a:endParaRPr lang="en-US" sz="400" b="0" i="0" u="none" strike="noStrike">
                        <a:solidFill>
                          <a:srgbClr val="000000"/>
                        </a:solidFill>
                        <a:effectLst/>
                        <a:latin typeface="Arial"/>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r" fontAlgn="b"/>
                      <a:r>
                        <a:rPr lang="en-US" sz="400" u="none" strike="noStrike">
                          <a:effectLst/>
                        </a:rPr>
                        <a:t>0.00</a:t>
                      </a:r>
                      <a:endParaRPr lang="en-US" sz="400" b="0" i="0" u="none" strike="noStrike">
                        <a:solidFill>
                          <a:srgbClr val="000000"/>
                        </a:solidFill>
                        <a:effectLst/>
                        <a:latin typeface="Arial"/>
                      </a:endParaRPr>
                    </a:p>
                  </a:txBody>
                  <a:tcPr marL="0" marR="0" marT="0" marB="0" anchor="b"/>
                </a:tc>
                <a:extLst>
                  <a:ext uri="{0D108BD9-81ED-4DB2-BD59-A6C34878D82A}">
                    <a16:rowId xmlns:a16="http://schemas.microsoft.com/office/drawing/2014/main" val="10025"/>
                  </a:ext>
                </a:extLst>
              </a:tr>
              <a:tr h="161536">
                <a:tc vMerge="1">
                  <a:txBody>
                    <a:bodyPr/>
                    <a:lstStyle/>
                    <a:p>
                      <a:endParaRPr lang="en-US"/>
                    </a:p>
                  </a:txBody>
                  <a:tcPr/>
                </a:tc>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400" b="1" i="0" u="none" strike="noStrike">
                        <a:solidFill>
                          <a:srgbClr val="000000"/>
                        </a:solidFill>
                        <a:effectLst/>
                        <a:latin typeface="Arial"/>
                      </a:endParaRPr>
                    </a:p>
                  </a:txBody>
                  <a:tcPr marL="0" marR="0" marT="0" marB="0" anchor="b"/>
                </a:tc>
                <a:tc>
                  <a:txBody>
                    <a:bodyPr/>
                    <a:lstStyle/>
                    <a:p>
                      <a:pPr algn="l" fontAlgn="b"/>
                      <a:r>
                        <a:rPr lang="en-US" sz="400" u="none" strike="noStrike">
                          <a:effectLst/>
                        </a:rPr>
                        <a:t>8841</a:t>
                      </a:r>
                      <a:endParaRPr lang="en-US" sz="400" b="0" i="0" u="none" strike="noStrike">
                        <a:solidFill>
                          <a:srgbClr val="000000"/>
                        </a:solidFill>
                        <a:effectLst/>
                        <a:latin typeface="Arial"/>
                      </a:endParaRPr>
                    </a:p>
                  </a:txBody>
                  <a:tcPr marL="0" marR="0" marT="0" marB="0" anchor="b"/>
                </a:tc>
                <a:tc>
                  <a:txBody>
                    <a:bodyPr/>
                    <a:lstStyle/>
                    <a:p>
                      <a:pPr algn="l" fontAlgn="b"/>
                      <a:endParaRPr lang="en-US" sz="500" b="0" i="0" u="none" strike="noStrike">
                        <a:solidFill>
                          <a:srgbClr val="000000"/>
                        </a:solidFill>
                        <a:effectLst/>
                        <a:latin typeface="Calibri"/>
                      </a:endParaRPr>
                    </a:p>
                  </a:txBody>
                  <a:tcPr marL="0" marR="0" marT="0" marB="0"/>
                </a:tc>
                <a:tc gridSpan="8">
                  <a:txBody>
                    <a:bodyPr/>
                    <a:lstStyle/>
                    <a:p>
                      <a:pPr algn="l" fontAlgn="b"/>
                      <a:r>
                        <a:rPr lang="en-US" sz="400" u="none" strike="noStrike">
                          <a:effectLst/>
                        </a:rPr>
                        <a:t>Child Care Fraud - Provider and Client</a:t>
                      </a:r>
                      <a:endParaRPr lang="en-US" sz="400" b="0" i="0" u="none" strike="noStrike">
                        <a:solidFill>
                          <a:srgbClr val="000000"/>
                        </a:solidFill>
                        <a:effectLst/>
                        <a:latin typeface="Arial"/>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extLst>
                  <a:ext uri="{0D108BD9-81ED-4DB2-BD59-A6C34878D82A}">
                    <a16:rowId xmlns:a16="http://schemas.microsoft.com/office/drawing/2014/main" val="10026"/>
                  </a:ext>
                </a:extLst>
              </a:tr>
              <a:tr h="343264">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1"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1" i="0" u="none" strike="noStrike">
                        <a:solidFill>
                          <a:srgbClr val="000000"/>
                        </a:solidFill>
                        <a:effectLst/>
                        <a:latin typeface="Arial"/>
                      </a:endParaRPr>
                    </a:p>
                  </a:txBody>
                  <a:tcPr marL="0" marR="0" marT="0" marB="0" anchor="b"/>
                </a:tc>
                <a:tc gridSpan="8">
                  <a:txBody>
                    <a:bodyPr/>
                    <a:lstStyle/>
                    <a:p>
                      <a:pPr algn="l" fontAlgn="b"/>
                      <a:r>
                        <a:rPr lang="en-US" sz="400" u="none" strike="noStrike">
                          <a:effectLst/>
                        </a:rPr>
                        <a:t>Time spent on fraud prevention, investigation, and enforcement.  Includes time spent conducting front-end investigations for fraud purposes.  Calculation of fraud related Child Care overpayments.  Completing a fraud referral.  Calculating fraud related overpayments.</a:t>
                      </a:r>
                      <a:endParaRPr lang="en-US" sz="400" b="0" i="0" u="none" strike="noStrike">
                        <a:solidFill>
                          <a:srgbClr val="000000"/>
                        </a:solidFill>
                        <a:effectLst/>
                        <a:latin typeface="Arial"/>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r" fontAlgn="b"/>
                      <a:r>
                        <a:rPr lang="en-US" sz="400" u="none" strike="noStrike">
                          <a:effectLst/>
                        </a:rPr>
                        <a:t>0.00</a:t>
                      </a:r>
                      <a:endParaRPr lang="en-US" sz="400" b="0" i="0" u="none" strike="noStrike">
                        <a:solidFill>
                          <a:srgbClr val="000000"/>
                        </a:solidFill>
                        <a:effectLst/>
                        <a:latin typeface="Arial"/>
                      </a:endParaRPr>
                    </a:p>
                  </a:txBody>
                  <a:tcPr marL="0" marR="0" marT="0" marB="0" anchor="b"/>
                </a:tc>
                <a:extLst>
                  <a:ext uri="{0D108BD9-81ED-4DB2-BD59-A6C34878D82A}">
                    <a16:rowId xmlns:a16="http://schemas.microsoft.com/office/drawing/2014/main" val="10027"/>
                  </a:ext>
                </a:extLst>
              </a:tr>
              <a:tr h="277640">
                <a:tc>
                  <a:txBody>
                    <a:bodyPr/>
                    <a:lstStyle/>
                    <a:p>
                      <a:pPr algn="l" fontAlgn="b"/>
                      <a:r>
                        <a:rPr lang="en-US" sz="400" u="none" strike="noStrike">
                          <a:effectLst/>
                        </a:rPr>
                        <a:t>Other</a:t>
                      </a:r>
                      <a:endParaRPr lang="en-US" sz="400" b="1" i="0" u="none" strike="noStrike">
                        <a:solidFill>
                          <a:srgbClr val="000000"/>
                        </a:solidFill>
                        <a:effectLst/>
                        <a:latin typeface="Arial"/>
                      </a:endParaRPr>
                    </a:p>
                  </a:txBody>
                  <a:tcPr marL="0" marR="0" marT="0" marB="0" vert="vert270" anchor="b"/>
                </a:tc>
                <a:tc>
                  <a:txBody>
                    <a:bodyPr/>
                    <a:lstStyle/>
                    <a:p>
                      <a:pPr algn="l" fontAlgn="b"/>
                      <a:r>
                        <a:rPr lang="en-US" sz="500" u="none" strike="noStrike">
                          <a:effectLst/>
                        </a:rPr>
                        <a:t> </a:t>
                      </a:r>
                      <a:endParaRPr lang="en-US" sz="500" b="0" i="0" u="none" strike="noStrike">
                        <a:solidFill>
                          <a:srgbClr val="000000"/>
                        </a:solidFill>
                        <a:effectLst/>
                        <a:latin typeface="Calibri"/>
                      </a:endParaRPr>
                    </a:p>
                  </a:txBody>
                  <a:tcPr marL="0" marR="0" marT="0" marB="0" anchor="b"/>
                </a:tc>
                <a:tc>
                  <a:txBody>
                    <a:bodyPr/>
                    <a:lstStyle/>
                    <a:p>
                      <a:pPr algn="l" fontAlgn="b"/>
                      <a:r>
                        <a:rPr lang="en-US" sz="500" u="none" strike="noStrike">
                          <a:effectLst/>
                        </a:rPr>
                        <a:t> </a:t>
                      </a:r>
                      <a:endParaRPr lang="en-US" sz="500" b="0" i="0" u="none" strike="noStrike">
                        <a:solidFill>
                          <a:srgbClr val="000000"/>
                        </a:solidFill>
                        <a:effectLst/>
                        <a:latin typeface="Calibri"/>
                      </a:endParaRPr>
                    </a:p>
                  </a:txBody>
                  <a:tcPr marL="0" marR="0" marT="0" marB="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endParaRPr lang="en-US" sz="400" b="1" i="0" u="none" strike="noStrike">
                        <a:solidFill>
                          <a:srgbClr val="000000"/>
                        </a:solidFill>
                        <a:effectLst/>
                        <a:latin typeface="Arial"/>
                      </a:endParaRPr>
                    </a:p>
                  </a:txBody>
                  <a:tcPr marL="0" marR="0" marT="0" marB="0" anchor="b"/>
                </a:tc>
                <a:tc gridSpan="8">
                  <a:txBody>
                    <a:bodyPr/>
                    <a:lstStyle/>
                    <a:p>
                      <a:pPr algn="l" fontAlgn="b"/>
                      <a:r>
                        <a:rPr lang="en-US" sz="400" u="none" strike="noStrike">
                          <a:effectLst/>
                        </a:rPr>
                        <a:t>Time spent in any program not accounted for in any other category.  Please specify.</a:t>
                      </a:r>
                      <a:endParaRPr lang="en-US" sz="400" b="0" i="0" u="none" strike="noStrike">
                        <a:solidFill>
                          <a:srgbClr val="000000"/>
                        </a:solidFill>
                        <a:effectLst/>
                        <a:latin typeface="Arial"/>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500" u="none" strike="noStrike">
                          <a:effectLst/>
                        </a:rPr>
                        <a:t> </a:t>
                      </a:r>
                      <a:endParaRPr lang="en-US" sz="500" b="0" i="0" u="none" strike="noStrike">
                        <a:solidFill>
                          <a:srgbClr val="000000"/>
                        </a:solidFill>
                        <a:effectLst/>
                        <a:latin typeface="Calibri"/>
                      </a:endParaRPr>
                    </a:p>
                  </a:txBody>
                  <a:tcPr marL="0" marR="0" marT="0" marB="0" anchor="b"/>
                </a:tc>
                <a:tc>
                  <a:txBody>
                    <a:bodyPr/>
                    <a:lstStyle/>
                    <a:p>
                      <a:pPr algn="l" fontAlgn="b"/>
                      <a:r>
                        <a:rPr lang="en-US" sz="500" u="none" strike="noStrike">
                          <a:effectLst/>
                        </a:rPr>
                        <a:t> </a:t>
                      </a:r>
                      <a:endParaRPr lang="en-US" sz="500" b="0" i="0" u="none" strike="noStrike">
                        <a:solidFill>
                          <a:srgbClr val="000000"/>
                        </a:solidFill>
                        <a:effectLst/>
                        <a:latin typeface="Calibri"/>
                      </a:endParaRPr>
                    </a:p>
                  </a:txBody>
                  <a:tcPr marL="0" marR="0" marT="0" marB="0" anchor="b"/>
                </a:tc>
                <a:tc>
                  <a:txBody>
                    <a:bodyPr/>
                    <a:lstStyle/>
                    <a:p>
                      <a:pPr algn="l" fontAlgn="b"/>
                      <a:r>
                        <a:rPr lang="en-US" sz="500" u="none" strike="noStrike">
                          <a:effectLst/>
                        </a:rPr>
                        <a:t> </a:t>
                      </a:r>
                      <a:endParaRPr lang="en-US" sz="500" b="0" i="0" u="none" strike="noStrike">
                        <a:solidFill>
                          <a:srgbClr val="000000"/>
                        </a:solidFill>
                        <a:effectLst/>
                        <a:latin typeface="Calibri"/>
                      </a:endParaRPr>
                    </a:p>
                  </a:txBody>
                  <a:tcPr marL="0" marR="0" marT="0" marB="0" anchor="b"/>
                </a:tc>
                <a:tc>
                  <a:txBody>
                    <a:bodyPr/>
                    <a:lstStyle/>
                    <a:p>
                      <a:pPr algn="r" fontAlgn="b"/>
                      <a:r>
                        <a:rPr lang="en-US" sz="400" u="none" strike="noStrike">
                          <a:effectLst/>
                        </a:rPr>
                        <a:t>0.00</a:t>
                      </a:r>
                      <a:endParaRPr lang="en-US" sz="400" b="0" i="0" u="none" strike="noStrike">
                        <a:solidFill>
                          <a:srgbClr val="000000"/>
                        </a:solidFill>
                        <a:effectLst/>
                        <a:latin typeface="Arial"/>
                      </a:endParaRPr>
                    </a:p>
                  </a:txBody>
                  <a:tcPr marL="0" marR="0" marT="0" marB="0" anchor="b"/>
                </a:tc>
                <a:extLst>
                  <a:ext uri="{0D108BD9-81ED-4DB2-BD59-A6C34878D82A}">
                    <a16:rowId xmlns:a16="http://schemas.microsoft.com/office/drawing/2014/main" val="10028"/>
                  </a:ext>
                </a:extLst>
              </a:tr>
              <a:tr h="282688">
                <a:tc>
                  <a:txBody>
                    <a:bodyPr/>
                    <a:lstStyle/>
                    <a:p>
                      <a:pPr algn="r" fontAlgn="b"/>
                      <a:r>
                        <a:rPr lang="en-US" sz="400" u="none" strike="noStrike">
                          <a:effectLst/>
                        </a:rPr>
                        <a:t>Non-</a:t>
                      </a:r>
                      <a:endParaRPr lang="en-US" sz="400" b="1" i="0" u="none" strike="noStrike">
                        <a:solidFill>
                          <a:srgbClr val="000000"/>
                        </a:solidFill>
                        <a:effectLst/>
                        <a:latin typeface="Arial"/>
                      </a:endParaRPr>
                    </a:p>
                  </a:txBody>
                  <a:tcPr marL="0" marR="0" marT="0" marB="0" vert="vert270" anchor="b"/>
                </a:tc>
                <a:tc>
                  <a:txBody>
                    <a:bodyPr/>
                    <a:lstStyle/>
                    <a:p>
                      <a:pPr algn="r" fontAlgn="b"/>
                      <a:r>
                        <a:rPr lang="en-US" sz="400" u="none" strike="noStrike">
                          <a:effectLst/>
                        </a:rPr>
                        <a:t>Work</a:t>
                      </a:r>
                      <a:endParaRPr lang="en-US" sz="400" b="1" i="0" u="none" strike="noStrike">
                        <a:solidFill>
                          <a:srgbClr val="000000"/>
                        </a:solidFill>
                        <a:effectLst/>
                        <a:latin typeface="Arial"/>
                      </a:endParaRPr>
                    </a:p>
                  </a:txBody>
                  <a:tcPr marL="0" marR="0" marT="0" marB="0" vert="vert270" anchor="b"/>
                </a:tc>
                <a:tc>
                  <a:txBody>
                    <a:bodyPr/>
                    <a:lstStyle/>
                    <a:p>
                      <a:pPr algn="r" fontAlgn="b"/>
                      <a:r>
                        <a:rPr lang="en-US" sz="400" u="none" strike="noStrike">
                          <a:effectLst/>
                        </a:rPr>
                        <a:t>Time</a:t>
                      </a:r>
                      <a:endParaRPr lang="en-US" sz="400" b="1" i="0" u="none" strike="noStrike">
                        <a:solidFill>
                          <a:srgbClr val="000000"/>
                        </a:solidFill>
                        <a:effectLst/>
                        <a:latin typeface="Arial"/>
                      </a:endParaRPr>
                    </a:p>
                  </a:txBody>
                  <a:tcPr marL="0" marR="0" marT="0" marB="0" vert="vert270" anchor="b"/>
                </a:tc>
                <a:tc>
                  <a:txBody>
                    <a:bodyPr/>
                    <a:lstStyle/>
                    <a:p>
                      <a:pPr algn="l" fontAlgn="b"/>
                      <a:r>
                        <a:rPr lang="en-US" sz="400" u="none" strike="noStrike">
                          <a:effectLst/>
                        </a:rPr>
                        <a:t> </a:t>
                      </a:r>
                      <a:endParaRPr lang="en-US" sz="400" b="0" i="0" u="none" strike="noStrike">
                        <a:solidFill>
                          <a:srgbClr val="000000"/>
                        </a:solidFill>
                        <a:effectLst/>
                        <a:latin typeface="Arial"/>
                      </a:endParaRPr>
                    </a:p>
                  </a:txBody>
                  <a:tcPr marL="0" marR="0" marT="0" marB="0" anchor="b"/>
                </a:tc>
                <a:tc>
                  <a:txBody>
                    <a:bodyPr/>
                    <a:lstStyle/>
                    <a:p>
                      <a:pPr algn="l" fontAlgn="b"/>
                      <a:endParaRPr lang="en-US" sz="400" b="1" i="0" u="none" strike="noStrike">
                        <a:solidFill>
                          <a:srgbClr val="000000"/>
                        </a:solidFill>
                        <a:effectLst/>
                        <a:latin typeface="Arial"/>
                      </a:endParaRPr>
                    </a:p>
                  </a:txBody>
                  <a:tcPr marL="0" marR="0" marT="0" marB="0" anchor="b"/>
                </a:tc>
                <a:tc gridSpan="8">
                  <a:txBody>
                    <a:bodyPr/>
                    <a:lstStyle/>
                    <a:p>
                      <a:pPr algn="l" fontAlgn="b"/>
                      <a:r>
                        <a:rPr lang="en-US" sz="400" u="none" strike="noStrike">
                          <a:effectLst/>
                        </a:rPr>
                        <a:t>Vacation, sick, comp time taken and/or leave without pay</a:t>
                      </a:r>
                      <a:endParaRPr lang="en-US" sz="400" b="0" i="0" u="none" strike="noStrike">
                        <a:solidFill>
                          <a:srgbClr val="000000"/>
                        </a:solidFill>
                        <a:effectLst/>
                        <a:latin typeface="Arial"/>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500" u="none" strike="noStrike">
                          <a:effectLst/>
                        </a:rPr>
                        <a:t> </a:t>
                      </a:r>
                      <a:endParaRPr lang="en-US" sz="500" b="0" i="0" u="none" strike="noStrike">
                        <a:solidFill>
                          <a:srgbClr val="000000"/>
                        </a:solidFill>
                        <a:effectLst/>
                        <a:latin typeface="Calibri"/>
                      </a:endParaRPr>
                    </a:p>
                  </a:txBody>
                  <a:tcPr marL="0" marR="0" marT="0" marB="0" anchor="b"/>
                </a:tc>
                <a:tc>
                  <a:txBody>
                    <a:bodyPr/>
                    <a:lstStyle/>
                    <a:p>
                      <a:pPr algn="l" fontAlgn="b"/>
                      <a:r>
                        <a:rPr lang="en-US" sz="500" u="none" strike="noStrike">
                          <a:effectLst/>
                        </a:rPr>
                        <a:t> </a:t>
                      </a:r>
                      <a:endParaRPr lang="en-US" sz="500" b="0" i="0" u="none" strike="noStrike">
                        <a:solidFill>
                          <a:srgbClr val="000000"/>
                        </a:solidFill>
                        <a:effectLst/>
                        <a:latin typeface="Calibri"/>
                      </a:endParaRPr>
                    </a:p>
                  </a:txBody>
                  <a:tcPr marL="0" marR="0" marT="0" marB="0" anchor="b"/>
                </a:tc>
                <a:tc>
                  <a:txBody>
                    <a:bodyPr/>
                    <a:lstStyle/>
                    <a:p>
                      <a:pPr algn="l" fontAlgn="b"/>
                      <a:r>
                        <a:rPr lang="en-US" sz="500" u="none" strike="noStrike">
                          <a:effectLst/>
                        </a:rPr>
                        <a:t> </a:t>
                      </a:r>
                      <a:endParaRPr lang="en-US" sz="500" b="0" i="0" u="none" strike="noStrike">
                        <a:solidFill>
                          <a:srgbClr val="000000"/>
                        </a:solidFill>
                        <a:effectLst/>
                        <a:latin typeface="Calibri"/>
                      </a:endParaRPr>
                    </a:p>
                  </a:txBody>
                  <a:tcPr marL="0" marR="0" marT="0" marB="0" anchor="b"/>
                </a:tc>
                <a:tc>
                  <a:txBody>
                    <a:bodyPr/>
                    <a:lstStyle/>
                    <a:p>
                      <a:pPr algn="r" fontAlgn="b"/>
                      <a:r>
                        <a:rPr lang="en-US" sz="400" u="none" strike="noStrike">
                          <a:effectLst/>
                        </a:rPr>
                        <a:t>0.00</a:t>
                      </a:r>
                      <a:endParaRPr lang="en-US" sz="400" b="0" i="0" u="none" strike="noStrike">
                        <a:solidFill>
                          <a:srgbClr val="000000"/>
                        </a:solidFill>
                        <a:effectLst/>
                        <a:latin typeface="Arial"/>
                      </a:endParaRPr>
                    </a:p>
                  </a:txBody>
                  <a:tcPr marL="0" marR="0" marT="0" marB="0" anchor="b"/>
                </a:tc>
                <a:extLst>
                  <a:ext uri="{0D108BD9-81ED-4DB2-BD59-A6C34878D82A}">
                    <a16:rowId xmlns:a16="http://schemas.microsoft.com/office/drawing/2014/main" val="10029"/>
                  </a:ext>
                </a:extLst>
              </a:tr>
              <a:tr h="100961">
                <a:tc>
                  <a:txBody>
                    <a:bodyPr/>
                    <a:lstStyle/>
                    <a:p>
                      <a:pPr algn="l" fontAlgn="b"/>
                      <a:endParaRPr lang="en-US" sz="400" b="0" i="0" u="none" strike="noStrike">
                        <a:solidFill>
                          <a:srgbClr val="000000"/>
                        </a:solidFill>
                        <a:effectLst/>
                        <a:latin typeface="Arial"/>
                      </a:endParaRPr>
                    </a:p>
                  </a:txBody>
                  <a:tcPr marL="0" marR="0" marT="0" marB="0" anchor="b"/>
                </a:tc>
                <a:tc>
                  <a:txBody>
                    <a:bodyPr/>
                    <a:lstStyle/>
                    <a:p>
                      <a:pPr algn="l" fontAlgn="b"/>
                      <a:endParaRPr lang="en-US" sz="500" b="0" i="0" u="none" strike="noStrike">
                        <a:solidFill>
                          <a:srgbClr val="000000"/>
                        </a:solidFill>
                        <a:effectLst/>
                        <a:latin typeface="Calibri"/>
                      </a:endParaRPr>
                    </a:p>
                  </a:txBody>
                  <a:tcPr marL="0" marR="0" marT="0" marB="0" anchor="b"/>
                </a:tc>
                <a:tc>
                  <a:txBody>
                    <a:bodyPr/>
                    <a:lstStyle/>
                    <a:p>
                      <a:pPr algn="l" fontAlgn="b"/>
                      <a:endParaRPr lang="en-US" sz="500" b="1" i="0" u="none" strike="noStrike">
                        <a:solidFill>
                          <a:srgbClr val="000000"/>
                        </a:solidFill>
                        <a:effectLst/>
                        <a:latin typeface="Arial"/>
                      </a:endParaRPr>
                    </a:p>
                  </a:txBody>
                  <a:tcPr marL="0" marR="0" marT="0" marB="0" anchor="b"/>
                </a:tc>
                <a:tc>
                  <a:txBody>
                    <a:bodyPr/>
                    <a:lstStyle/>
                    <a:p>
                      <a:pPr algn="l" fontAlgn="b"/>
                      <a:endParaRPr lang="en-US" sz="500" b="0" i="0" u="none" strike="noStrike">
                        <a:solidFill>
                          <a:srgbClr val="000000"/>
                        </a:solidFill>
                        <a:effectLst/>
                        <a:latin typeface="Calibri"/>
                      </a:endParaRPr>
                    </a:p>
                  </a:txBody>
                  <a:tcPr marL="0" marR="0" marT="0" marB="0" anchor="b"/>
                </a:tc>
                <a:tc>
                  <a:txBody>
                    <a:bodyPr/>
                    <a:lstStyle/>
                    <a:p>
                      <a:pPr algn="l" fontAlgn="b"/>
                      <a:endParaRPr lang="en-US" sz="500" b="0" i="0" u="none" strike="noStrike">
                        <a:solidFill>
                          <a:srgbClr val="000000"/>
                        </a:solidFill>
                        <a:effectLst/>
                        <a:latin typeface="Arial"/>
                      </a:endParaRPr>
                    </a:p>
                  </a:txBody>
                  <a:tcPr marL="0" marR="0" marT="0" marB="0" anchor="b"/>
                </a:tc>
                <a:tc>
                  <a:txBody>
                    <a:bodyPr/>
                    <a:lstStyle/>
                    <a:p>
                      <a:pPr algn="l" fontAlgn="b"/>
                      <a:endParaRPr lang="en-US" sz="500" b="0" i="0" u="none" strike="noStrike">
                        <a:solidFill>
                          <a:srgbClr val="000000"/>
                        </a:solidFill>
                        <a:effectLst/>
                        <a:latin typeface="Calibri"/>
                      </a:endParaRPr>
                    </a:p>
                  </a:txBody>
                  <a:tcPr marL="0" marR="0" marT="0" marB="0" anchor="b"/>
                </a:tc>
                <a:tc>
                  <a:txBody>
                    <a:bodyPr/>
                    <a:lstStyle/>
                    <a:p>
                      <a:pPr algn="l" fontAlgn="b"/>
                      <a:endParaRPr lang="en-US" sz="500" b="0" i="0" u="none" strike="noStrike">
                        <a:solidFill>
                          <a:srgbClr val="000000"/>
                        </a:solidFill>
                        <a:effectLst/>
                        <a:latin typeface="Calibri"/>
                      </a:endParaRPr>
                    </a:p>
                  </a:txBody>
                  <a:tcPr marL="0" marR="0" marT="0" marB="0" anchor="b"/>
                </a:tc>
                <a:tc>
                  <a:txBody>
                    <a:bodyPr/>
                    <a:lstStyle/>
                    <a:p>
                      <a:pPr algn="l" fontAlgn="b"/>
                      <a:endParaRPr lang="en-US" sz="500" b="0" i="0" u="none" strike="noStrike">
                        <a:solidFill>
                          <a:srgbClr val="000000"/>
                        </a:solidFill>
                        <a:effectLst/>
                        <a:latin typeface="Calibri"/>
                      </a:endParaRPr>
                    </a:p>
                  </a:txBody>
                  <a:tcPr marL="0" marR="0" marT="0" marB="0" anchor="b"/>
                </a:tc>
                <a:tc>
                  <a:txBody>
                    <a:bodyPr/>
                    <a:lstStyle/>
                    <a:p>
                      <a:pPr algn="l" fontAlgn="b"/>
                      <a:endParaRPr lang="en-US" sz="500" b="0" i="0" u="none" strike="noStrike">
                        <a:solidFill>
                          <a:srgbClr val="000000"/>
                        </a:solidFill>
                        <a:effectLst/>
                        <a:latin typeface="Calibri"/>
                      </a:endParaRPr>
                    </a:p>
                  </a:txBody>
                  <a:tcPr marL="0" marR="0" marT="0" marB="0" anchor="b"/>
                </a:tc>
                <a:tc gridSpan="2">
                  <a:txBody>
                    <a:bodyPr/>
                    <a:lstStyle/>
                    <a:p>
                      <a:pPr algn="l" fontAlgn="b"/>
                      <a:endParaRPr lang="en-US" sz="500" b="0" i="0" u="none" strike="noStrike">
                        <a:solidFill>
                          <a:srgbClr val="000000"/>
                        </a:solidFill>
                        <a:effectLst/>
                        <a:latin typeface="Calibri"/>
                      </a:endParaRPr>
                    </a:p>
                  </a:txBody>
                  <a:tcPr marL="0" marR="0" marT="0" marB="0" anchor="b"/>
                </a:tc>
                <a:tc hMerge="1">
                  <a:txBody>
                    <a:bodyPr/>
                    <a:lstStyle/>
                    <a:p>
                      <a:endParaRPr lang="en-US"/>
                    </a:p>
                  </a:txBody>
                  <a:tcPr/>
                </a:tc>
                <a:tc>
                  <a:txBody>
                    <a:bodyPr/>
                    <a:lstStyle/>
                    <a:p>
                      <a:pPr algn="l" fontAlgn="b"/>
                      <a:endParaRPr lang="en-US" sz="500" b="0" i="0" u="none" strike="noStrike">
                        <a:solidFill>
                          <a:srgbClr val="000000"/>
                        </a:solidFill>
                        <a:effectLst/>
                        <a:latin typeface="Calibri"/>
                      </a:endParaRPr>
                    </a:p>
                  </a:txBody>
                  <a:tcPr marL="0" marR="0" marT="0" marB="0" anchor="b"/>
                </a:tc>
                <a:tc>
                  <a:txBody>
                    <a:bodyPr/>
                    <a:lstStyle/>
                    <a:p>
                      <a:pPr algn="l" fontAlgn="b"/>
                      <a:endParaRPr lang="en-US" sz="500" b="0" i="0" u="none" strike="noStrike">
                        <a:solidFill>
                          <a:srgbClr val="000000"/>
                        </a:solidFill>
                        <a:effectLst/>
                        <a:latin typeface="Calibri"/>
                      </a:endParaRPr>
                    </a:p>
                  </a:txBody>
                  <a:tcPr marL="0" marR="0" marT="0" marB="0" anchor="b"/>
                </a:tc>
                <a:tc>
                  <a:txBody>
                    <a:bodyPr/>
                    <a:lstStyle/>
                    <a:p>
                      <a:pPr algn="l" fontAlgn="b"/>
                      <a:r>
                        <a:rPr lang="en-US" sz="500" u="none" strike="noStrike">
                          <a:effectLst/>
                        </a:rPr>
                        <a:t> </a:t>
                      </a:r>
                      <a:endParaRPr lang="en-US" sz="500" b="0" i="0" u="none" strike="noStrike">
                        <a:solidFill>
                          <a:srgbClr val="000000"/>
                        </a:solidFill>
                        <a:effectLst/>
                        <a:latin typeface="Calibri"/>
                      </a:endParaRPr>
                    </a:p>
                  </a:txBody>
                  <a:tcPr marL="0" marR="0" marT="0" marB="0" anchor="b"/>
                </a:tc>
                <a:tc>
                  <a:txBody>
                    <a:bodyPr/>
                    <a:lstStyle/>
                    <a:p>
                      <a:pPr algn="l" fontAlgn="b"/>
                      <a:r>
                        <a:rPr lang="en-US" sz="500" u="none" strike="noStrike">
                          <a:effectLst/>
                        </a:rPr>
                        <a:t> </a:t>
                      </a:r>
                      <a:endParaRPr lang="en-US" sz="500" b="0" i="0" u="none" strike="noStrike">
                        <a:solidFill>
                          <a:srgbClr val="000000"/>
                        </a:solidFill>
                        <a:effectLst/>
                        <a:latin typeface="Calibri"/>
                      </a:endParaRPr>
                    </a:p>
                  </a:txBody>
                  <a:tcPr marL="0" marR="0" marT="0" marB="0" anchor="b"/>
                </a:tc>
                <a:tc>
                  <a:txBody>
                    <a:bodyPr/>
                    <a:lstStyle/>
                    <a:p>
                      <a:pPr algn="l" fontAlgn="b"/>
                      <a:r>
                        <a:rPr lang="en-US" sz="500" u="none" strike="noStrike">
                          <a:effectLst/>
                        </a:rPr>
                        <a:t> </a:t>
                      </a:r>
                      <a:endParaRPr lang="en-US" sz="500" b="0" i="0" u="none" strike="noStrike">
                        <a:solidFill>
                          <a:srgbClr val="000000"/>
                        </a:solidFill>
                        <a:effectLst/>
                        <a:latin typeface="Calibri"/>
                      </a:endParaRPr>
                    </a:p>
                  </a:txBody>
                  <a:tcPr marL="0" marR="0" marT="0" marB="0" anchor="b"/>
                </a:tc>
                <a:tc>
                  <a:txBody>
                    <a:bodyPr/>
                    <a:lstStyle/>
                    <a:p>
                      <a:pPr algn="l" fontAlgn="b"/>
                      <a:r>
                        <a:rPr lang="en-US" sz="500" u="none" strike="noStrike">
                          <a:effectLst/>
                        </a:rPr>
                        <a:t> </a:t>
                      </a:r>
                      <a:endParaRPr lang="en-US" sz="500" b="0" i="0" u="none" strike="noStrike">
                        <a:solidFill>
                          <a:srgbClr val="000000"/>
                        </a:solidFill>
                        <a:effectLst/>
                        <a:latin typeface="Calibri"/>
                      </a:endParaRPr>
                    </a:p>
                  </a:txBody>
                  <a:tcPr marL="0" marR="0" marT="0" marB="0" anchor="b"/>
                </a:tc>
                <a:extLst>
                  <a:ext uri="{0D108BD9-81ED-4DB2-BD59-A6C34878D82A}">
                    <a16:rowId xmlns:a16="http://schemas.microsoft.com/office/drawing/2014/main" val="10030"/>
                  </a:ext>
                </a:extLst>
              </a:tr>
              <a:tr h="100961">
                <a:tc>
                  <a:txBody>
                    <a:bodyPr/>
                    <a:lstStyle/>
                    <a:p>
                      <a:pPr algn="l" fontAlgn="b"/>
                      <a:r>
                        <a:rPr lang="en-US" sz="500" u="none" strike="noStrike">
                          <a:effectLst/>
                        </a:rPr>
                        <a:t>TOTAL</a:t>
                      </a:r>
                      <a:endParaRPr lang="en-US" sz="500" b="1" i="0" u="none" strike="noStrike">
                        <a:solidFill>
                          <a:srgbClr val="000000"/>
                        </a:solidFill>
                        <a:effectLst/>
                        <a:latin typeface="Arial"/>
                      </a:endParaRPr>
                    </a:p>
                  </a:txBody>
                  <a:tcPr marL="0" marR="0" marT="0" marB="0" anchor="b"/>
                </a:tc>
                <a:tc>
                  <a:txBody>
                    <a:bodyPr/>
                    <a:lstStyle/>
                    <a:p>
                      <a:pPr algn="l" fontAlgn="b"/>
                      <a:endParaRPr lang="en-US" sz="500" b="0" i="0" u="none" strike="noStrike">
                        <a:solidFill>
                          <a:srgbClr val="000000"/>
                        </a:solidFill>
                        <a:effectLst/>
                        <a:latin typeface="Calibri"/>
                      </a:endParaRPr>
                    </a:p>
                  </a:txBody>
                  <a:tcPr marL="0" marR="0" marT="0" marB="0" anchor="b"/>
                </a:tc>
                <a:tc>
                  <a:txBody>
                    <a:bodyPr/>
                    <a:lstStyle/>
                    <a:p>
                      <a:pPr algn="l" fontAlgn="b"/>
                      <a:endParaRPr lang="en-US" sz="500" b="1" i="0" u="none" strike="noStrike">
                        <a:solidFill>
                          <a:srgbClr val="000000"/>
                        </a:solidFill>
                        <a:effectLst/>
                        <a:latin typeface="Arial"/>
                      </a:endParaRPr>
                    </a:p>
                  </a:txBody>
                  <a:tcPr marL="0" marR="0" marT="0" marB="0" anchor="b"/>
                </a:tc>
                <a:tc>
                  <a:txBody>
                    <a:bodyPr/>
                    <a:lstStyle/>
                    <a:p>
                      <a:pPr algn="l" fontAlgn="b"/>
                      <a:endParaRPr lang="en-US" sz="500" b="0" i="0" u="none" strike="noStrike">
                        <a:solidFill>
                          <a:srgbClr val="000000"/>
                        </a:solidFill>
                        <a:effectLst/>
                        <a:latin typeface="Calibri"/>
                      </a:endParaRPr>
                    </a:p>
                  </a:txBody>
                  <a:tcPr marL="0" marR="0" marT="0" marB="0" anchor="b"/>
                </a:tc>
                <a:tc>
                  <a:txBody>
                    <a:bodyPr/>
                    <a:lstStyle/>
                    <a:p>
                      <a:pPr algn="l" fontAlgn="b"/>
                      <a:endParaRPr lang="en-US" sz="500" b="0" i="0" u="none" strike="noStrike">
                        <a:solidFill>
                          <a:srgbClr val="000000"/>
                        </a:solidFill>
                        <a:effectLst/>
                        <a:latin typeface="Arial"/>
                      </a:endParaRPr>
                    </a:p>
                  </a:txBody>
                  <a:tcPr marL="0" marR="0" marT="0" marB="0" anchor="b"/>
                </a:tc>
                <a:tc>
                  <a:txBody>
                    <a:bodyPr/>
                    <a:lstStyle/>
                    <a:p>
                      <a:pPr algn="l" fontAlgn="b"/>
                      <a:endParaRPr lang="en-US" sz="500" b="0" i="0" u="none" strike="noStrike">
                        <a:solidFill>
                          <a:srgbClr val="000000"/>
                        </a:solidFill>
                        <a:effectLst/>
                        <a:latin typeface="Calibri"/>
                      </a:endParaRPr>
                    </a:p>
                  </a:txBody>
                  <a:tcPr marL="0" marR="0" marT="0" marB="0" anchor="b"/>
                </a:tc>
                <a:tc>
                  <a:txBody>
                    <a:bodyPr/>
                    <a:lstStyle/>
                    <a:p>
                      <a:pPr algn="l" fontAlgn="b"/>
                      <a:endParaRPr lang="en-US" sz="500" b="0" i="0" u="none" strike="noStrike">
                        <a:solidFill>
                          <a:srgbClr val="000000"/>
                        </a:solidFill>
                        <a:effectLst/>
                        <a:latin typeface="Calibri"/>
                      </a:endParaRPr>
                    </a:p>
                  </a:txBody>
                  <a:tcPr marL="0" marR="0" marT="0" marB="0" anchor="b"/>
                </a:tc>
                <a:tc>
                  <a:txBody>
                    <a:bodyPr/>
                    <a:lstStyle/>
                    <a:p>
                      <a:pPr algn="l" fontAlgn="b"/>
                      <a:endParaRPr lang="en-US" sz="500" b="0" i="0" u="none" strike="noStrike">
                        <a:solidFill>
                          <a:srgbClr val="000000"/>
                        </a:solidFill>
                        <a:effectLst/>
                        <a:latin typeface="Calibri"/>
                      </a:endParaRPr>
                    </a:p>
                  </a:txBody>
                  <a:tcPr marL="0" marR="0" marT="0" marB="0" anchor="b"/>
                </a:tc>
                <a:tc>
                  <a:txBody>
                    <a:bodyPr/>
                    <a:lstStyle/>
                    <a:p>
                      <a:pPr algn="l" fontAlgn="b"/>
                      <a:endParaRPr lang="en-US" sz="500" b="0" i="0" u="none" strike="noStrike">
                        <a:solidFill>
                          <a:srgbClr val="000000"/>
                        </a:solidFill>
                        <a:effectLst/>
                        <a:latin typeface="Calibri"/>
                      </a:endParaRPr>
                    </a:p>
                  </a:txBody>
                  <a:tcPr marL="0" marR="0" marT="0" marB="0" anchor="b"/>
                </a:tc>
                <a:tc gridSpan="2">
                  <a:txBody>
                    <a:bodyPr/>
                    <a:lstStyle/>
                    <a:p>
                      <a:pPr algn="l" fontAlgn="b"/>
                      <a:endParaRPr lang="en-US" sz="500" b="0" i="0" u="none" strike="noStrike">
                        <a:solidFill>
                          <a:srgbClr val="000000"/>
                        </a:solidFill>
                        <a:effectLst/>
                        <a:latin typeface="Calibri"/>
                      </a:endParaRPr>
                    </a:p>
                  </a:txBody>
                  <a:tcPr marL="0" marR="0" marT="0" marB="0" anchor="b"/>
                </a:tc>
                <a:tc hMerge="1">
                  <a:txBody>
                    <a:bodyPr/>
                    <a:lstStyle/>
                    <a:p>
                      <a:endParaRPr lang="en-US"/>
                    </a:p>
                  </a:txBody>
                  <a:tcPr/>
                </a:tc>
                <a:tc>
                  <a:txBody>
                    <a:bodyPr/>
                    <a:lstStyle/>
                    <a:p>
                      <a:pPr algn="l" fontAlgn="b"/>
                      <a:endParaRPr lang="en-US" sz="500" b="0" i="0" u="none" strike="noStrike" dirty="0">
                        <a:solidFill>
                          <a:srgbClr val="000000"/>
                        </a:solidFill>
                        <a:effectLst/>
                        <a:latin typeface="Calibri"/>
                      </a:endParaRPr>
                    </a:p>
                  </a:txBody>
                  <a:tcPr marL="0" marR="0" marT="0" marB="0" anchor="b"/>
                </a:tc>
                <a:tc>
                  <a:txBody>
                    <a:bodyPr/>
                    <a:lstStyle/>
                    <a:p>
                      <a:pPr algn="l" fontAlgn="b"/>
                      <a:endParaRPr lang="en-US" sz="500" b="0" i="0" u="none" strike="noStrike">
                        <a:solidFill>
                          <a:srgbClr val="000000"/>
                        </a:solidFill>
                        <a:effectLst/>
                        <a:latin typeface="Calibri"/>
                      </a:endParaRPr>
                    </a:p>
                  </a:txBody>
                  <a:tcPr marL="0" marR="0" marT="0" marB="0" anchor="b"/>
                </a:tc>
                <a:tc>
                  <a:txBody>
                    <a:bodyPr/>
                    <a:lstStyle/>
                    <a:p>
                      <a:pPr algn="r" fontAlgn="b"/>
                      <a:r>
                        <a:rPr lang="en-US" sz="500" u="none" strike="noStrike">
                          <a:effectLst/>
                        </a:rPr>
                        <a:t>0.00</a:t>
                      </a:r>
                      <a:endParaRPr lang="en-US" sz="500" b="0" i="0" u="none" strike="noStrike">
                        <a:solidFill>
                          <a:srgbClr val="000000"/>
                        </a:solidFill>
                        <a:effectLst/>
                        <a:latin typeface="Calibri"/>
                      </a:endParaRPr>
                    </a:p>
                  </a:txBody>
                  <a:tcPr marL="0" marR="0" marT="0" marB="0" anchor="b"/>
                </a:tc>
                <a:tc>
                  <a:txBody>
                    <a:bodyPr/>
                    <a:lstStyle/>
                    <a:p>
                      <a:pPr algn="r" fontAlgn="b"/>
                      <a:r>
                        <a:rPr lang="en-US" sz="500" u="none" strike="noStrike">
                          <a:effectLst/>
                        </a:rPr>
                        <a:t>0.00</a:t>
                      </a:r>
                      <a:endParaRPr lang="en-US" sz="500" b="0" i="0" u="none" strike="noStrike">
                        <a:solidFill>
                          <a:srgbClr val="000000"/>
                        </a:solidFill>
                        <a:effectLst/>
                        <a:latin typeface="Calibri"/>
                      </a:endParaRPr>
                    </a:p>
                  </a:txBody>
                  <a:tcPr marL="0" marR="0" marT="0" marB="0" anchor="b"/>
                </a:tc>
                <a:tc>
                  <a:txBody>
                    <a:bodyPr/>
                    <a:lstStyle/>
                    <a:p>
                      <a:pPr algn="r" fontAlgn="b"/>
                      <a:r>
                        <a:rPr lang="en-US" sz="500" u="none" strike="noStrike">
                          <a:effectLst/>
                        </a:rPr>
                        <a:t>0.00</a:t>
                      </a:r>
                      <a:endParaRPr lang="en-US" sz="500" b="0" i="0" u="none" strike="noStrike">
                        <a:solidFill>
                          <a:srgbClr val="000000"/>
                        </a:solidFill>
                        <a:effectLst/>
                        <a:latin typeface="Calibri"/>
                      </a:endParaRPr>
                    </a:p>
                  </a:txBody>
                  <a:tcPr marL="0" marR="0" marT="0" marB="0" anchor="b"/>
                </a:tc>
                <a:tc>
                  <a:txBody>
                    <a:bodyPr/>
                    <a:lstStyle/>
                    <a:p>
                      <a:pPr algn="r" fontAlgn="b"/>
                      <a:r>
                        <a:rPr lang="en-US" sz="500" u="none" strike="noStrike" dirty="0">
                          <a:effectLst/>
                        </a:rPr>
                        <a:t>0.00</a:t>
                      </a:r>
                      <a:endParaRPr lang="en-US" sz="500" b="0" i="0" u="none" strike="noStrike" dirty="0">
                        <a:solidFill>
                          <a:srgbClr val="000000"/>
                        </a:solidFill>
                        <a:effectLst/>
                        <a:latin typeface="Calibri"/>
                      </a:endParaRPr>
                    </a:p>
                  </a:txBody>
                  <a:tcPr marL="0" marR="0" marT="0" marB="0" anchor="b"/>
                </a:tc>
                <a:extLst>
                  <a:ext uri="{0D108BD9-81ED-4DB2-BD59-A6C34878D82A}">
                    <a16:rowId xmlns:a16="http://schemas.microsoft.com/office/drawing/2014/main" val="10031"/>
                  </a:ext>
                </a:extLst>
              </a:tr>
            </a:tbl>
          </a:graphicData>
        </a:graphic>
      </p:graphicFrame>
      <p:sp>
        <p:nvSpPr>
          <p:cNvPr id="5" name="AutoShape 1"/>
          <p:cNvSpPr>
            <a:spLocks noChangeArrowheads="1"/>
          </p:cNvSpPr>
          <p:nvPr/>
        </p:nvSpPr>
        <p:spPr bwMode="auto">
          <a:xfrm flipH="1">
            <a:off x="4995863" y="2705100"/>
            <a:ext cx="28575" cy="28575"/>
          </a:xfrm>
          <a:prstGeom prst="flowChartConnector">
            <a:avLst/>
          </a:prstGeom>
          <a:solidFill>
            <a:srgbClr val="FFFFFF"/>
          </a:solidFill>
          <a:ln w="9525">
            <a:solidFill>
              <a:srgbClr val="000000"/>
            </a:solidFill>
            <a:round/>
            <a:headEnd/>
            <a:tailEnd/>
          </a:ln>
        </p:spPr>
        <p:txBody>
          <a:bodyPr/>
          <a:lstStyle/>
          <a:p>
            <a:endParaRPr lang="en-US"/>
          </a:p>
        </p:txBody>
      </p:sp>
      <p:sp>
        <p:nvSpPr>
          <p:cNvPr id="6" name="AutoShape 7"/>
          <p:cNvSpPr>
            <a:spLocks noChangeArrowheads="1"/>
          </p:cNvSpPr>
          <p:nvPr/>
        </p:nvSpPr>
        <p:spPr bwMode="auto">
          <a:xfrm flipH="1">
            <a:off x="5024438" y="9210675"/>
            <a:ext cx="28575" cy="0"/>
          </a:xfrm>
          <a:prstGeom prst="flowChartConnector">
            <a:avLst/>
          </a:prstGeom>
          <a:solidFill>
            <a:srgbClr val="FFFFFF"/>
          </a:solidFill>
          <a:ln w="9525">
            <a:solidFill>
              <a:srgbClr val="000000"/>
            </a:solidFill>
            <a:round/>
            <a:headEnd/>
            <a:tailEnd/>
          </a:ln>
        </p:spPr>
        <p:txBody>
          <a:bodyPr/>
          <a:lstStyle/>
          <a:p>
            <a:endParaRPr lang="en-US"/>
          </a:p>
        </p:txBody>
      </p:sp>
      <p:sp>
        <p:nvSpPr>
          <p:cNvPr id="7" name="AutoShape 8"/>
          <p:cNvSpPr>
            <a:spLocks noChangeArrowheads="1"/>
          </p:cNvSpPr>
          <p:nvPr/>
        </p:nvSpPr>
        <p:spPr bwMode="auto">
          <a:xfrm flipH="1">
            <a:off x="5024438" y="9210675"/>
            <a:ext cx="28575" cy="0"/>
          </a:xfrm>
          <a:prstGeom prst="flowChartConnector">
            <a:avLst/>
          </a:prstGeom>
          <a:solidFill>
            <a:srgbClr val="FFFFFF"/>
          </a:solidFill>
          <a:ln w="9525">
            <a:solidFill>
              <a:srgbClr val="000000"/>
            </a:solidFill>
            <a:round/>
            <a:headEnd/>
            <a:tailEnd/>
          </a:ln>
        </p:spPr>
        <p:txBody>
          <a:bodyPr/>
          <a:lstStyle/>
          <a:p>
            <a:endParaRPr lang="en-US"/>
          </a:p>
        </p:txBody>
      </p:sp>
      <p:sp>
        <p:nvSpPr>
          <p:cNvPr id="8" name="AutoShape 39"/>
          <p:cNvSpPr>
            <a:spLocks noChangeArrowheads="1"/>
          </p:cNvSpPr>
          <p:nvPr/>
        </p:nvSpPr>
        <p:spPr bwMode="auto">
          <a:xfrm flipH="1">
            <a:off x="5014913" y="10029825"/>
            <a:ext cx="28575" cy="28575"/>
          </a:xfrm>
          <a:prstGeom prst="flowChartConnector">
            <a:avLst/>
          </a:prstGeom>
          <a:solidFill>
            <a:srgbClr val="FFFFFF"/>
          </a:solidFill>
          <a:ln w="9525">
            <a:solidFill>
              <a:srgbClr val="000000"/>
            </a:solidFill>
            <a:round/>
            <a:headEnd/>
            <a:tailEnd/>
          </a:ln>
        </p:spPr>
        <p:txBody>
          <a:bodyPr/>
          <a:lstStyle/>
          <a:p>
            <a:endParaRPr lang="en-US"/>
          </a:p>
        </p:txBody>
      </p:sp>
      <p:sp>
        <p:nvSpPr>
          <p:cNvPr id="9" name="AutoShape 40"/>
          <p:cNvSpPr>
            <a:spLocks noChangeArrowheads="1"/>
          </p:cNvSpPr>
          <p:nvPr/>
        </p:nvSpPr>
        <p:spPr bwMode="auto">
          <a:xfrm flipH="1">
            <a:off x="5024438" y="10877550"/>
            <a:ext cx="28575" cy="28575"/>
          </a:xfrm>
          <a:prstGeom prst="flowChartConnector">
            <a:avLst/>
          </a:prstGeom>
          <a:solidFill>
            <a:srgbClr val="FFFFFF"/>
          </a:solidFill>
          <a:ln w="9525">
            <a:solidFill>
              <a:srgbClr val="000000"/>
            </a:solidFill>
            <a:round/>
            <a:headEnd/>
            <a:tailEnd/>
          </a:ln>
        </p:spPr>
        <p:txBody>
          <a:bodyPr/>
          <a:lstStyle/>
          <a:p>
            <a:endParaRPr lang="en-US"/>
          </a:p>
        </p:txBody>
      </p:sp>
      <p:sp>
        <p:nvSpPr>
          <p:cNvPr id="10" name="AutoShape 41"/>
          <p:cNvSpPr>
            <a:spLocks noChangeArrowheads="1"/>
          </p:cNvSpPr>
          <p:nvPr/>
        </p:nvSpPr>
        <p:spPr bwMode="auto">
          <a:xfrm flipH="1">
            <a:off x="4995863" y="5210175"/>
            <a:ext cx="28575" cy="0"/>
          </a:xfrm>
          <a:prstGeom prst="flowChartConnector">
            <a:avLst/>
          </a:prstGeom>
          <a:solidFill>
            <a:srgbClr val="FFFFFF"/>
          </a:solidFill>
          <a:ln w="9525">
            <a:solidFill>
              <a:srgbClr val="000000"/>
            </a:solidFill>
            <a:round/>
            <a:headEnd/>
            <a:tailEnd/>
          </a:ln>
        </p:spPr>
        <p:txBody>
          <a:bodyPr/>
          <a:lstStyle/>
          <a:p>
            <a:endParaRPr lang="en-US"/>
          </a:p>
        </p:txBody>
      </p:sp>
      <p:sp>
        <p:nvSpPr>
          <p:cNvPr id="11" name="AutoShape 47"/>
          <p:cNvSpPr>
            <a:spLocks noChangeArrowheads="1"/>
          </p:cNvSpPr>
          <p:nvPr/>
        </p:nvSpPr>
        <p:spPr bwMode="auto">
          <a:xfrm flipH="1">
            <a:off x="5024438" y="9210675"/>
            <a:ext cx="28575" cy="0"/>
          </a:xfrm>
          <a:prstGeom prst="flowChartConnector">
            <a:avLst/>
          </a:prstGeom>
          <a:solidFill>
            <a:srgbClr val="FFFFFF"/>
          </a:solidFill>
          <a:ln w="9525">
            <a:solidFill>
              <a:srgbClr val="000000"/>
            </a:solidFill>
            <a:round/>
            <a:headEnd/>
            <a:tailEnd/>
          </a:ln>
        </p:spPr>
        <p:txBody>
          <a:bodyPr/>
          <a:lstStyle/>
          <a:p>
            <a:endParaRPr lang="en-US"/>
          </a:p>
        </p:txBody>
      </p:sp>
      <p:sp>
        <p:nvSpPr>
          <p:cNvPr id="12" name="AutoShape 48"/>
          <p:cNvSpPr>
            <a:spLocks noChangeArrowheads="1"/>
          </p:cNvSpPr>
          <p:nvPr/>
        </p:nvSpPr>
        <p:spPr bwMode="auto">
          <a:xfrm flipH="1">
            <a:off x="5024438" y="9210675"/>
            <a:ext cx="28575" cy="0"/>
          </a:xfrm>
          <a:prstGeom prst="flowChartConnector">
            <a:avLst/>
          </a:prstGeom>
          <a:solidFill>
            <a:srgbClr val="FFFFFF"/>
          </a:solidFill>
          <a:ln w="9525">
            <a:solidFill>
              <a:srgbClr val="000000"/>
            </a:solidFill>
            <a:round/>
            <a:headEnd/>
            <a:tailEnd/>
          </a:ln>
        </p:spPr>
        <p:txBody>
          <a:bodyPr/>
          <a:lstStyle/>
          <a:p>
            <a:endParaRPr lang="en-US"/>
          </a:p>
        </p:txBody>
      </p:sp>
      <p:sp>
        <p:nvSpPr>
          <p:cNvPr id="13" name="AutoShape 49"/>
          <p:cNvSpPr>
            <a:spLocks noChangeArrowheads="1"/>
          </p:cNvSpPr>
          <p:nvPr/>
        </p:nvSpPr>
        <p:spPr bwMode="auto">
          <a:xfrm flipH="1">
            <a:off x="5024438" y="9210675"/>
            <a:ext cx="28575" cy="0"/>
          </a:xfrm>
          <a:prstGeom prst="flowChartConnector">
            <a:avLst/>
          </a:prstGeom>
          <a:solidFill>
            <a:srgbClr val="FFFFFF"/>
          </a:solidFill>
          <a:ln w="9525">
            <a:solidFill>
              <a:srgbClr val="000000"/>
            </a:solidFill>
            <a:round/>
            <a:headEnd/>
            <a:tailEnd/>
          </a:ln>
        </p:spPr>
        <p:txBody>
          <a:bodyPr/>
          <a:lstStyle/>
          <a:p>
            <a:endParaRPr lang="en-US"/>
          </a:p>
        </p:txBody>
      </p:sp>
      <p:sp>
        <p:nvSpPr>
          <p:cNvPr id="14" name="AutoShape 51"/>
          <p:cNvSpPr>
            <a:spLocks noChangeArrowheads="1"/>
          </p:cNvSpPr>
          <p:nvPr/>
        </p:nvSpPr>
        <p:spPr bwMode="auto">
          <a:xfrm flipH="1">
            <a:off x="5014913" y="9915525"/>
            <a:ext cx="28575" cy="0"/>
          </a:xfrm>
          <a:prstGeom prst="flowChartConnector">
            <a:avLst/>
          </a:prstGeom>
          <a:solidFill>
            <a:srgbClr val="FFFFFF"/>
          </a:solidFill>
          <a:ln w="9525">
            <a:solidFill>
              <a:srgbClr val="000000"/>
            </a:solidFill>
            <a:round/>
            <a:headEnd/>
            <a:tailEnd/>
          </a:ln>
        </p:spPr>
        <p:txBody>
          <a:bodyPr/>
          <a:lstStyle/>
          <a:p>
            <a:endParaRPr lang="en-US"/>
          </a:p>
        </p:txBody>
      </p:sp>
      <p:sp>
        <p:nvSpPr>
          <p:cNvPr id="15" name="AutoShape 55"/>
          <p:cNvSpPr>
            <a:spLocks noChangeArrowheads="1"/>
          </p:cNvSpPr>
          <p:nvPr/>
        </p:nvSpPr>
        <p:spPr bwMode="auto">
          <a:xfrm flipH="1">
            <a:off x="5024438" y="4381500"/>
            <a:ext cx="28575" cy="28575"/>
          </a:xfrm>
          <a:prstGeom prst="flowChartConnector">
            <a:avLst/>
          </a:prstGeom>
          <a:solidFill>
            <a:srgbClr val="FFFFFF"/>
          </a:solidFill>
          <a:ln w="9525">
            <a:solidFill>
              <a:srgbClr val="000000"/>
            </a:solidFill>
            <a:round/>
            <a:headEnd/>
            <a:tailEnd/>
          </a:ln>
        </p:spPr>
        <p:txBody>
          <a:bodyPr/>
          <a:lstStyle/>
          <a:p>
            <a:endParaRPr lang="en-US"/>
          </a:p>
        </p:txBody>
      </p:sp>
      <p:sp>
        <p:nvSpPr>
          <p:cNvPr id="16" name="AutoShape 55"/>
          <p:cNvSpPr>
            <a:spLocks noChangeArrowheads="1"/>
          </p:cNvSpPr>
          <p:nvPr/>
        </p:nvSpPr>
        <p:spPr bwMode="auto">
          <a:xfrm flipH="1">
            <a:off x="5024438" y="4724400"/>
            <a:ext cx="28575" cy="28575"/>
          </a:xfrm>
          <a:prstGeom prst="flowChartConnector">
            <a:avLst/>
          </a:prstGeom>
          <a:solidFill>
            <a:srgbClr val="FFFFFF"/>
          </a:solidFill>
          <a:ln w="9525">
            <a:solidFill>
              <a:srgbClr val="000000"/>
            </a:solidFill>
            <a:round/>
            <a:headEnd/>
            <a:tailEnd/>
          </a:ln>
        </p:spPr>
        <p:txBody>
          <a:bodyPr/>
          <a:lstStyle/>
          <a:p>
            <a:endParaRPr lang="en-US"/>
          </a:p>
        </p:txBody>
      </p:sp>
      <p:sp>
        <p:nvSpPr>
          <p:cNvPr id="17" name="AutoShape 55"/>
          <p:cNvSpPr>
            <a:spLocks noChangeArrowheads="1"/>
          </p:cNvSpPr>
          <p:nvPr/>
        </p:nvSpPr>
        <p:spPr bwMode="auto">
          <a:xfrm flipH="1">
            <a:off x="5024438" y="4991100"/>
            <a:ext cx="28575" cy="28575"/>
          </a:xfrm>
          <a:prstGeom prst="flowChartConnector">
            <a:avLst/>
          </a:prstGeom>
          <a:solidFill>
            <a:srgbClr val="FFFFFF"/>
          </a:solidFill>
          <a:ln w="9525">
            <a:solidFill>
              <a:srgbClr val="000000"/>
            </a:solidFill>
            <a:round/>
            <a:headEnd/>
            <a:tailEnd/>
          </a:ln>
        </p:spPr>
        <p:txBody>
          <a:bodyPr/>
          <a:lstStyle/>
          <a:p>
            <a:endParaRPr lang="en-US"/>
          </a:p>
        </p:txBody>
      </p:sp>
      <p:sp>
        <p:nvSpPr>
          <p:cNvPr id="18" name="AutoShape 55"/>
          <p:cNvSpPr>
            <a:spLocks noChangeArrowheads="1"/>
          </p:cNvSpPr>
          <p:nvPr/>
        </p:nvSpPr>
        <p:spPr bwMode="auto">
          <a:xfrm flipH="1">
            <a:off x="5024438" y="3190875"/>
            <a:ext cx="28575" cy="28575"/>
          </a:xfrm>
          <a:prstGeom prst="flowChartConnector">
            <a:avLst/>
          </a:prstGeom>
          <a:solidFill>
            <a:srgbClr val="FFFFFF"/>
          </a:solidFill>
          <a:ln w="9525">
            <a:solidFill>
              <a:srgbClr val="000000"/>
            </a:solidFill>
            <a:round/>
            <a:headEnd/>
            <a:tailEnd/>
          </a:ln>
        </p:spPr>
        <p:txBody>
          <a:bodyPr/>
          <a:lstStyle/>
          <a:p>
            <a:endParaRPr lang="en-US"/>
          </a:p>
        </p:txBody>
      </p:sp>
      <p:sp>
        <p:nvSpPr>
          <p:cNvPr id="19" name="AutoShape 55"/>
          <p:cNvSpPr>
            <a:spLocks noChangeArrowheads="1"/>
          </p:cNvSpPr>
          <p:nvPr/>
        </p:nvSpPr>
        <p:spPr bwMode="auto">
          <a:xfrm flipH="1">
            <a:off x="5024438" y="3381375"/>
            <a:ext cx="28575" cy="28575"/>
          </a:xfrm>
          <a:prstGeom prst="flowChartConnector">
            <a:avLst/>
          </a:prstGeom>
          <a:solidFill>
            <a:srgbClr val="FFFFFF"/>
          </a:solidFill>
          <a:ln w="9525">
            <a:solidFill>
              <a:srgbClr val="000000"/>
            </a:solidFill>
            <a:round/>
            <a:headEnd/>
            <a:tailEnd/>
          </a:ln>
        </p:spPr>
        <p:txBody>
          <a:bodyPr/>
          <a:lstStyle/>
          <a:p>
            <a:endParaRPr lang="en-US"/>
          </a:p>
        </p:txBody>
      </p:sp>
      <p:sp>
        <p:nvSpPr>
          <p:cNvPr id="20" name="AutoShape 55"/>
          <p:cNvSpPr>
            <a:spLocks noChangeArrowheads="1"/>
          </p:cNvSpPr>
          <p:nvPr/>
        </p:nvSpPr>
        <p:spPr bwMode="auto">
          <a:xfrm flipH="1">
            <a:off x="5024438" y="3762375"/>
            <a:ext cx="28575" cy="28575"/>
          </a:xfrm>
          <a:prstGeom prst="flowChartConnector">
            <a:avLst/>
          </a:prstGeom>
          <a:solidFill>
            <a:srgbClr val="FFFFFF"/>
          </a:solidFill>
          <a:ln w="9525">
            <a:solidFill>
              <a:srgbClr val="000000"/>
            </a:solidFill>
            <a:round/>
            <a:headEnd/>
            <a:tailEnd/>
          </a:ln>
        </p:spPr>
        <p:txBody>
          <a:bodyPr/>
          <a:lstStyle/>
          <a:p>
            <a:endParaRPr lang="en-US"/>
          </a:p>
        </p:txBody>
      </p:sp>
      <p:sp>
        <p:nvSpPr>
          <p:cNvPr id="21" name="AutoShape 55"/>
          <p:cNvSpPr>
            <a:spLocks noChangeArrowheads="1"/>
          </p:cNvSpPr>
          <p:nvPr/>
        </p:nvSpPr>
        <p:spPr bwMode="auto">
          <a:xfrm flipH="1">
            <a:off x="5024438" y="3571875"/>
            <a:ext cx="28575" cy="28575"/>
          </a:xfrm>
          <a:prstGeom prst="flowChartConnector">
            <a:avLst/>
          </a:prstGeom>
          <a:solidFill>
            <a:srgbClr val="FFFFFF"/>
          </a:solidFill>
          <a:ln w="9525">
            <a:solidFill>
              <a:srgbClr val="000000"/>
            </a:solidFill>
            <a:round/>
            <a:headEnd/>
            <a:tailEnd/>
          </a:ln>
        </p:spPr>
        <p:txBody>
          <a:bodyPr/>
          <a:lstStyle/>
          <a:p>
            <a:endParaRPr lang="en-US"/>
          </a:p>
        </p:txBody>
      </p:sp>
      <p:sp>
        <p:nvSpPr>
          <p:cNvPr id="22" name="AutoShape 53"/>
          <p:cNvSpPr>
            <a:spLocks noChangeArrowheads="1"/>
          </p:cNvSpPr>
          <p:nvPr/>
        </p:nvSpPr>
        <p:spPr bwMode="auto">
          <a:xfrm flipH="1">
            <a:off x="5024438" y="5572125"/>
            <a:ext cx="28575" cy="28575"/>
          </a:xfrm>
          <a:prstGeom prst="flowChartConnector">
            <a:avLst/>
          </a:prstGeom>
          <a:solidFill>
            <a:srgbClr val="FFFFFF"/>
          </a:solidFill>
          <a:ln w="9525">
            <a:solidFill>
              <a:srgbClr val="000000"/>
            </a:solidFill>
            <a:round/>
            <a:headEnd/>
            <a:tailEnd/>
          </a:ln>
        </p:spPr>
        <p:txBody>
          <a:bodyPr/>
          <a:lstStyle/>
          <a:p>
            <a:endParaRPr lang="en-US"/>
          </a:p>
        </p:txBody>
      </p:sp>
      <p:sp>
        <p:nvSpPr>
          <p:cNvPr id="23" name="AutoShape 54"/>
          <p:cNvSpPr>
            <a:spLocks noChangeArrowheads="1"/>
          </p:cNvSpPr>
          <p:nvPr/>
        </p:nvSpPr>
        <p:spPr bwMode="auto">
          <a:xfrm flipH="1">
            <a:off x="5024438" y="6305550"/>
            <a:ext cx="28575" cy="28575"/>
          </a:xfrm>
          <a:prstGeom prst="flowChartConnector">
            <a:avLst/>
          </a:prstGeom>
          <a:solidFill>
            <a:srgbClr val="FFFFFF"/>
          </a:solidFill>
          <a:ln w="9525">
            <a:solidFill>
              <a:srgbClr val="000000"/>
            </a:solidFill>
            <a:round/>
            <a:headEnd/>
            <a:tailEnd/>
          </a:ln>
        </p:spPr>
        <p:txBody>
          <a:bodyPr/>
          <a:lstStyle/>
          <a:p>
            <a:endParaRPr lang="en-US"/>
          </a:p>
        </p:txBody>
      </p:sp>
      <p:sp>
        <p:nvSpPr>
          <p:cNvPr id="24" name="AutoShape 54"/>
          <p:cNvSpPr>
            <a:spLocks noChangeArrowheads="1"/>
          </p:cNvSpPr>
          <p:nvPr/>
        </p:nvSpPr>
        <p:spPr bwMode="auto">
          <a:xfrm flipH="1">
            <a:off x="5024438" y="7067550"/>
            <a:ext cx="28575" cy="28575"/>
          </a:xfrm>
          <a:prstGeom prst="flowChartConnector">
            <a:avLst/>
          </a:prstGeom>
          <a:solidFill>
            <a:srgbClr val="FFFFFF"/>
          </a:solidFill>
          <a:ln w="9525">
            <a:solidFill>
              <a:srgbClr val="000000"/>
            </a:solidFill>
            <a:round/>
            <a:headEnd/>
            <a:tailEnd/>
          </a:ln>
        </p:spPr>
        <p:txBody>
          <a:bodyPr/>
          <a:lstStyle/>
          <a:p>
            <a:endParaRPr lang="en-US"/>
          </a:p>
        </p:txBody>
      </p:sp>
      <p:sp>
        <p:nvSpPr>
          <p:cNvPr id="25" name="AutoShape 54"/>
          <p:cNvSpPr>
            <a:spLocks noChangeArrowheads="1"/>
          </p:cNvSpPr>
          <p:nvPr/>
        </p:nvSpPr>
        <p:spPr bwMode="auto">
          <a:xfrm flipH="1">
            <a:off x="5024438" y="8153400"/>
            <a:ext cx="28575" cy="28575"/>
          </a:xfrm>
          <a:prstGeom prst="flowChartConnector">
            <a:avLst/>
          </a:prstGeom>
          <a:solidFill>
            <a:srgbClr val="FFFFFF"/>
          </a:solidFill>
          <a:ln w="9525">
            <a:solidFill>
              <a:srgbClr val="000000"/>
            </a:solidFill>
            <a:round/>
            <a:headEnd/>
            <a:tailEnd/>
          </a:ln>
        </p:spPr>
        <p:txBody>
          <a:bodyPr/>
          <a:lstStyle/>
          <a:p>
            <a:endParaRPr lang="en-US"/>
          </a:p>
        </p:txBody>
      </p:sp>
      <p:sp>
        <p:nvSpPr>
          <p:cNvPr id="26" name="AutoShape 54"/>
          <p:cNvSpPr>
            <a:spLocks noChangeArrowheads="1"/>
          </p:cNvSpPr>
          <p:nvPr/>
        </p:nvSpPr>
        <p:spPr bwMode="auto">
          <a:xfrm flipH="1">
            <a:off x="5024438" y="8724900"/>
            <a:ext cx="28575" cy="28575"/>
          </a:xfrm>
          <a:prstGeom prst="flowChartConnector">
            <a:avLst/>
          </a:prstGeom>
          <a:solidFill>
            <a:srgbClr val="FFFFFF"/>
          </a:solidFill>
          <a:ln w="9525">
            <a:solidFill>
              <a:srgbClr val="000000"/>
            </a:solidFill>
            <a:round/>
            <a:headEnd/>
            <a:tailEnd/>
          </a:ln>
        </p:spPr>
        <p:txBody>
          <a:bodyPr/>
          <a:lstStyle/>
          <a:p>
            <a:endParaRPr lang="en-US"/>
          </a:p>
        </p:txBody>
      </p:sp>
      <p:sp>
        <p:nvSpPr>
          <p:cNvPr id="27" name="AutoShape 54"/>
          <p:cNvSpPr>
            <a:spLocks noChangeArrowheads="1"/>
          </p:cNvSpPr>
          <p:nvPr/>
        </p:nvSpPr>
        <p:spPr bwMode="auto">
          <a:xfrm flipH="1">
            <a:off x="5024438" y="9277350"/>
            <a:ext cx="28575" cy="28575"/>
          </a:xfrm>
          <a:prstGeom prst="flowChartConnector">
            <a:avLst/>
          </a:prstGeom>
          <a:solidFill>
            <a:srgbClr val="FFFFFF"/>
          </a:solidFill>
          <a:ln w="9525">
            <a:solidFill>
              <a:srgbClr val="000000"/>
            </a:solidFill>
            <a:round/>
            <a:headEnd/>
            <a:tailEnd/>
          </a:ln>
        </p:spPr>
        <p:txBody>
          <a:bodyPr/>
          <a:lstStyle/>
          <a:p>
            <a:endParaRPr lang="en-US"/>
          </a:p>
        </p:txBody>
      </p:sp>
      <p:sp>
        <p:nvSpPr>
          <p:cNvPr id="28" name="AutoShape 40"/>
          <p:cNvSpPr>
            <a:spLocks noChangeArrowheads="1"/>
          </p:cNvSpPr>
          <p:nvPr/>
        </p:nvSpPr>
        <p:spPr bwMode="auto">
          <a:xfrm flipH="1">
            <a:off x="5024438" y="11401425"/>
            <a:ext cx="28575" cy="28575"/>
          </a:xfrm>
          <a:prstGeom prst="flowChartConnector">
            <a:avLst/>
          </a:prstGeom>
          <a:solidFill>
            <a:srgbClr val="FFFFFF"/>
          </a:solidFill>
          <a:ln w="9525">
            <a:solidFill>
              <a:srgbClr val="000000"/>
            </a:solidFill>
            <a:round/>
            <a:headEnd/>
            <a:tailEnd/>
          </a:ln>
        </p:spPr>
        <p:txBody>
          <a:bodyPr/>
          <a:lstStyle/>
          <a:p>
            <a:endParaRPr lang="en-US"/>
          </a:p>
        </p:txBody>
      </p:sp>
    </p:spTree>
    <p:extLst>
      <p:ext uri="{BB962C8B-B14F-4D97-AF65-F5344CB8AC3E}">
        <p14:creationId xmlns:p14="http://schemas.microsoft.com/office/powerpoint/2010/main" val="13435408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Income Maintenance</a:t>
            </a:r>
            <a:endParaRPr lang="en-US" dirty="0"/>
          </a:p>
        </p:txBody>
      </p:sp>
      <p:pic>
        <p:nvPicPr>
          <p:cNvPr id="2051"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03822" y="2352862"/>
            <a:ext cx="6761905" cy="2990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586403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Section 1: Income Maintenance</a:t>
            </a:r>
            <a:endParaRPr lang="en-US" dirty="0"/>
          </a:p>
        </p:txBody>
      </p:sp>
      <p:sp>
        <p:nvSpPr>
          <p:cNvPr id="3" name="Content Placeholder 2"/>
          <p:cNvSpPr>
            <a:spLocks noGrp="1"/>
          </p:cNvSpPr>
          <p:nvPr>
            <p:ph idx="1"/>
          </p:nvPr>
        </p:nvSpPr>
        <p:spPr/>
        <p:txBody>
          <a:bodyPr>
            <a:normAutofit fontScale="92500" lnSpcReduction="10000"/>
          </a:bodyPr>
          <a:lstStyle/>
          <a:p>
            <a:r>
              <a:rPr lang="en-US" sz="2800" dirty="0" smtClean="0"/>
              <a:t>076	  IM Eligibility</a:t>
            </a:r>
          </a:p>
          <a:p>
            <a:pPr lvl="2"/>
            <a:r>
              <a:rPr lang="en-US" sz="2400" dirty="0" smtClean="0"/>
              <a:t>Most hours should be allotted to this 	</a:t>
            </a:r>
            <a:endParaRPr lang="en-US" sz="2400" dirty="0"/>
          </a:p>
          <a:p>
            <a:pPr marL="685800" lvl="2" indent="0">
              <a:buNone/>
            </a:pPr>
            <a:r>
              <a:rPr lang="en-US" dirty="0" smtClean="0"/>
              <a:t>c</a:t>
            </a:r>
            <a:r>
              <a:rPr lang="en-US" sz="2400" dirty="0" smtClean="0"/>
              <a:t>ategory  </a:t>
            </a:r>
          </a:p>
          <a:p>
            <a:pPr marL="685800" lvl="2" indent="0">
              <a:buNone/>
            </a:pPr>
            <a:endParaRPr lang="en-US" sz="2800" dirty="0" smtClean="0"/>
          </a:p>
          <a:p>
            <a:r>
              <a:rPr lang="en-US" sz="2800" dirty="0" smtClean="0"/>
              <a:t>150	  FSET </a:t>
            </a:r>
            <a:endParaRPr lang="en-US" sz="2800" dirty="0"/>
          </a:p>
          <a:p>
            <a:pPr lvl="2"/>
            <a:r>
              <a:rPr lang="en-US" sz="2400" dirty="0" smtClean="0"/>
              <a:t>Should be used by IM workers for providing 		program information and making a referral </a:t>
            </a:r>
          </a:p>
          <a:p>
            <a:pPr lvl="2"/>
            <a:r>
              <a:rPr lang="en-US" sz="2400" dirty="0" smtClean="0"/>
              <a:t>Managing clocks, determining exceptions, </a:t>
            </a:r>
            <a:r>
              <a:rPr lang="en-US" sz="2400" dirty="0" err="1" smtClean="0"/>
              <a:t>etc</a:t>
            </a:r>
            <a:r>
              <a:rPr lang="en-US" sz="2400" dirty="0" smtClean="0"/>
              <a:t> should be under code 076</a:t>
            </a:r>
          </a:p>
          <a:p>
            <a:endParaRPr lang="en-US" sz="2800" dirty="0" smtClean="0"/>
          </a:p>
          <a:p>
            <a:r>
              <a:rPr lang="en-US" sz="2800" dirty="0" smtClean="0"/>
              <a:t>360	  Marketplace </a:t>
            </a:r>
          </a:p>
          <a:p>
            <a:pPr lvl="2"/>
            <a:r>
              <a:rPr lang="en-US" sz="2400" dirty="0" smtClean="0"/>
              <a:t>Not used by IM</a:t>
            </a:r>
            <a:endParaRPr lang="en-US" sz="2400" dirty="0"/>
          </a:p>
        </p:txBody>
      </p:sp>
    </p:spTree>
    <p:extLst>
      <p:ext uri="{BB962C8B-B14F-4D97-AF65-F5344CB8AC3E}">
        <p14:creationId xmlns:p14="http://schemas.microsoft.com/office/powerpoint/2010/main" val="24701784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Childcare</a:t>
            </a:r>
            <a:endParaRPr lang="en-US" dirty="0"/>
          </a:p>
        </p:txBody>
      </p:sp>
      <p:pic>
        <p:nvPicPr>
          <p:cNvPr id="3074"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b="13667"/>
          <a:stretch/>
        </p:blipFill>
        <p:spPr bwMode="auto">
          <a:xfrm>
            <a:off x="1799060" y="1967147"/>
            <a:ext cx="6771429" cy="32477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288991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2:  Childcare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8850  Administration </a:t>
            </a:r>
          </a:p>
          <a:p>
            <a:pPr lvl="2"/>
            <a:r>
              <a:rPr lang="en-US" dirty="0"/>
              <a:t>U</a:t>
            </a:r>
            <a:r>
              <a:rPr lang="en-US" dirty="0" smtClean="0"/>
              <a:t>se only for </a:t>
            </a:r>
            <a:r>
              <a:rPr lang="en-US" b="1" u="sng" dirty="0" smtClean="0"/>
              <a:t>non-fraud</a:t>
            </a:r>
            <a:r>
              <a:rPr lang="en-US" b="1" dirty="0" smtClean="0"/>
              <a:t> </a:t>
            </a:r>
            <a:r>
              <a:rPr lang="en-US" dirty="0" smtClean="0"/>
              <a:t>overpayment recoveries, including BRITS referrals</a:t>
            </a:r>
          </a:p>
          <a:p>
            <a:endParaRPr lang="en-US" dirty="0" smtClean="0"/>
          </a:p>
          <a:p>
            <a:r>
              <a:rPr lang="en-US" dirty="0" smtClean="0"/>
              <a:t>8831  Certification </a:t>
            </a:r>
          </a:p>
          <a:p>
            <a:pPr lvl="2"/>
            <a:r>
              <a:rPr lang="en-US" dirty="0" smtClean="0"/>
              <a:t>Not used by IM staff (Jessie Miller handles this)</a:t>
            </a:r>
          </a:p>
          <a:p>
            <a:endParaRPr lang="en-US" dirty="0" smtClean="0"/>
          </a:p>
          <a:p>
            <a:r>
              <a:rPr lang="en-US" dirty="0" smtClean="0"/>
              <a:t>8832  Eligibility and Authorizations </a:t>
            </a:r>
          </a:p>
          <a:p>
            <a:pPr lvl="2"/>
            <a:r>
              <a:rPr lang="en-US" dirty="0" smtClean="0"/>
              <a:t> Childcare entries in CWW and CSAW</a:t>
            </a:r>
          </a:p>
          <a:p>
            <a:endParaRPr lang="en-US" dirty="0" smtClean="0"/>
          </a:p>
          <a:p>
            <a:r>
              <a:rPr lang="en-US" dirty="0" smtClean="0"/>
              <a:t>8834  Hearings</a:t>
            </a:r>
          </a:p>
          <a:p>
            <a:pPr lvl="2"/>
            <a:r>
              <a:rPr lang="en-US" dirty="0"/>
              <a:t>I</a:t>
            </a:r>
            <a:r>
              <a:rPr lang="en-US" dirty="0" smtClean="0"/>
              <a:t>ncluding prep time</a:t>
            </a:r>
          </a:p>
          <a:p>
            <a:endParaRPr lang="en-US" dirty="0"/>
          </a:p>
        </p:txBody>
      </p:sp>
    </p:spTree>
    <p:extLst>
      <p:ext uri="{BB962C8B-B14F-4D97-AF65-F5344CB8AC3E}">
        <p14:creationId xmlns:p14="http://schemas.microsoft.com/office/powerpoint/2010/main" val="34825827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Integrity</a:t>
            </a:r>
            <a:endParaRPr lang="en-US" dirty="0"/>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28800" y="2438400"/>
            <a:ext cx="6761905" cy="21428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92606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Section 3:  Program Integrity</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58	FS Fraud Prevention</a:t>
            </a:r>
          </a:p>
          <a:p>
            <a:pPr lvl="2"/>
            <a:r>
              <a:rPr lang="en-US" dirty="0"/>
              <a:t>C</a:t>
            </a:r>
            <a:r>
              <a:rPr lang="en-US" dirty="0" smtClean="0"/>
              <a:t>ount time used for FS fraud referrals in BRITS and associated time spent researching them</a:t>
            </a:r>
          </a:p>
          <a:p>
            <a:endParaRPr lang="en-US" dirty="0" smtClean="0"/>
          </a:p>
          <a:p>
            <a:r>
              <a:rPr lang="en-US" dirty="0" smtClean="0"/>
              <a:t>59	MA Fraud Prevention Reporting </a:t>
            </a:r>
          </a:p>
          <a:p>
            <a:pPr lvl="2"/>
            <a:r>
              <a:rPr lang="en-US" dirty="0"/>
              <a:t>C</a:t>
            </a:r>
            <a:r>
              <a:rPr lang="en-US" dirty="0" smtClean="0"/>
              <a:t>ount time used for MA fraud referrals in BRITS and associated time spent researching</a:t>
            </a:r>
          </a:p>
          <a:p>
            <a:endParaRPr lang="en-US" dirty="0" smtClean="0"/>
          </a:p>
          <a:p>
            <a:r>
              <a:rPr lang="en-US" dirty="0" smtClean="0"/>
              <a:t>8841 Child Care Fraud </a:t>
            </a:r>
          </a:p>
          <a:p>
            <a:pPr lvl="2"/>
            <a:r>
              <a:rPr lang="en-US" dirty="0"/>
              <a:t>I</a:t>
            </a:r>
            <a:r>
              <a:rPr lang="en-US" dirty="0" smtClean="0"/>
              <a:t>ncludes completing a fraud referral </a:t>
            </a:r>
            <a:r>
              <a:rPr lang="en-US" dirty="0"/>
              <a:t>in BRITS and </a:t>
            </a:r>
            <a:r>
              <a:rPr lang="en-US" dirty="0" smtClean="0"/>
              <a:t>associated time spent researching </a:t>
            </a:r>
          </a:p>
          <a:p>
            <a:pPr lvl="2"/>
            <a:r>
              <a:rPr lang="en-US" dirty="0" smtClean="0"/>
              <a:t>Front End investigation, any activity related to over payment or fraud</a:t>
            </a:r>
          </a:p>
          <a:p>
            <a:endParaRPr lang="en-US" dirty="0"/>
          </a:p>
          <a:p>
            <a:pPr marL="82296" indent="0">
              <a:buNone/>
            </a:pPr>
            <a:r>
              <a:rPr lang="en-US" dirty="0" smtClean="0"/>
              <a:t>**Time spent processing SWICAs belong to </a:t>
            </a:r>
            <a:r>
              <a:rPr lang="en-US" dirty="0" smtClean="0"/>
              <a:t>IM eligibility program </a:t>
            </a:r>
            <a:r>
              <a:rPr lang="en-US" dirty="0" smtClean="0"/>
              <a:t>code, not a program integrity code.  For example, if you have a SWICA for FS that is non-fraud it would go under code 076, not </a:t>
            </a:r>
            <a:r>
              <a:rPr lang="en-US" dirty="0" smtClean="0"/>
              <a:t>58</a:t>
            </a:r>
            <a:endParaRPr lang="en-US" dirty="0"/>
          </a:p>
        </p:txBody>
      </p:sp>
    </p:spTree>
    <p:extLst>
      <p:ext uri="{BB962C8B-B14F-4D97-AF65-F5344CB8AC3E}">
        <p14:creationId xmlns:p14="http://schemas.microsoft.com/office/powerpoint/2010/main" val="16064253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576</TotalTime>
  <Words>1232</Words>
  <Application>Microsoft Office PowerPoint</Application>
  <PresentationFormat>On-screen Show (4:3)</PresentationFormat>
  <Paragraphs>344</Paragraphs>
  <Slides>17</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Gill Sans MT</vt:lpstr>
      <vt:lpstr>Verdana</vt:lpstr>
      <vt:lpstr>Wingdings</vt:lpstr>
      <vt:lpstr>Wingdings 2</vt:lpstr>
      <vt:lpstr>Solstice</vt:lpstr>
      <vt:lpstr>Quarterly Time Study Guide</vt:lpstr>
      <vt:lpstr>Overview</vt:lpstr>
      <vt:lpstr>PowerPoint Presentation</vt:lpstr>
      <vt:lpstr>Income Maintenance</vt:lpstr>
      <vt:lpstr>Section 1: Income Maintenance</vt:lpstr>
      <vt:lpstr>Childcare</vt:lpstr>
      <vt:lpstr>Section 2:  Childcare</vt:lpstr>
      <vt:lpstr>Program Integrity</vt:lpstr>
      <vt:lpstr>Section 3:  Program Integrity</vt:lpstr>
      <vt:lpstr>Other</vt:lpstr>
      <vt:lpstr>Section 4:  Other</vt:lpstr>
      <vt:lpstr>Non Work Time</vt:lpstr>
      <vt:lpstr>Section 5:  Non Work Time</vt:lpstr>
      <vt:lpstr>Examples</vt:lpstr>
      <vt:lpstr> </vt:lpstr>
      <vt:lpstr>Be Diligent! </vt:lpstr>
      <vt:lpstr>Converting Minutes to Decimals on the Quarterly Time Sheet</vt:lpstr>
    </vt:vector>
  </TitlesOfParts>
  <Company>Dane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Quarterly Time Study Guide</dc:title>
  <dc:creator>Cook, Jeremiah</dc:creator>
  <cp:lastModifiedBy>Johnson, Robyn</cp:lastModifiedBy>
  <cp:revision>47</cp:revision>
  <cp:lastPrinted>2017-08-08T14:50:59Z</cp:lastPrinted>
  <dcterms:created xsi:type="dcterms:W3CDTF">2017-07-28T19:35:10Z</dcterms:created>
  <dcterms:modified xsi:type="dcterms:W3CDTF">2020-08-11T15:21:50Z</dcterms:modified>
</cp:coreProperties>
</file>