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5"/>
  </p:notesMasterIdLst>
  <p:sldIdLst>
    <p:sldId id="256" r:id="rId2"/>
    <p:sldId id="257" r:id="rId3"/>
    <p:sldId id="258" r:id="rId4"/>
    <p:sldId id="259" r:id="rId5"/>
    <p:sldId id="264" r:id="rId6"/>
    <p:sldId id="265" r:id="rId7"/>
    <p:sldId id="266" r:id="rId8"/>
    <p:sldId id="260" r:id="rId9"/>
    <p:sldId id="261" r:id="rId10"/>
    <p:sldId id="262" r:id="rId11"/>
    <p:sldId id="267" r:id="rId12"/>
    <p:sldId id="268" r:id="rId13"/>
    <p:sldId id="269" r:id="rId14"/>
    <p:sldId id="270" r:id="rId15"/>
    <p:sldId id="271" r:id="rId16"/>
    <p:sldId id="274" r:id="rId17"/>
    <p:sldId id="272" r:id="rId18"/>
    <p:sldId id="273" r:id="rId19"/>
    <p:sldId id="289"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1" d="100"/>
          <a:sy n="91" d="100"/>
        </p:scale>
        <p:origin x="2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F3D3A-330D-469B-881D-AD71F5120E79}" type="datetimeFigureOut">
              <a:rPr lang="en-US" smtClean="0"/>
              <a:t>6/3/2019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5E5FD-70F8-44DA-99D4-86E66368B565}" type="slidenum">
              <a:rPr lang="en-US" smtClean="0"/>
              <a:t>‹#›</a:t>
            </a:fld>
            <a:endParaRPr lang="en-US"/>
          </a:p>
        </p:txBody>
      </p:sp>
    </p:spTree>
    <p:extLst>
      <p:ext uri="{BB962C8B-B14F-4D97-AF65-F5344CB8AC3E}">
        <p14:creationId xmlns:p14="http://schemas.microsoft.com/office/powerpoint/2010/main" val="371863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C851866-A7C6-4FC6-AE86-62FDCD3D04E7}" type="datetime1">
              <a:rPr lang="en-US" smtClean="0"/>
              <a:t>6/3/2019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80B52CE-F605-4D68-9313-B5057F7069B6}" type="datetime1">
              <a:rPr lang="en-US" smtClean="0"/>
              <a:t>6/3/2019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2DEB1BD5-434E-4FD8-9C51-3AC4A1DEFEA8}" type="datetime1">
              <a:rPr lang="en-US" smtClean="0"/>
              <a:t>6/3/2019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3379464-A1E5-4C0B-B8C6-35DDDC3A76D8}" type="datetime1">
              <a:rPr lang="en-US" smtClean="0"/>
              <a:t>6/3/2019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8A16CA-D427-4D70-A5B3-4E638733123D}" type="datetime1">
              <a:rPr lang="en-US" smtClean="0"/>
              <a:t>6/3/2019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613F131-A1D3-4EAF-BC04-9D8B695944F9}" type="datetime1">
              <a:rPr lang="en-US" smtClean="0"/>
              <a:t>6/3/2019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E11C57E-9E96-41CF-9269-424E30DF707B}" type="datetime1">
              <a:rPr lang="en-US" smtClean="0"/>
              <a:t>6/3/2019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134AAABE-B7BE-43F2-8392-427E957DCE83}" type="datetime1">
              <a:rPr lang="en-US" smtClean="0"/>
              <a:t>6/3/2019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5E33A3D-AB39-42D5-9F36-3C9FE05869FB}" type="datetime1">
              <a:rPr lang="en-US" smtClean="0"/>
              <a:t>6/3/2019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767B8E-770F-4174-BFCB-7AFF66C5C5C3}" type="datetime1">
              <a:rPr lang="en-US" smtClean="0"/>
              <a:t>6/3/2019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155F707-F7D4-49DD-A684-04C8A04EC98F}" type="datetime1">
              <a:rPr lang="en-US" smtClean="0"/>
              <a:t>6/3/2019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E13A88-82C0-4619-A4E6-3F980503A092}" type="datetime1">
              <a:rPr lang="en-US" smtClean="0"/>
              <a:t>6/3/2019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6DF563-46EF-4ED2-8A5A-A24F2FD7B441}" type="datetime1">
              <a:rPr lang="en-US" smtClean="0"/>
              <a:t>6/3/2019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8344AD8-F5A1-4134-AB90-7A7B33A52F96}" type="datetime1">
              <a:rPr lang="en-US" smtClean="0"/>
              <a:t>6/3/2019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3333C0-24C0-4099-889A-F7E04B66F1E2}" type="datetime1">
              <a:rPr lang="en-US" smtClean="0"/>
              <a:t>6/3/2019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28914E4-B708-42B2-9414-B8436419FAF7}" type="datetime1">
              <a:rPr lang="en-US" smtClean="0"/>
              <a:t>6/3/2019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26A20A8-9D36-4D7A-BB9D-81137323881E}" type="datetime1">
              <a:rPr lang="en-US" smtClean="0"/>
              <a:t>6/3/2019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71FF5E7-84DE-4CC3-B619-6950C6A046ED}" type="datetime1">
              <a:rPr lang="en-US" smtClean="0"/>
              <a:t>6/3/2019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emhandbooks.wisconsin.gov/meh-ebd/policy_files/39/meh_39.6_cola.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SPECIAL STATUS MEDICAID</a:t>
            </a:r>
            <a:br>
              <a:rPr lang="en-US" dirty="0" smtClean="0"/>
            </a:br>
            <a:endParaRPr lang="en-US" dirty="0"/>
          </a:p>
        </p:txBody>
      </p:sp>
      <p:sp>
        <p:nvSpPr>
          <p:cNvPr id="3" name="Subtitle 2"/>
          <p:cNvSpPr>
            <a:spLocks noGrp="1"/>
          </p:cNvSpPr>
          <p:nvPr>
            <p:ph type="subTitle" idx="1"/>
          </p:nvPr>
        </p:nvSpPr>
        <p:spPr/>
        <p:txBody>
          <a:bodyPr/>
          <a:lstStyle/>
          <a:p>
            <a:r>
              <a:rPr lang="en-US" dirty="0" smtClean="0"/>
              <a:t>04/25/19</a:t>
            </a:r>
          </a:p>
        </p:txBody>
      </p:sp>
    </p:spTree>
    <p:extLst>
      <p:ext uri="{BB962C8B-B14F-4D97-AF65-F5344CB8AC3E}">
        <p14:creationId xmlns:p14="http://schemas.microsoft.com/office/powerpoint/2010/main" val="1438671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a DAC?</a:t>
            </a:r>
            <a:endParaRPr lang="en-US" dirty="0"/>
          </a:p>
        </p:txBody>
      </p:sp>
      <p:sp>
        <p:nvSpPr>
          <p:cNvPr id="3" name="Content Placeholder 2"/>
          <p:cNvSpPr>
            <a:spLocks noGrp="1"/>
          </p:cNvSpPr>
          <p:nvPr>
            <p:ph idx="1"/>
          </p:nvPr>
        </p:nvSpPr>
        <p:spPr>
          <a:xfrm>
            <a:off x="1154954" y="2603499"/>
            <a:ext cx="8825659" cy="4018017"/>
          </a:xfrm>
        </p:spPr>
        <p:txBody>
          <a:bodyPr/>
          <a:lstStyle/>
          <a:p>
            <a:r>
              <a:rPr lang="en-US" sz="2400" dirty="0" smtClean="0"/>
              <a:t>An adult disabled before the age of 22 may qualify for ‘Adult Child’ benefits with Social Security.  </a:t>
            </a:r>
          </a:p>
          <a:p>
            <a:r>
              <a:rPr lang="en-US" sz="2400" dirty="0" smtClean="0"/>
              <a:t>This is considered a ‘child’s’ benefit because it’s paid on a parent’s Social Security earnings record.  </a:t>
            </a:r>
          </a:p>
          <a:p>
            <a:r>
              <a:rPr lang="en-US" sz="2400" dirty="0" smtClean="0"/>
              <a:t>To qualify for this benefit, one of the disabled adult’s parents:</a:t>
            </a:r>
          </a:p>
          <a:p>
            <a:pPr lvl="1" indent="-342900">
              <a:buFont typeface="+mj-lt"/>
              <a:buAutoNum type="alphaLcPeriod"/>
            </a:pPr>
            <a:r>
              <a:rPr lang="en-US" sz="2000" dirty="0" smtClean="0"/>
              <a:t>Must be receiving Social Security retirement or disability benefits; or</a:t>
            </a:r>
          </a:p>
          <a:p>
            <a:pPr lvl="1" indent="-342900">
              <a:buFont typeface="+mj-lt"/>
              <a:buAutoNum type="alphaLcPeriod"/>
            </a:pPr>
            <a:r>
              <a:rPr lang="en-US" sz="2000" dirty="0" smtClean="0"/>
              <a:t>Must have died and have worked enough to qualify for Social Security</a:t>
            </a:r>
          </a:p>
          <a:p>
            <a:endParaRPr lang="en-US" dirty="0" smtClean="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4072043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DAC’s Continued</a:t>
            </a:r>
            <a:endParaRPr lang="en-US" dirty="0"/>
          </a:p>
        </p:txBody>
      </p:sp>
      <p:sp>
        <p:nvSpPr>
          <p:cNvPr id="3" name="Content Placeholder 2"/>
          <p:cNvSpPr>
            <a:spLocks noGrp="1"/>
          </p:cNvSpPr>
          <p:nvPr>
            <p:ph idx="1"/>
          </p:nvPr>
        </p:nvSpPr>
        <p:spPr>
          <a:xfrm>
            <a:off x="1154954" y="2603500"/>
            <a:ext cx="8825659" cy="3933934"/>
          </a:xfrm>
        </p:spPr>
        <p:txBody>
          <a:bodyPr>
            <a:normAutofit/>
          </a:bodyPr>
          <a:lstStyle/>
          <a:p>
            <a:r>
              <a:rPr lang="en-US" sz="2400" dirty="0" smtClean="0"/>
              <a:t>For eligibility purposes, all of the following must be true for a client to be considered a DAC and be eligible for an unearned income disregard:</a:t>
            </a:r>
          </a:p>
          <a:p>
            <a:pPr marL="800100" lvl="1" indent="-342900">
              <a:buFont typeface="+mj-lt"/>
              <a:buAutoNum type="alphaLcPeriod"/>
            </a:pPr>
            <a:r>
              <a:rPr lang="en-US" sz="1800" dirty="0" smtClean="0"/>
              <a:t>The client must have been at least 18 years old at the time SSI was lost</a:t>
            </a:r>
          </a:p>
          <a:p>
            <a:pPr marL="800100" lvl="1" indent="-342900">
              <a:buFont typeface="+mj-lt"/>
              <a:buAutoNum type="alphaLcPeriod"/>
            </a:pPr>
            <a:r>
              <a:rPr lang="en-US" sz="1800" dirty="0" smtClean="0"/>
              <a:t>Must have been classified by SSA as disabled before the age of 22.</a:t>
            </a:r>
          </a:p>
          <a:p>
            <a:pPr marL="800100" lvl="1" indent="-342900">
              <a:buFont typeface="+mj-lt"/>
              <a:buAutoNum type="alphaLcPeriod"/>
            </a:pPr>
            <a:r>
              <a:rPr lang="en-US" sz="1800" dirty="0" smtClean="0"/>
              <a:t>Received an OASDI payment based on the earnings of a parent who is disabled, retired or deceased.</a:t>
            </a:r>
          </a:p>
          <a:p>
            <a:pPr marL="800100" lvl="1" indent="-342900">
              <a:buFont typeface="+mj-lt"/>
              <a:buAutoNum type="alphaLcPeriod"/>
            </a:pPr>
            <a:r>
              <a:rPr lang="en-US" sz="1800" dirty="0" smtClean="0"/>
              <a:t>Must have lost the SSI payment due to the OASDI payment, or increase in said payment.</a:t>
            </a:r>
          </a:p>
          <a:p>
            <a:pPr marL="457200" lvl="1" indent="0">
              <a:buNone/>
            </a:pPr>
            <a:endParaRPr lang="en-US" sz="1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427081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DAC’s Continued, Again</a:t>
            </a:r>
            <a:endParaRPr lang="en-US" dirty="0"/>
          </a:p>
        </p:txBody>
      </p:sp>
      <p:sp>
        <p:nvSpPr>
          <p:cNvPr id="3" name="Content Placeholder 2"/>
          <p:cNvSpPr>
            <a:spLocks noGrp="1"/>
          </p:cNvSpPr>
          <p:nvPr>
            <p:ph idx="1"/>
          </p:nvPr>
        </p:nvSpPr>
        <p:spPr/>
        <p:txBody>
          <a:bodyPr/>
          <a:lstStyle/>
          <a:p>
            <a:r>
              <a:rPr lang="en-US" sz="2400" dirty="0" smtClean="0"/>
              <a:t>If all three criteria from the previous slide are met, the client is entitled to an income disregard equal to the amount of the payment or the amount of the increase in the payment </a:t>
            </a:r>
            <a:r>
              <a:rPr lang="en-US" sz="2400" dirty="0">
                <a:solidFill>
                  <a:prstClr val="black">
                    <a:lumMod val="75000"/>
                    <a:lumOff val="25000"/>
                  </a:prstClr>
                </a:solidFill>
              </a:rPr>
              <a:t>that caused them to lose SSI </a:t>
            </a:r>
            <a:r>
              <a:rPr lang="en-US" sz="2400" dirty="0" smtClean="0">
                <a:solidFill>
                  <a:prstClr val="black">
                    <a:lumMod val="75000"/>
                    <a:lumOff val="25000"/>
                  </a:prstClr>
                </a:solidFill>
              </a:rPr>
              <a:t>eligibility. </a:t>
            </a:r>
            <a:endParaRPr lang="en-US" sz="1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433358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Hey, what about an example!</a:t>
            </a:r>
            <a:endParaRPr lang="en-US" dirty="0"/>
          </a:p>
        </p:txBody>
      </p:sp>
      <p:sp>
        <p:nvSpPr>
          <p:cNvPr id="3" name="Content Placeholder 2"/>
          <p:cNvSpPr>
            <a:spLocks noGrp="1"/>
          </p:cNvSpPr>
          <p:nvPr>
            <p:ph idx="1"/>
          </p:nvPr>
        </p:nvSpPr>
        <p:spPr/>
        <p:txBody>
          <a:bodyPr/>
          <a:lstStyle/>
          <a:p>
            <a:r>
              <a:rPr lang="en-US" sz="2400" dirty="0" smtClean="0"/>
              <a:t>Harold was determined disabled from birth by the DDB.  When he turned 27 this April, his father retired, making Harold eligible for an SSDC Payment of $1300. Then in May, Harold lost his SSI eligibility due to the SSDC payment he became eligible for.  </a:t>
            </a:r>
          </a:p>
          <a:p>
            <a:r>
              <a:rPr lang="en-US" sz="2400" b="1" dirty="0" smtClean="0"/>
              <a:t>Harold’s entire SSDC payment of $1300 will be disregarded for the purposes of eligibility for MSP and MA.</a:t>
            </a:r>
            <a:endParaRPr lang="en-US" sz="1800"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431767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Hey, what about an(other) example!</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Maude was determined disabled at age 21.  She became eligible for an SSI payment of $200 and an </a:t>
            </a:r>
            <a:r>
              <a:rPr lang="en-US" sz="2400" b="1" dirty="0" smtClean="0"/>
              <a:t>SSDC payment of $540 </a:t>
            </a:r>
            <a:r>
              <a:rPr lang="en-US" sz="2400" dirty="0" smtClean="0"/>
              <a:t>at that time, due to her mother collecting disability payments of her own.  Then, 10 years later, Maude’s mother dies, and as a result Maude’s </a:t>
            </a:r>
            <a:r>
              <a:rPr lang="en-US" sz="2400" b="1" dirty="0" smtClean="0"/>
              <a:t>SSDC payment increases to $1000</a:t>
            </a:r>
            <a:r>
              <a:rPr lang="en-US" sz="2400" dirty="0" smtClean="0"/>
              <a:t>, making her ineligible for further SSI payments.  </a:t>
            </a:r>
          </a:p>
          <a:p>
            <a:r>
              <a:rPr lang="en-US" sz="2400" b="1" dirty="0" smtClean="0"/>
              <a:t>Maude is eligible for an income disregard of $460, the amount of the increase that made her ineligible for SSI.</a:t>
            </a:r>
            <a:endParaRPr lang="en-US" sz="1800"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263953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great.  But what does that have to do with what I put into CWW?</a:t>
            </a:r>
            <a:endParaRPr lang="en-US" dirty="0"/>
          </a:p>
        </p:txBody>
      </p:sp>
      <p:sp>
        <p:nvSpPr>
          <p:cNvPr id="3" name="Content Placeholder 2"/>
          <p:cNvSpPr>
            <a:spLocks noGrp="1"/>
          </p:cNvSpPr>
          <p:nvPr>
            <p:ph sz="half" idx="1"/>
          </p:nvPr>
        </p:nvSpPr>
        <p:spPr/>
        <p:txBody>
          <a:bodyPr>
            <a:normAutofit/>
          </a:bodyPr>
          <a:lstStyle/>
          <a:p>
            <a:r>
              <a:rPr lang="en-US" sz="2000" dirty="0" smtClean="0"/>
              <a:t>On the Prior SSI page, mark the “Entitlement/increase in disabled adult children benefits” as ‘yes’.</a:t>
            </a:r>
          </a:p>
          <a:p>
            <a:r>
              <a:rPr lang="en-US" sz="2000" dirty="0" smtClean="0"/>
              <a:t>Mark ‘verification’ as DE.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10" name="Picture Placeholder 5"/>
          <p:cNvPicPr>
            <a:picLocks noGrp="1" noChangeAspect="1"/>
          </p:cNvPicPr>
          <p:nvPr>
            <p:ph sz="half" idx="2"/>
          </p:nvPr>
        </p:nvPicPr>
        <p:blipFill>
          <a:blip r:embed="rId2"/>
          <a:srcRect t="23158" b="23158"/>
          <a:stretch>
            <a:fillRect/>
          </a:stretch>
        </p:blipFill>
        <p:spPr>
          <a:xfrm>
            <a:off x="6208712" y="2911367"/>
            <a:ext cx="5668741" cy="3108434"/>
          </a:xfrm>
          <a:prstGeom prst="rect">
            <a:avLst/>
          </a:prstGeom>
        </p:spPr>
      </p:pic>
      <p:sp>
        <p:nvSpPr>
          <p:cNvPr id="11" name="Oval 10"/>
          <p:cNvSpPr/>
          <p:nvPr/>
        </p:nvSpPr>
        <p:spPr>
          <a:xfrm>
            <a:off x="8565931" y="4288221"/>
            <a:ext cx="651641" cy="1786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9679884" y="4240924"/>
            <a:ext cx="472966" cy="273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26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Anything else I need to do?</a:t>
            </a:r>
            <a:endParaRPr lang="en-US" dirty="0"/>
          </a:p>
        </p:txBody>
      </p:sp>
      <p:sp>
        <p:nvSpPr>
          <p:cNvPr id="3" name="Content Placeholder 2"/>
          <p:cNvSpPr>
            <a:spLocks noGrp="1"/>
          </p:cNvSpPr>
          <p:nvPr>
            <p:ph sz="half" idx="1"/>
          </p:nvPr>
        </p:nvSpPr>
        <p:spPr/>
        <p:txBody>
          <a:bodyPr>
            <a:normAutofit/>
          </a:bodyPr>
          <a:lstStyle/>
          <a:p>
            <a:r>
              <a:rPr lang="en-US" sz="2000" dirty="0" smtClean="0"/>
              <a:t>Enter the amount of the income disregard on the UI screen for the SSDC page in the </a:t>
            </a:r>
            <a:r>
              <a:rPr lang="en-US" sz="2000" b="1" dirty="0"/>
              <a:t>SSA COLA / Disabled Adult Children Disregard </a:t>
            </a:r>
            <a:r>
              <a:rPr lang="en-US" sz="2000" b="1" dirty="0" smtClean="0"/>
              <a:t>Amount</a:t>
            </a:r>
            <a:r>
              <a:rPr lang="en-US" sz="2000" dirty="0" smtClean="0"/>
              <a:t> field as shown on the right. </a:t>
            </a:r>
          </a:p>
          <a:p>
            <a:r>
              <a:rPr lang="en-US" sz="2000" b="1" dirty="0" smtClean="0"/>
              <a:t>Note that the disregard will not work if you have not entered a prior SSI page with ‘DAC’ checked ‘yes’.</a:t>
            </a:r>
            <a:endParaRPr lang="en-US" sz="2000" b="1" dirty="0"/>
          </a:p>
        </p:txBody>
      </p:sp>
      <p:pic>
        <p:nvPicPr>
          <p:cNvPr id="6" name="Content Placeholder 5"/>
          <p:cNvPicPr>
            <a:picLocks noGrp="1" noChangeAspect="1"/>
          </p:cNvPicPr>
          <p:nvPr>
            <p:ph sz="half" idx="2"/>
          </p:nvPr>
        </p:nvPicPr>
        <p:blipFill>
          <a:blip r:embed="rId2"/>
          <a:stretch>
            <a:fillRect/>
          </a:stretch>
        </p:blipFill>
        <p:spPr>
          <a:xfrm>
            <a:off x="6260945" y="2603500"/>
            <a:ext cx="4719948" cy="34163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16</a:t>
            </a:fld>
            <a:endParaRPr lang="en-US" dirty="0"/>
          </a:p>
        </p:txBody>
      </p:sp>
      <p:sp>
        <p:nvSpPr>
          <p:cNvPr id="7" name="Oval 6"/>
          <p:cNvSpPr/>
          <p:nvPr/>
        </p:nvSpPr>
        <p:spPr>
          <a:xfrm>
            <a:off x="8103476" y="4035972"/>
            <a:ext cx="777765" cy="1681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8954814" y="4035972"/>
            <a:ext cx="346841" cy="168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70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with that other field in white to the right?  It says disregard, too!</a:t>
            </a:r>
            <a:endParaRPr lang="en-US" dirty="0"/>
          </a:p>
        </p:txBody>
      </p:sp>
      <p:sp>
        <p:nvSpPr>
          <p:cNvPr id="3" name="Content Placeholder 2"/>
          <p:cNvSpPr>
            <a:spLocks noGrp="1"/>
          </p:cNvSpPr>
          <p:nvPr>
            <p:ph sz="half" idx="1"/>
          </p:nvPr>
        </p:nvSpPr>
        <p:spPr/>
        <p:txBody>
          <a:bodyPr>
            <a:normAutofit/>
          </a:bodyPr>
          <a:lstStyle/>
          <a:p>
            <a:r>
              <a:rPr lang="en-US" sz="2400" dirty="0" smtClean="0"/>
              <a:t>This field is normally where SSA puts in the disregards for cases prior to when the system is adjusted in March for the new COLA’s to FPL’s.</a:t>
            </a:r>
          </a:p>
          <a:p>
            <a:r>
              <a:rPr lang="en-US" sz="2400" dirty="0" smtClean="0"/>
              <a:t>It is usually auto-populated </a:t>
            </a:r>
            <a:r>
              <a:rPr lang="en-US" sz="2400" dirty="0"/>
              <a:t>and </a:t>
            </a:r>
            <a:r>
              <a:rPr lang="en-US" sz="2400" dirty="0" smtClean="0"/>
              <a:t>can be left alone.</a:t>
            </a:r>
          </a:p>
        </p:txBody>
      </p:sp>
      <p:pic>
        <p:nvPicPr>
          <p:cNvPr id="6" name="Content Placeholder 5"/>
          <p:cNvPicPr>
            <a:picLocks noGrp="1" noChangeAspect="1"/>
          </p:cNvPicPr>
          <p:nvPr>
            <p:ph sz="half" idx="2"/>
          </p:nvPr>
        </p:nvPicPr>
        <p:blipFill>
          <a:blip r:embed="rId2"/>
          <a:stretch>
            <a:fillRect/>
          </a:stretch>
        </p:blipFill>
        <p:spPr>
          <a:xfrm>
            <a:off x="6376559" y="2603501"/>
            <a:ext cx="4719948" cy="34163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17</a:t>
            </a:fld>
            <a:endParaRPr lang="en-US" dirty="0"/>
          </a:p>
        </p:txBody>
      </p:sp>
      <p:sp>
        <p:nvSpPr>
          <p:cNvPr id="7" name="Oval 6"/>
          <p:cNvSpPr/>
          <p:nvPr/>
        </p:nvSpPr>
        <p:spPr>
          <a:xfrm>
            <a:off x="9401354" y="3857294"/>
            <a:ext cx="777765" cy="1681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10179119" y="3867806"/>
            <a:ext cx="346841" cy="168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30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field that says “SSIE”?</a:t>
            </a:r>
            <a:endParaRPr lang="en-US" dirty="0"/>
          </a:p>
        </p:txBody>
      </p:sp>
      <p:sp>
        <p:nvSpPr>
          <p:cNvPr id="3" name="Content Placeholder 2"/>
          <p:cNvSpPr>
            <a:spLocks noGrp="1"/>
          </p:cNvSpPr>
          <p:nvPr>
            <p:ph sz="half" idx="1"/>
          </p:nvPr>
        </p:nvSpPr>
        <p:spPr/>
        <p:txBody>
          <a:bodyPr>
            <a:normAutofit/>
          </a:bodyPr>
          <a:lstStyle/>
          <a:p>
            <a:r>
              <a:rPr lang="en-US" sz="2400" dirty="0" smtClean="0"/>
              <a:t>*Sigh*  This is going to be a long training, isn’t it.  </a:t>
            </a:r>
          </a:p>
          <a:p>
            <a:r>
              <a:rPr lang="en-US" sz="2400" dirty="0" smtClean="0"/>
              <a:t>This is a separate field not related to this presentation.  It should only be entered for income type SSIE, and the amount is usually $95.99.</a:t>
            </a:r>
          </a:p>
        </p:txBody>
      </p:sp>
      <p:pic>
        <p:nvPicPr>
          <p:cNvPr id="6" name="Content Placeholder 5"/>
          <p:cNvPicPr>
            <a:picLocks noGrp="1" noChangeAspect="1"/>
          </p:cNvPicPr>
          <p:nvPr>
            <p:ph sz="half" idx="2"/>
          </p:nvPr>
        </p:nvPicPr>
        <p:blipFill>
          <a:blip r:embed="rId2"/>
          <a:stretch>
            <a:fillRect/>
          </a:stretch>
        </p:blipFill>
        <p:spPr>
          <a:xfrm>
            <a:off x="6387070" y="2603500"/>
            <a:ext cx="4719948" cy="34163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18</a:t>
            </a:fld>
            <a:endParaRPr lang="en-US" dirty="0"/>
          </a:p>
        </p:txBody>
      </p:sp>
      <p:sp>
        <p:nvSpPr>
          <p:cNvPr id="7" name="Oval 6"/>
          <p:cNvSpPr/>
          <p:nvPr/>
        </p:nvSpPr>
        <p:spPr>
          <a:xfrm>
            <a:off x="8184951" y="3605047"/>
            <a:ext cx="777765" cy="1681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9022833" y="3605047"/>
            <a:ext cx="346841" cy="168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2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Important Disclaimer	for MAPP</a:t>
            </a:r>
            <a:endParaRPr lang="en-US" dirty="0"/>
          </a:p>
        </p:txBody>
      </p:sp>
      <p:sp>
        <p:nvSpPr>
          <p:cNvPr id="3" name="Content Placeholder 2"/>
          <p:cNvSpPr>
            <a:spLocks noGrp="1"/>
          </p:cNvSpPr>
          <p:nvPr>
            <p:ph idx="1"/>
          </p:nvPr>
        </p:nvSpPr>
        <p:spPr/>
        <p:txBody>
          <a:bodyPr>
            <a:normAutofit/>
          </a:bodyPr>
          <a:lstStyle/>
          <a:p>
            <a:r>
              <a:rPr lang="en-US" sz="3200" dirty="0" smtClean="0"/>
              <a:t>Note that the disregards for Special Status cases do not apply to the MAPP program.  If you have a special status case that applies for MAPP, you will have to remove the income disregards and case comment why you did so.</a:t>
            </a:r>
            <a:endParaRPr lang="en-US" sz="32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604930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Objectives</a:t>
            </a:r>
            <a:endParaRPr lang="en-US" dirty="0"/>
          </a:p>
        </p:txBody>
      </p:sp>
      <p:sp>
        <p:nvSpPr>
          <p:cNvPr id="3" name="Content Placeholder 2"/>
          <p:cNvSpPr>
            <a:spLocks noGrp="1"/>
          </p:cNvSpPr>
          <p:nvPr>
            <p:ph idx="1"/>
          </p:nvPr>
        </p:nvSpPr>
        <p:spPr/>
        <p:txBody>
          <a:bodyPr/>
          <a:lstStyle/>
          <a:p>
            <a:r>
              <a:rPr lang="en-US" sz="2400" dirty="0" smtClean="0"/>
              <a:t>To be able to identify when a case is a Special Status Medicaid case</a:t>
            </a:r>
            <a:r>
              <a:rPr lang="en-US" dirty="0" smtClean="0"/>
              <a:t>.</a:t>
            </a:r>
            <a:endParaRPr lang="en-US" sz="2400" dirty="0" smtClean="0"/>
          </a:p>
          <a:p>
            <a:r>
              <a:rPr lang="en-US" sz="2400" dirty="0" smtClean="0"/>
              <a:t>To understand the differences between 503, DAC and Widow/Widower cases.</a:t>
            </a:r>
          </a:p>
          <a:p>
            <a:r>
              <a:rPr lang="en-US" sz="2400" dirty="0" smtClean="0"/>
              <a:t>To be </a:t>
            </a:r>
            <a:r>
              <a:rPr lang="en-US" sz="2400" smtClean="0"/>
              <a:t>able to set </a:t>
            </a:r>
            <a:r>
              <a:rPr lang="en-US" sz="2400" dirty="0" smtClean="0"/>
              <a:t>up the Prior SSI Screen.</a:t>
            </a:r>
          </a:p>
          <a:p>
            <a:r>
              <a:rPr lang="en-US" sz="2400" dirty="0" smtClean="0"/>
              <a:t>To be able to calculate income disregards and enter them on the UI screens.</a:t>
            </a:r>
            <a:endParaRPr lang="en-US" dirty="0" smtClean="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080537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Widow/Widower Cases</a:t>
            </a:r>
            <a:endParaRPr lang="en-US" dirty="0"/>
          </a:p>
        </p:txBody>
      </p:sp>
      <p:sp>
        <p:nvSpPr>
          <p:cNvPr id="4" name="Text Placeholder 3"/>
          <p:cNvSpPr>
            <a:spLocks noGrp="1"/>
          </p:cNvSpPr>
          <p:nvPr>
            <p:ph type="body" sz="half" idx="2"/>
          </p:nvPr>
        </p:nvSpPr>
        <p:spPr/>
        <p:txBody>
          <a:bodyPr/>
          <a:lstStyle/>
          <a:p>
            <a:pPr algn="ctr"/>
            <a:r>
              <a:rPr lang="en-US" dirty="0" smtClean="0"/>
              <a:t>How to determine them, how to enter them.</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1026" name="Picture 2" descr="Image result for pictures of old people"/>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5461" b="1546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413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Okay, I know what a widow is.  What’s it mean in the context of this training?</a:t>
            </a:r>
            <a:endParaRPr lang="en-US" dirty="0"/>
          </a:p>
        </p:txBody>
      </p:sp>
      <p:sp>
        <p:nvSpPr>
          <p:cNvPr id="3" name="Content Placeholder 2"/>
          <p:cNvSpPr>
            <a:spLocks noGrp="1"/>
          </p:cNvSpPr>
          <p:nvPr>
            <p:ph idx="1"/>
          </p:nvPr>
        </p:nvSpPr>
        <p:spPr/>
        <p:txBody>
          <a:bodyPr/>
          <a:lstStyle/>
          <a:p>
            <a:r>
              <a:rPr lang="en-US" dirty="0" smtClean="0"/>
              <a:t>A Widow/Widower meets the following conditions:</a:t>
            </a:r>
          </a:p>
          <a:p>
            <a:pPr marL="800100" lvl="1" indent="-342900">
              <a:buFont typeface="+mj-lt"/>
              <a:buAutoNum type="alphaLcPeriod"/>
            </a:pPr>
            <a:r>
              <a:rPr lang="en-US" dirty="0"/>
              <a:t>Is considered elderly, blind, or disabled</a:t>
            </a:r>
            <a:r>
              <a:rPr lang="en-US" dirty="0" smtClean="0"/>
              <a:t>.</a:t>
            </a:r>
          </a:p>
          <a:p>
            <a:pPr marL="800100" lvl="1" indent="-342900">
              <a:buFont typeface="+mj-lt"/>
              <a:buAutoNum type="alphaLcPeriod"/>
            </a:pPr>
            <a:r>
              <a:rPr lang="en-US" dirty="0" smtClean="0"/>
              <a:t>Is at least 50 years old.</a:t>
            </a:r>
          </a:p>
          <a:p>
            <a:pPr marL="800100" lvl="1" indent="-342900">
              <a:buFont typeface="+mj-lt"/>
              <a:buAutoNum type="alphaLcPeriod"/>
            </a:pPr>
            <a:r>
              <a:rPr lang="en-US" dirty="0" smtClean="0"/>
              <a:t>Is receiving OASDI payments as a widow or widower (SSWW)</a:t>
            </a:r>
          </a:p>
          <a:p>
            <a:pPr marL="800100" lvl="1" indent="-342900">
              <a:buFont typeface="+mj-lt"/>
              <a:buAutoNum type="alphaLcPeriod"/>
            </a:pPr>
            <a:r>
              <a:rPr lang="en-US" dirty="0" smtClean="0"/>
              <a:t>Received SSI or State SSI in the month preceding the month in which they  started receiving SSWW.</a:t>
            </a:r>
          </a:p>
          <a:p>
            <a:pPr marL="800100" lvl="1" indent="-342900">
              <a:buFont typeface="+mj-lt"/>
              <a:buAutoNum type="alphaLcPeriod"/>
            </a:pPr>
            <a:r>
              <a:rPr lang="en-US" dirty="0" smtClean="0"/>
              <a:t>Became ineligible for SSI due to the receipt of SSWW.</a:t>
            </a:r>
          </a:p>
          <a:p>
            <a:pPr marL="800100" lvl="1" indent="-342900">
              <a:buFont typeface="+mj-lt"/>
              <a:buAutoNum type="alphaLcPeriod"/>
            </a:pPr>
            <a:r>
              <a:rPr lang="en-US" dirty="0" smtClean="0"/>
              <a:t>Would be eligible for SSI except for the receipt of SSWW.</a:t>
            </a:r>
          </a:p>
          <a:p>
            <a:pPr marL="800100" lvl="1" indent="-342900">
              <a:buFont typeface="+mj-lt"/>
              <a:buAutoNum type="alphaLcPeriod"/>
            </a:pPr>
            <a:r>
              <a:rPr lang="en-US" dirty="0" smtClean="0"/>
              <a:t>Is not entitled to Medicare Part A.</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312099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a lot of stuff.  How often does this happen in practice?</a:t>
            </a:r>
            <a:endParaRPr lang="en-US" dirty="0"/>
          </a:p>
        </p:txBody>
      </p:sp>
      <p:sp>
        <p:nvSpPr>
          <p:cNvPr id="3" name="Content Placeholder 2"/>
          <p:cNvSpPr>
            <a:spLocks noGrp="1"/>
          </p:cNvSpPr>
          <p:nvPr>
            <p:ph idx="1"/>
          </p:nvPr>
        </p:nvSpPr>
        <p:spPr/>
        <p:txBody>
          <a:bodyPr>
            <a:normAutofit/>
          </a:bodyPr>
          <a:lstStyle/>
          <a:p>
            <a:r>
              <a:rPr lang="en-US" sz="2400" dirty="0" smtClean="0"/>
              <a:t>Not often.  The last condition, not being eligible for Medicare Part A, eliminates a lot of potential cases from the running.</a:t>
            </a:r>
          </a:p>
          <a:p>
            <a:r>
              <a:rPr lang="en-US" sz="2400" dirty="0" smtClean="0"/>
              <a:t>Note that you may need to contact Social Security to determine when a case lost eligibility for SSI, and that they lost SSI directly because of their Widow/Widower benefit.  But only do so if the client does not receive Medicare Part A.</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253535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found a Widow/Widower case!</a:t>
            </a:r>
            <a:br>
              <a:rPr lang="en-US" dirty="0"/>
            </a:br>
            <a:r>
              <a:rPr lang="en-US" dirty="0"/>
              <a:t>Now what?</a:t>
            </a:r>
          </a:p>
        </p:txBody>
      </p:sp>
      <p:sp>
        <p:nvSpPr>
          <p:cNvPr id="3" name="Content Placeholder 2"/>
          <p:cNvSpPr>
            <a:spLocks noGrp="1"/>
          </p:cNvSpPr>
          <p:nvPr>
            <p:ph sz="half" idx="1"/>
          </p:nvPr>
        </p:nvSpPr>
        <p:spPr/>
        <p:txBody>
          <a:bodyPr>
            <a:normAutofit/>
          </a:bodyPr>
          <a:lstStyle/>
          <a:p>
            <a:r>
              <a:rPr lang="en-US" sz="2400" dirty="0" smtClean="0"/>
              <a:t>Mark the third box yes.</a:t>
            </a:r>
          </a:p>
          <a:p>
            <a:r>
              <a:rPr lang="en-US" sz="2400" dirty="0" smtClean="0"/>
              <a:t>Mark verification as DE.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6" name="Picture Placeholder 5"/>
          <p:cNvPicPr>
            <a:picLocks noGrp="1" noChangeAspect="1"/>
          </p:cNvPicPr>
          <p:nvPr>
            <p:ph sz="half" idx="2"/>
          </p:nvPr>
        </p:nvPicPr>
        <p:blipFill>
          <a:blip r:embed="rId2"/>
          <a:srcRect t="23158" b="23158"/>
          <a:stretch>
            <a:fillRect/>
          </a:stretch>
        </p:blipFill>
        <p:spPr>
          <a:xfrm>
            <a:off x="6208712" y="2753710"/>
            <a:ext cx="5489302" cy="2900855"/>
          </a:xfrm>
          <a:prstGeom prst="rect">
            <a:avLst/>
          </a:prstGeom>
        </p:spPr>
      </p:pic>
      <p:sp>
        <p:nvSpPr>
          <p:cNvPr id="7" name="Oval 6"/>
          <p:cNvSpPr/>
          <p:nvPr/>
        </p:nvSpPr>
        <p:spPr>
          <a:xfrm>
            <a:off x="8544910" y="4256690"/>
            <a:ext cx="536028" cy="1786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9427779" y="4225160"/>
            <a:ext cx="409904" cy="252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think I know where this is going….</a:t>
            </a:r>
            <a:endParaRPr lang="en-US" dirty="0"/>
          </a:p>
        </p:txBody>
      </p:sp>
      <p:sp>
        <p:nvSpPr>
          <p:cNvPr id="3" name="Content Placeholder 2"/>
          <p:cNvSpPr>
            <a:spLocks noGrp="1"/>
          </p:cNvSpPr>
          <p:nvPr>
            <p:ph sz="half" idx="1"/>
          </p:nvPr>
        </p:nvSpPr>
        <p:spPr>
          <a:noFill/>
        </p:spPr>
        <p:txBody>
          <a:bodyPr>
            <a:normAutofit/>
          </a:bodyPr>
          <a:lstStyle/>
          <a:p>
            <a:r>
              <a:rPr lang="en-US" sz="2400" dirty="0" smtClean="0"/>
              <a:t>Enter the entire amount of the OASDI payments, much the same way as we did for the DAC example.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6" name="Content Placeholder 5"/>
          <p:cNvPicPr>
            <a:picLocks noGrp="1" noChangeAspect="1"/>
          </p:cNvPicPr>
          <p:nvPr>
            <p:ph sz="half" idx="2"/>
          </p:nvPr>
        </p:nvPicPr>
        <p:blipFill>
          <a:blip r:embed="rId2"/>
          <a:stretch>
            <a:fillRect/>
          </a:stretch>
        </p:blipFill>
        <p:spPr>
          <a:xfrm>
            <a:off x="6260945" y="2603500"/>
            <a:ext cx="4719948" cy="3416300"/>
          </a:xfrm>
          <a:prstGeom prst="rect">
            <a:avLst/>
          </a:prstGeom>
        </p:spPr>
      </p:pic>
      <p:sp>
        <p:nvSpPr>
          <p:cNvPr id="7" name="Oval 6"/>
          <p:cNvSpPr/>
          <p:nvPr/>
        </p:nvSpPr>
        <p:spPr>
          <a:xfrm>
            <a:off x="8071945" y="4035972"/>
            <a:ext cx="809296" cy="157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9112469" y="4035972"/>
            <a:ext cx="346841" cy="157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49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037" y="2309783"/>
            <a:ext cx="4351025" cy="2283824"/>
          </a:xfrm>
        </p:spPr>
        <p:txBody>
          <a:bodyPr/>
          <a:lstStyle/>
          <a:p>
            <a:pPr algn="ctr"/>
            <a:r>
              <a:rPr lang="en-US" dirty="0" smtClean="0"/>
              <a:t>503 Cases</a:t>
            </a:r>
            <a:endParaRPr lang="en-US" dirty="0"/>
          </a:p>
        </p:txBody>
      </p:sp>
      <p:sp>
        <p:nvSpPr>
          <p:cNvPr id="3" name="Text Placeholder 2"/>
          <p:cNvSpPr>
            <a:spLocks noGrp="1"/>
          </p:cNvSpPr>
          <p:nvPr>
            <p:ph type="body" idx="1"/>
          </p:nvPr>
        </p:nvSpPr>
        <p:spPr>
          <a:xfrm>
            <a:off x="7273931" y="2309783"/>
            <a:ext cx="3757545" cy="2283824"/>
          </a:xfrm>
        </p:spPr>
        <p:txBody>
          <a:bodyPr/>
          <a:lstStyle/>
          <a:p>
            <a:pPr algn="ctr"/>
            <a:r>
              <a:rPr lang="en-US" dirty="0" smtClean="0"/>
              <a:t>Are we done yet?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21657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Dirty Low Down on 503’s</a:t>
            </a:r>
            <a:endParaRPr lang="en-US" dirty="0"/>
          </a:p>
        </p:txBody>
      </p:sp>
      <p:sp>
        <p:nvSpPr>
          <p:cNvPr id="3" name="Content Placeholder 2"/>
          <p:cNvSpPr>
            <a:spLocks noGrp="1"/>
          </p:cNvSpPr>
          <p:nvPr>
            <p:ph idx="1"/>
          </p:nvPr>
        </p:nvSpPr>
        <p:spPr/>
        <p:txBody>
          <a:bodyPr/>
          <a:lstStyle/>
          <a:p>
            <a:r>
              <a:rPr lang="en-US" dirty="0" smtClean="0"/>
              <a:t>The client was receiving any OASDI benefits (SSDI/SSRE/SSDC/SSWW/etc.)</a:t>
            </a:r>
          </a:p>
          <a:p>
            <a:r>
              <a:rPr lang="en-US" dirty="0" smtClean="0"/>
              <a:t>The client was receiving SSI concurrently with OASDI but became ineligible for SSI </a:t>
            </a:r>
            <a:r>
              <a:rPr lang="en-US" b="1" dirty="0" smtClean="0"/>
              <a:t>for any reason.</a:t>
            </a:r>
            <a:endParaRPr lang="en-US" dirty="0" smtClean="0"/>
          </a:p>
          <a:p>
            <a:r>
              <a:rPr lang="en-US" dirty="0" smtClean="0"/>
              <a:t>The client is still receiving an OASDI payment</a:t>
            </a:r>
          </a:p>
          <a:p>
            <a:r>
              <a:rPr lang="en-US" dirty="0" smtClean="0"/>
              <a:t>If the answer is yes to all three of these, the client is eligible for a Cost of Living Adjustment (COLA) to their income.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697647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the COLA Disregard</a:t>
            </a:r>
            <a:endParaRPr lang="en-US" dirty="0"/>
          </a:p>
        </p:txBody>
      </p:sp>
      <p:sp>
        <p:nvSpPr>
          <p:cNvPr id="3" name="Content Placeholder 2"/>
          <p:cNvSpPr>
            <a:spLocks noGrp="1"/>
          </p:cNvSpPr>
          <p:nvPr>
            <p:ph idx="1"/>
          </p:nvPr>
        </p:nvSpPr>
        <p:spPr/>
        <p:txBody>
          <a:bodyPr/>
          <a:lstStyle/>
          <a:p>
            <a:pPr>
              <a:buFont typeface="+mj-lt"/>
              <a:buAutoNum type="arabicPeriod"/>
            </a:pPr>
            <a:r>
              <a:rPr lang="en-US" dirty="0" smtClean="0"/>
              <a:t>Find the assistance group’s current gross OASDI income.  </a:t>
            </a:r>
          </a:p>
          <a:p>
            <a:pPr>
              <a:buFont typeface="+mj-lt"/>
              <a:buAutoNum type="arabicPeriod"/>
            </a:pPr>
            <a:r>
              <a:rPr lang="en-US" dirty="0" smtClean="0"/>
              <a:t>Include in this amount any Medicare premiums withheld for part A or Part B, unless the State is paying for these premiums through Medicare Premium Assistance.</a:t>
            </a:r>
          </a:p>
          <a:p>
            <a:pPr>
              <a:buFont typeface="+mj-lt"/>
              <a:buAutoNum type="arabicPeriod"/>
            </a:pPr>
            <a:r>
              <a:rPr lang="en-US" dirty="0" smtClean="0"/>
              <a:t>Identify the last month the person was eligible for both OASDI payments and SSI payments, again using Data Exchanges or an award letter, or the local SSA office.</a:t>
            </a:r>
          </a:p>
          <a:p>
            <a:pPr>
              <a:buFont typeface="+mj-lt"/>
              <a:buAutoNum type="arabicPeriod"/>
            </a:pPr>
            <a:r>
              <a:rPr lang="en-US" dirty="0" smtClean="0"/>
              <a:t>On the COLA Disregard Amount table (MEH 39.6) find the decimal figure that applies to this month.</a:t>
            </a:r>
          </a:p>
          <a:p>
            <a:pPr>
              <a:buFont typeface="+mj-lt"/>
              <a:buAutoNum type="arabicPeriod"/>
            </a:pPr>
            <a:r>
              <a:rPr lang="en-US" dirty="0" smtClean="0"/>
              <a:t>Multiply the Gross OASDI payment by the decimal figure from 39.6.</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57632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You’re really starting to give me a headache.	</a:t>
            </a:r>
            <a:endParaRPr lang="en-US" dirty="0"/>
          </a:p>
        </p:txBody>
      </p:sp>
      <p:sp>
        <p:nvSpPr>
          <p:cNvPr id="3" name="Content Placeholder 2"/>
          <p:cNvSpPr>
            <a:spLocks noGrp="1"/>
          </p:cNvSpPr>
          <p:nvPr>
            <p:ph idx="1"/>
          </p:nvPr>
        </p:nvSpPr>
        <p:spPr/>
        <p:txBody>
          <a:bodyPr>
            <a:normAutofit/>
          </a:bodyPr>
          <a:lstStyle/>
          <a:p>
            <a:r>
              <a:rPr lang="en-US" sz="2400" dirty="0" smtClean="0"/>
              <a:t>Oh that’s nothing!  To make matters worse, a case may be eligible for both a DAC income disregard and a COLA disregard if all requisite conditions apply.</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0994261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 503</a:t>
            </a:r>
            <a:endParaRPr lang="en-US" dirty="0"/>
          </a:p>
        </p:txBody>
      </p:sp>
      <p:sp>
        <p:nvSpPr>
          <p:cNvPr id="3" name="Content Placeholder 2"/>
          <p:cNvSpPr>
            <a:spLocks noGrp="1"/>
          </p:cNvSpPr>
          <p:nvPr>
            <p:ph idx="1"/>
          </p:nvPr>
        </p:nvSpPr>
        <p:spPr/>
        <p:txBody>
          <a:bodyPr/>
          <a:lstStyle/>
          <a:p>
            <a:r>
              <a:rPr lang="en-US" dirty="0"/>
              <a:t>Newby's current gross OASDI income is $</a:t>
            </a:r>
            <a:r>
              <a:rPr lang="en-US" dirty="0" smtClean="0"/>
              <a:t>860. </a:t>
            </a:r>
            <a:r>
              <a:rPr lang="en-US" dirty="0"/>
              <a:t>He is not currently receiving SSI benefits. The last month in which he was eligible for both OASDI and SSI and received benefits from both was April 2013. On the COLA Disregard Amount Table (see </a:t>
            </a:r>
            <a:r>
              <a:rPr lang="en-US" dirty="0">
                <a:hlinkClick r:id="rId2"/>
              </a:rPr>
              <a:t>Section 39.6 Cost-of-Living Adjustment</a:t>
            </a:r>
            <a:r>
              <a:rPr lang="en-US" dirty="0"/>
              <a:t>), April 2013 falls between January–December 2013</a:t>
            </a:r>
            <a:r>
              <a:rPr lang="en-US" dirty="0" smtClean="0"/>
              <a:t>.</a:t>
            </a:r>
            <a:r>
              <a:rPr lang="en-US" dirty="0"/>
              <a:t> </a:t>
            </a:r>
          </a:p>
          <a:p>
            <a:r>
              <a:rPr lang="en-US" dirty="0"/>
              <a:t>The decimal figure that applies to April 2013 is 0.031247. Multiply 0.031247 by $</a:t>
            </a:r>
            <a:r>
              <a:rPr lang="en-US" dirty="0" smtClean="0"/>
              <a:t>860 </a:t>
            </a:r>
            <a:r>
              <a:rPr lang="en-US" dirty="0"/>
              <a:t>to find Newby's COLA disregard amount of </a:t>
            </a:r>
            <a:r>
              <a:rPr lang="en-US" dirty="0" smtClean="0"/>
              <a:t>$26.87. </a:t>
            </a:r>
            <a:r>
              <a:rPr lang="en-US" dirty="0"/>
              <a:t>Subtract the $</a:t>
            </a:r>
            <a:r>
              <a:rPr lang="en-US" dirty="0" smtClean="0"/>
              <a:t>26.87 </a:t>
            </a:r>
            <a:r>
              <a:rPr lang="en-US" dirty="0"/>
              <a:t>disregard amount from the $</a:t>
            </a:r>
            <a:r>
              <a:rPr lang="en-US" dirty="0" smtClean="0"/>
              <a:t>860 </a:t>
            </a:r>
            <a:r>
              <a:rPr lang="en-US" dirty="0"/>
              <a:t>OASDI. Newby’s income is then </a:t>
            </a:r>
            <a:r>
              <a:rPr lang="en-US" dirty="0" smtClean="0"/>
              <a:t>$833.13. </a:t>
            </a:r>
            <a:r>
              <a:rPr lang="en-US" dirty="0"/>
              <a:t>This amount is below the EBD income </a:t>
            </a:r>
            <a:r>
              <a:rPr lang="en-US" dirty="0" smtClean="0"/>
              <a:t>limit of $854, </a:t>
            </a:r>
            <a:r>
              <a:rPr lang="en-US" dirty="0"/>
              <a:t>which makes him eligible.</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542487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Special Status MA Case?</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A Special Status MA Case is a case where:</a:t>
            </a:r>
          </a:p>
          <a:p>
            <a:pPr marL="457200" indent="-457200">
              <a:buFont typeface="+mj-lt"/>
              <a:buAutoNum type="arabicPeriod"/>
            </a:pPr>
            <a:r>
              <a:rPr lang="en-US" sz="2400" dirty="0" smtClean="0"/>
              <a:t>The client was on SSI but lost SSI at some point.  </a:t>
            </a:r>
          </a:p>
          <a:p>
            <a:pPr marL="457200" indent="-457200">
              <a:buFont typeface="+mj-lt"/>
              <a:buAutoNum type="arabicPeriod"/>
            </a:pPr>
            <a:r>
              <a:rPr lang="en-US" sz="2400" dirty="0" smtClean="0"/>
              <a:t>The client meets certain conditions regarding how SSI was lost.</a:t>
            </a:r>
          </a:p>
          <a:p>
            <a:pPr marL="457200" indent="-457200">
              <a:buFont typeface="+mj-lt"/>
              <a:buAutoNum type="arabicPeriod"/>
            </a:pPr>
            <a:r>
              <a:rPr lang="en-US" sz="2400" dirty="0" smtClean="0"/>
              <a:t>Depending on what conditions are met, the client may qualify for certain income disregards.  </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3029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QUIZ</a:t>
            </a:r>
            <a:br>
              <a:rPr lang="en-US" dirty="0" smtClean="0"/>
            </a:b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1030" name="Picture 6" descr="Image result for jeopardy pictures"/>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8180" r="8180"/>
          <a:stretch>
            <a:fillRect/>
          </a:stretch>
        </p:blipFill>
        <p:spPr bwMode="auto">
          <a:xfrm>
            <a:off x="6548438" y="1143000"/>
            <a:ext cx="51593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8240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One</a:t>
            </a:r>
            <a:endParaRPr lang="en-US" dirty="0"/>
          </a:p>
        </p:txBody>
      </p:sp>
      <p:sp>
        <p:nvSpPr>
          <p:cNvPr id="3" name="Content Placeholder 2"/>
          <p:cNvSpPr>
            <a:spLocks noGrp="1"/>
          </p:cNvSpPr>
          <p:nvPr>
            <p:ph sz="half" idx="1"/>
          </p:nvPr>
        </p:nvSpPr>
        <p:spPr/>
        <p:txBody>
          <a:bodyPr/>
          <a:lstStyle/>
          <a:p>
            <a:r>
              <a:rPr lang="en-US" dirty="0" smtClean="0"/>
              <a:t>James </a:t>
            </a:r>
            <a:r>
              <a:rPr lang="en-US" dirty="0" err="1" smtClean="0"/>
              <a:t>Marsters</a:t>
            </a:r>
            <a:r>
              <a:rPr lang="en-US" dirty="0" smtClean="0"/>
              <a:t> is 38 years old and receives an SSDI payment of $1100.  He was receiving SSI but lost it in May 2016 due to his accumulated assets being over the federal limit.  He also receives SSDI in the month of May 2016.  James receives Medicare Part A and B.</a:t>
            </a:r>
            <a:endParaRPr lang="en-US" dirty="0"/>
          </a:p>
        </p:txBody>
      </p:sp>
      <p:sp>
        <p:nvSpPr>
          <p:cNvPr id="4" name="Content Placeholder 3"/>
          <p:cNvSpPr>
            <a:spLocks noGrp="1"/>
          </p:cNvSpPr>
          <p:nvPr>
            <p:ph sz="half" idx="2"/>
          </p:nvPr>
        </p:nvSpPr>
        <p:spPr/>
        <p:txBody>
          <a:bodyPr/>
          <a:lstStyle/>
          <a:p>
            <a:r>
              <a:rPr lang="en-US" dirty="0" smtClean="0"/>
              <a:t>Is James a Special Status case?</a:t>
            </a:r>
          </a:p>
          <a:p>
            <a:r>
              <a:rPr lang="en-US" dirty="0" smtClean="0">
                <a:solidFill>
                  <a:srgbClr val="FF0000"/>
                </a:solidFill>
              </a:rPr>
              <a:t>Yes.</a:t>
            </a:r>
            <a:endParaRPr lang="en-US" dirty="0">
              <a:solidFill>
                <a:schemeClr val="tx1"/>
              </a:solidFill>
            </a:endParaRPr>
          </a:p>
          <a:p>
            <a:r>
              <a:rPr lang="en-US" dirty="0" smtClean="0">
                <a:solidFill>
                  <a:schemeClr val="tx1"/>
                </a:solidFill>
              </a:rPr>
              <a:t>What status is he eligible for?</a:t>
            </a:r>
          </a:p>
          <a:p>
            <a:r>
              <a:rPr lang="en-US" dirty="0" smtClean="0">
                <a:solidFill>
                  <a:srgbClr val="FF0000"/>
                </a:solidFill>
              </a:rPr>
              <a:t>503</a:t>
            </a:r>
          </a:p>
          <a:p>
            <a:r>
              <a:rPr lang="en-US" dirty="0" smtClean="0">
                <a:solidFill>
                  <a:schemeClr val="tx1"/>
                </a:solidFill>
              </a:rPr>
              <a:t>What needs to be done first?</a:t>
            </a:r>
          </a:p>
          <a:p>
            <a:r>
              <a:rPr lang="en-US" dirty="0" smtClean="0">
                <a:solidFill>
                  <a:srgbClr val="FF0000"/>
                </a:solidFill>
              </a:rPr>
              <a:t>Enter a prior SSI page.</a:t>
            </a:r>
          </a:p>
          <a:p>
            <a:r>
              <a:rPr lang="en-US" dirty="0" smtClean="0">
                <a:solidFill>
                  <a:schemeClr val="tx1"/>
                </a:solidFill>
              </a:rPr>
              <a:t>What disregard is James eligible for?</a:t>
            </a:r>
          </a:p>
          <a:p>
            <a:r>
              <a:rPr lang="en-US" dirty="0" smtClean="0">
                <a:solidFill>
                  <a:srgbClr val="FF0000"/>
                </a:solidFill>
              </a:rPr>
              <a:t>A COLA disregard.</a:t>
            </a:r>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4521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Two</a:t>
            </a:r>
            <a:endParaRPr lang="en-US" dirty="0"/>
          </a:p>
        </p:txBody>
      </p:sp>
      <p:sp>
        <p:nvSpPr>
          <p:cNvPr id="3" name="Content Placeholder 2"/>
          <p:cNvSpPr>
            <a:spLocks noGrp="1"/>
          </p:cNvSpPr>
          <p:nvPr>
            <p:ph sz="half" idx="1"/>
          </p:nvPr>
        </p:nvSpPr>
        <p:spPr/>
        <p:txBody>
          <a:bodyPr>
            <a:normAutofit fontScale="92500"/>
          </a:bodyPr>
          <a:lstStyle/>
          <a:p>
            <a:r>
              <a:rPr lang="en-US" dirty="0" smtClean="0"/>
              <a:t>Lawrence Fishburne is 65 years old. </a:t>
            </a:r>
            <a:r>
              <a:rPr lang="en-US" dirty="0"/>
              <a:t>Lawrence receives Medicare Part A and B. </a:t>
            </a:r>
            <a:r>
              <a:rPr lang="en-US" dirty="0" smtClean="0"/>
              <a:t>He lost his wife 2 years ago and began receiving SSWW payments.  As a result he lost his SSI payment.  </a:t>
            </a:r>
            <a:endParaRPr lang="en-US" dirty="0"/>
          </a:p>
        </p:txBody>
      </p:sp>
      <p:sp>
        <p:nvSpPr>
          <p:cNvPr id="4" name="Content Placeholder 3"/>
          <p:cNvSpPr>
            <a:spLocks noGrp="1"/>
          </p:cNvSpPr>
          <p:nvPr>
            <p:ph sz="half" idx="2"/>
          </p:nvPr>
        </p:nvSpPr>
        <p:spPr/>
        <p:txBody>
          <a:bodyPr>
            <a:normAutofit fontScale="92500"/>
          </a:bodyPr>
          <a:lstStyle/>
          <a:p>
            <a:r>
              <a:rPr lang="en-US" dirty="0" smtClean="0"/>
              <a:t>Is Lawrence a Special Status case?</a:t>
            </a:r>
          </a:p>
          <a:p>
            <a:r>
              <a:rPr lang="en-US" dirty="0" smtClean="0">
                <a:solidFill>
                  <a:srgbClr val="FF0000"/>
                </a:solidFill>
              </a:rPr>
              <a:t>Yes.</a:t>
            </a:r>
            <a:endParaRPr lang="en-US" dirty="0">
              <a:solidFill>
                <a:schemeClr val="tx1"/>
              </a:solidFill>
            </a:endParaRPr>
          </a:p>
          <a:p>
            <a:r>
              <a:rPr lang="en-US" dirty="0" smtClean="0">
                <a:solidFill>
                  <a:schemeClr val="tx1"/>
                </a:solidFill>
              </a:rPr>
              <a:t>What status is he eligible for?</a:t>
            </a:r>
          </a:p>
          <a:p>
            <a:r>
              <a:rPr lang="en-US" dirty="0" smtClean="0">
                <a:solidFill>
                  <a:srgbClr val="FF0000"/>
                </a:solidFill>
              </a:rPr>
              <a:t>503</a:t>
            </a:r>
          </a:p>
          <a:p>
            <a:r>
              <a:rPr lang="en-US" dirty="0" smtClean="0">
                <a:solidFill>
                  <a:schemeClr val="tx1"/>
                </a:solidFill>
              </a:rPr>
              <a:t>Why isn’t Lawrence a Widow/Widower case?</a:t>
            </a:r>
          </a:p>
          <a:p>
            <a:r>
              <a:rPr lang="en-US" dirty="0" smtClean="0">
                <a:solidFill>
                  <a:srgbClr val="FF0000"/>
                </a:solidFill>
              </a:rPr>
              <a:t>He receives Medicare Part A.</a:t>
            </a:r>
          </a:p>
          <a:p>
            <a:r>
              <a:rPr lang="en-US" dirty="0" smtClean="0">
                <a:solidFill>
                  <a:schemeClr val="tx1"/>
                </a:solidFill>
              </a:rPr>
              <a:t>What disregard is Lawrence eligible for?</a:t>
            </a:r>
          </a:p>
          <a:p>
            <a:r>
              <a:rPr lang="en-US" dirty="0" smtClean="0">
                <a:solidFill>
                  <a:srgbClr val="FF0000"/>
                </a:solidFill>
              </a:rPr>
              <a:t>A COLA disregard.</a:t>
            </a:r>
          </a:p>
        </p:txBody>
      </p:sp>
      <p:sp>
        <p:nvSpPr>
          <p:cNvPr id="5" name="Slide Number Placeholder 4"/>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252048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Three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Keanu is 40 years old, determined disabled when he was 16.  3 years ago his father died, increasing his SSDC payment from $800 to $1200.  As a result of the increase, he lost his SSI.</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Is Keanu a Special Status case?</a:t>
            </a:r>
          </a:p>
          <a:p>
            <a:r>
              <a:rPr lang="en-US" dirty="0" smtClean="0">
                <a:solidFill>
                  <a:srgbClr val="FF0000"/>
                </a:solidFill>
              </a:rPr>
              <a:t>Yes.</a:t>
            </a:r>
            <a:endParaRPr lang="en-US" dirty="0">
              <a:solidFill>
                <a:schemeClr val="tx1"/>
              </a:solidFill>
            </a:endParaRPr>
          </a:p>
          <a:p>
            <a:r>
              <a:rPr lang="en-US" dirty="0" smtClean="0">
                <a:solidFill>
                  <a:schemeClr val="tx1"/>
                </a:solidFill>
              </a:rPr>
              <a:t>What status is he eligible for?</a:t>
            </a:r>
          </a:p>
          <a:p>
            <a:r>
              <a:rPr lang="en-US" dirty="0" smtClean="0">
                <a:solidFill>
                  <a:srgbClr val="FF0000"/>
                </a:solidFill>
              </a:rPr>
              <a:t>DAC</a:t>
            </a:r>
          </a:p>
          <a:p>
            <a:r>
              <a:rPr lang="en-US" dirty="0" smtClean="0">
                <a:solidFill>
                  <a:schemeClr val="tx1"/>
                </a:solidFill>
              </a:rPr>
              <a:t>What is the amount of the disregard?</a:t>
            </a:r>
          </a:p>
          <a:p>
            <a:r>
              <a:rPr lang="en-US" dirty="0" smtClean="0">
                <a:solidFill>
                  <a:srgbClr val="FF0000"/>
                </a:solidFill>
              </a:rPr>
              <a:t>$400</a:t>
            </a:r>
          </a:p>
          <a:p>
            <a:r>
              <a:rPr lang="en-US" dirty="0" smtClean="0">
                <a:solidFill>
                  <a:schemeClr val="tx1"/>
                </a:solidFill>
              </a:rPr>
              <a:t>Are there any other disregards Keanu is </a:t>
            </a:r>
            <a:r>
              <a:rPr lang="en-US" smtClean="0">
                <a:solidFill>
                  <a:schemeClr val="tx1"/>
                </a:solidFill>
              </a:rPr>
              <a:t>eligible for?</a:t>
            </a:r>
            <a:endParaRPr lang="en-US" dirty="0" smtClean="0">
              <a:solidFill>
                <a:schemeClr val="tx1"/>
              </a:solidFill>
            </a:endParaRPr>
          </a:p>
          <a:p>
            <a:r>
              <a:rPr lang="en-US" dirty="0" smtClean="0">
                <a:solidFill>
                  <a:srgbClr val="FF0000"/>
                </a:solidFill>
              </a:rPr>
              <a:t>A COLA disregard.</a:t>
            </a:r>
          </a:p>
        </p:txBody>
      </p:sp>
      <p:sp>
        <p:nvSpPr>
          <p:cNvPr id="5" name="Slide Number Placeholder 4"/>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37857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the big deal about Special Status Medicaid?</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Because persons who qualify as a special-status Medicaid case are eligible for certain income disregards, they may not be found eligible for programs they are entitled to with the IM agency if the Prior SSI page is not completed in CWW and the income disregards not entered on the UI screens.</a:t>
            </a:r>
          </a:p>
          <a:p>
            <a:r>
              <a:rPr lang="en-US" sz="2400" dirty="0" smtClean="0"/>
              <a:t>As a result, some clients go without MSP and/or Medicaid because these screens were omitted or filled out incorrectly. </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542797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Key to the Three:  Prior SSI</a:t>
            </a:r>
            <a:endParaRPr lang="en-US" dirty="0"/>
          </a:p>
        </p:txBody>
      </p:sp>
      <p:sp>
        <p:nvSpPr>
          <p:cNvPr id="3" name="Content Placeholder 2"/>
          <p:cNvSpPr>
            <a:spLocks noGrp="1"/>
          </p:cNvSpPr>
          <p:nvPr>
            <p:ph idx="1"/>
          </p:nvPr>
        </p:nvSpPr>
        <p:spPr/>
        <p:txBody>
          <a:bodyPr>
            <a:normAutofit fontScale="92500"/>
          </a:bodyPr>
          <a:lstStyle/>
          <a:p>
            <a:pPr marL="0" indent="0" algn="ctr">
              <a:buNone/>
            </a:pPr>
            <a:r>
              <a:rPr lang="en-US" sz="2400" dirty="0" smtClean="0"/>
              <a:t>All three types of Special Status Medicaid have this in common: </a:t>
            </a:r>
          </a:p>
          <a:p>
            <a:pPr marL="0" indent="0" algn="ctr">
              <a:buNone/>
            </a:pPr>
            <a:r>
              <a:rPr lang="en-US" sz="2400" dirty="0" smtClean="0"/>
              <a:t> </a:t>
            </a:r>
          </a:p>
          <a:p>
            <a:pPr marL="0" indent="0" algn="ctr">
              <a:buNone/>
            </a:pPr>
            <a:r>
              <a:rPr lang="en-US" sz="2400" b="1" dirty="0" smtClean="0"/>
              <a:t>They all received SSI payments and lost them at some point.</a:t>
            </a:r>
          </a:p>
          <a:p>
            <a:pPr marL="0" indent="0" algn="ctr">
              <a:buNone/>
            </a:pPr>
            <a:endParaRPr lang="en-US" sz="2400" b="1" dirty="0"/>
          </a:p>
          <a:p>
            <a:pPr marL="0" indent="0">
              <a:buNone/>
            </a:pPr>
            <a:r>
              <a:rPr lang="en-US" sz="2400" dirty="0" smtClean="0"/>
              <a:t>When an ESS worker becomes aware that a client has lost SSI on a case known to CWW, the worker should create a new </a:t>
            </a:r>
            <a:r>
              <a:rPr lang="en-US" sz="2400" b="1" dirty="0" smtClean="0"/>
              <a:t>Prior SSI Page</a:t>
            </a:r>
            <a:r>
              <a:rPr lang="en-US" sz="2400" dirty="0" smtClean="0"/>
              <a: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479491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PRIOR SSI SCREEN</a:t>
            </a:r>
            <a:endParaRPr lang="en-US" dirty="0"/>
          </a:p>
        </p:txBody>
      </p:sp>
      <p:pic>
        <p:nvPicPr>
          <p:cNvPr id="6" name="Picture Placeholder 5"/>
          <p:cNvPicPr>
            <a:picLocks noGrp="1" noChangeAspect="1"/>
          </p:cNvPicPr>
          <p:nvPr>
            <p:ph type="pic" idx="1"/>
          </p:nvPr>
        </p:nvPicPr>
        <p:blipFill>
          <a:blip r:embed="rId2"/>
          <a:srcRect t="23158" b="23158"/>
          <a:stretch>
            <a:fillRect/>
          </a:stretch>
        </p:blipFill>
        <p:spPr>
          <a:prstGeom prst="rect">
            <a:avLst/>
          </a:prstGeom>
        </p:spPr>
      </p:pic>
      <p:sp>
        <p:nvSpPr>
          <p:cNvPr id="4" name="Text Placeholder 3"/>
          <p:cNvSpPr>
            <a:spLocks noGrp="1"/>
          </p:cNvSpPr>
          <p:nvPr>
            <p:ph type="body" sz="half" idx="2"/>
          </p:nvPr>
        </p:nvSpPr>
        <p:spPr/>
        <p:txBody>
          <a:bodyPr>
            <a:normAutofit/>
          </a:bodyPr>
          <a:lstStyle/>
          <a:p>
            <a:pPr algn="ctr"/>
            <a:r>
              <a:rPr lang="en-US" sz="1600" dirty="0" smtClean="0"/>
              <a:t>a.k.a.:  Where the magic starts</a:t>
            </a:r>
            <a:endParaRPr lang="en-US" sz="1600" dirty="0"/>
          </a:p>
        </p:txBody>
      </p:sp>
      <p:sp>
        <p:nvSpPr>
          <p:cNvPr id="7" name="Oval 6"/>
          <p:cNvSpPr/>
          <p:nvPr/>
        </p:nvSpPr>
        <p:spPr>
          <a:xfrm>
            <a:off x="5034455" y="1534510"/>
            <a:ext cx="1513490" cy="2207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81927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the date SSI was lost</a:t>
            </a:r>
            <a:endParaRPr lang="en-US" dirty="0"/>
          </a:p>
        </p:txBody>
      </p:sp>
      <p:sp>
        <p:nvSpPr>
          <p:cNvPr id="3" name="Content Placeholder 2"/>
          <p:cNvSpPr>
            <a:spLocks noGrp="1"/>
          </p:cNvSpPr>
          <p:nvPr>
            <p:ph idx="1"/>
          </p:nvPr>
        </p:nvSpPr>
        <p:spPr/>
        <p:txBody>
          <a:bodyPr/>
          <a:lstStyle/>
          <a:p>
            <a:r>
              <a:rPr lang="en-US" dirty="0" smtClean="0"/>
              <a:t>The next step in this process is identifying when the SSI payment was lost.</a:t>
            </a:r>
          </a:p>
          <a:p>
            <a:r>
              <a:rPr lang="en-US" dirty="0" smtClean="0"/>
              <a:t>Use Data Exchanges (Forward Health, SOLQ) to find the last month a regular monthly SSI payment was made.  </a:t>
            </a:r>
          </a:p>
          <a:p>
            <a:r>
              <a:rPr lang="en-US" dirty="0" smtClean="0"/>
              <a:t>If unable to determine the date on DE, contact SSA.</a:t>
            </a:r>
          </a:p>
          <a:p>
            <a:r>
              <a:rPr lang="en-US" dirty="0" smtClean="0"/>
              <a:t>Enter this month and year in the “Date Last Received SSI” field.</a:t>
            </a:r>
          </a:p>
          <a:p>
            <a:r>
              <a:rPr lang="en-US" dirty="0" smtClean="0"/>
              <a:t>Next, we test to see if the client met the criteria for any of the special status Medicaid categories.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605363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ctr"/>
            <a:r>
              <a:rPr lang="en-US" dirty="0" smtClean="0"/>
              <a:t>What are the 3 categories of Special Status Medicaid?</a:t>
            </a:r>
            <a:endParaRPr lang="en-US" dirty="0"/>
          </a:p>
        </p:txBody>
      </p:sp>
      <p:sp>
        <p:nvSpPr>
          <p:cNvPr id="4" name="Text Placeholder 3"/>
          <p:cNvSpPr>
            <a:spLocks noGrp="1"/>
          </p:cNvSpPr>
          <p:nvPr>
            <p:ph type="body" sz="half" idx="2"/>
          </p:nvPr>
        </p:nvSpPr>
        <p:spPr/>
        <p:txBody>
          <a:bodyPr>
            <a:normAutofit/>
          </a:bodyPr>
          <a:lstStyle/>
          <a:p>
            <a:pPr algn="ctr"/>
            <a:r>
              <a:rPr lang="en-US" sz="2000" dirty="0" smtClean="0"/>
              <a:t>DAC</a:t>
            </a:r>
          </a:p>
          <a:p>
            <a:pPr algn="ctr"/>
            <a:r>
              <a:rPr lang="en-US" sz="2000" dirty="0" smtClean="0"/>
              <a:t>Widow/Widower</a:t>
            </a:r>
          </a:p>
          <a:p>
            <a:pPr algn="ctr"/>
            <a:r>
              <a:rPr lang="en-US" sz="2000" dirty="0"/>
              <a:t>503</a:t>
            </a:r>
          </a:p>
          <a:p>
            <a:pPr algn="ctr"/>
            <a:endParaRPr lang="en-US" sz="2000" dirty="0"/>
          </a:p>
        </p:txBody>
      </p:sp>
      <p:pic>
        <p:nvPicPr>
          <p:cNvPr id="1030" name="Picture 6" descr="Related image"/>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6601" r="16601"/>
          <a:stretch>
            <a:fillRect/>
          </a:stretch>
        </p:blipFill>
        <p:spPr bwMode="auto">
          <a:xfrm>
            <a:off x="6548438" y="693738"/>
            <a:ext cx="3698875" cy="502126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315137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000"/>
                                        <p:tgtEl>
                                          <p:spTgt spid="1030"/>
                                        </p:tgtEl>
                                      </p:cBhvr>
                                    </p:animEffect>
                                    <p:anim calcmode="lin" valueType="num">
                                      <p:cBhvr>
                                        <p:cTn id="8" dur="2000" fill="hold"/>
                                        <p:tgtEl>
                                          <p:spTgt spid="1030"/>
                                        </p:tgtEl>
                                        <p:attrNameLst>
                                          <p:attrName>ppt_w</p:attrName>
                                        </p:attrNameLst>
                                      </p:cBhvr>
                                      <p:tavLst>
                                        <p:tav tm="0" fmla="#ppt_w*sin(2.5*pi*$)">
                                          <p:val>
                                            <p:fltVal val="0"/>
                                          </p:val>
                                        </p:tav>
                                        <p:tav tm="100000">
                                          <p:val>
                                            <p:fltVal val="1"/>
                                          </p:val>
                                        </p:tav>
                                      </p:tavLst>
                                    </p:anim>
                                    <p:anim calcmode="lin" valueType="num">
                                      <p:cBhvr>
                                        <p:cTn id="9"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Disabled Adult Child (DAC) Cases</a:t>
            </a:r>
            <a:endParaRPr lang="en-US" dirty="0"/>
          </a:p>
        </p:txBody>
      </p:sp>
      <p:pic>
        <p:nvPicPr>
          <p:cNvPr id="5" name="Content Placeholder 4"/>
          <p:cNvPicPr>
            <a:picLocks noGrp="1" noChangeAspect="1"/>
          </p:cNvPicPr>
          <p:nvPr>
            <p:ph idx="1"/>
          </p:nvPr>
        </p:nvPicPr>
        <p:blipFill>
          <a:blip r:embed="rId2"/>
          <a:stretch>
            <a:fillRect/>
          </a:stretch>
        </p:blipFill>
        <p:spPr>
          <a:xfrm>
            <a:off x="3387963" y="2603500"/>
            <a:ext cx="4360386" cy="3416300"/>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069879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1322</TotalTime>
  <Words>1871</Words>
  <Application>Microsoft Office PowerPoint</Application>
  <PresentationFormat>Widescreen</PresentationFormat>
  <Paragraphs>168</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Century Gothic</vt:lpstr>
      <vt:lpstr>Wingdings 3</vt:lpstr>
      <vt:lpstr>Ion Boardroom</vt:lpstr>
      <vt:lpstr>SPECIAL STATUS MEDICAID </vt:lpstr>
      <vt:lpstr>Course Objectives</vt:lpstr>
      <vt:lpstr>What is a Special Status MA Case?</vt:lpstr>
      <vt:lpstr>What’s the big deal about Special Status Medicaid?</vt:lpstr>
      <vt:lpstr>The Key to the Three:  Prior SSI</vt:lpstr>
      <vt:lpstr>THE PRIOR SSI SCREEN</vt:lpstr>
      <vt:lpstr>Finding the date SSI was lost</vt:lpstr>
      <vt:lpstr>What are the 3 categories of Special Status Medicaid?</vt:lpstr>
      <vt:lpstr>Disabled Adult Child (DAC) Cases</vt:lpstr>
      <vt:lpstr>What’s a DAC?</vt:lpstr>
      <vt:lpstr>DAC’s Continued</vt:lpstr>
      <vt:lpstr>DAC’s Continued, Again</vt:lpstr>
      <vt:lpstr>Hey, what about an example!</vt:lpstr>
      <vt:lpstr>Hey, what about an(other) example!</vt:lpstr>
      <vt:lpstr>That’s great.  But what does that have to do with what I put into CWW?</vt:lpstr>
      <vt:lpstr>Anything else I need to do?</vt:lpstr>
      <vt:lpstr>What’s with that other field in white to the right?  It says disregard, too!</vt:lpstr>
      <vt:lpstr>And the field that says “SSIE”?</vt:lpstr>
      <vt:lpstr>An Important Disclaimer for MAPP</vt:lpstr>
      <vt:lpstr>Widow/Widower Cases</vt:lpstr>
      <vt:lpstr>Okay, I know what a widow is.  What’s it mean in the context of this training?</vt:lpstr>
      <vt:lpstr>That’s a lot of stuff.  How often does this happen in practice?</vt:lpstr>
      <vt:lpstr>I found a Widow/Widower case! Now what?</vt:lpstr>
      <vt:lpstr>I think I know where this is going….</vt:lpstr>
      <vt:lpstr>503 Cases</vt:lpstr>
      <vt:lpstr>The Dirty Low Down on 503’s</vt:lpstr>
      <vt:lpstr>Calculating the COLA Disregard</vt:lpstr>
      <vt:lpstr>You’re really starting to give me a headache. </vt:lpstr>
      <vt:lpstr>An example of a 503</vt:lpstr>
      <vt:lpstr>QUIZ </vt:lpstr>
      <vt:lpstr>Question One</vt:lpstr>
      <vt:lpstr>Question Two</vt:lpstr>
      <vt:lpstr>Question Three</vt:lpstr>
    </vt:vector>
  </TitlesOfParts>
  <Company>Dane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STATUS MEDICAID (503, DAC, WIDOW/ER)</dc:title>
  <dc:creator>Cook, Jeremiah</dc:creator>
  <cp:lastModifiedBy>Cook, Jeremiah</cp:lastModifiedBy>
  <cp:revision>39</cp:revision>
  <dcterms:created xsi:type="dcterms:W3CDTF">2019-04-25T18:58:58Z</dcterms:created>
  <dcterms:modified xsi:type="dcterms:W3CDTF">2019-06-03T16:06:02Z</dcterms:modified>
</cp:coreProperties>
</file>