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61" r:id="rId4"/>
    <p:sldId id="258" r:id="rId5"/>
    <p:sldId id="259" r:id="rId6"/>
    <p:sldId id="260" r:id="rId7"/>
    <p:sldId id="262" r:id="rId8"/>
    <p:sldId id="263" r:id="rId9"/>
    <p:sldId id="268" r:id="rId10"/>
    <p:sldId id="266" r:id="rId11"/>
    <p:sldId id="267"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61" d="100"/>
          <a:sy n="161" d="100"/>
        </p:scale>
        <p:origin x="15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83843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558CBE-6C11-40E7-B8BB-3A5D60D582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410713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61345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6519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13053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558CBE-6C11-40E7-B8BB-3A5D60D582A9}"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35110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558CBE-6C11-40E7-B8BB-3A5D60D582A9}" type="datetimeFigureOut">
              <a:rPr lang="en-US" smtClean="0"/>
              <a:t>5/29/2020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57858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164944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81924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43779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558CBE-6C11-40E7-B8BB-3A5D60D582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55594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558CBE-6C11-40E7-B8BB-3A5D60D582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143370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558CBE-6C11-40E7-B8BB-3A5D60D582A9}"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45468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558CBE-6C11-40E7-B8BB-3A5D60D582A9}"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73740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58CBE-6C11-40E7-B8BB-3A5D60D582A9}"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1937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558CBE-6C11-40E7-B8BB-3A5D60D582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392421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558CBE-6C11-40E7-B8BB-3A5D60D582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AE7B3E6-03C9-463B-AFAE-789CD9340699}" type="slidenum">
              <a:rPr lang="en-US" smtClean="0"/>
              <a:t>‹#›</a:t>
            </a:fld>
            <a:endParaRPr lang="en-US"/>
          </a:p>
        </p:txBody>
      </p:sp>
    </p:spTree>
    <p:extLst>
      <p:ext uri="{BB962C8B-B14F-4D97-AF65-F5344CB8AC3E}">
        <p14:creationId xmlns:p14="http://schemas.microsoft.com/office/powerpoint/2010/main" val="277544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2558CBE-6C11-40E7-B8BB-3A5D60D582A9}" type="datetimeFigureOut">
              <a:rPr lang="en-US" smtClean="0"/>
              <a:t>5/29/2020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AE7B3E6-03C9-463B-AFAE-789CD9340699}" type="slidenum">
              <a:rPr lang="en-US" smtClean="0"/>
              <a:t>‹#›</a:t>
            </a:fld>
            <a:endParaRPr lang="en-US"/>
          </a:p>
        </p:txBody>
      </p:sp>
    </p:spTree>
    <p:extLst>
      <p:ext uri="{BB962C8B-B14F-4D97-AF65-F5344CB8AC3E}">
        <p14:creationId xmlns:p14="http://schemas.microsoft.com/office/powerpoint/2010/main" val="5348612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emhandbooks.wisconsin.gov/meh-ebd/policy_files/24/meh_24.3_deductible_period.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mhandbooks.wisconsin.gov/meh-ebd/policy_files/5/meh_5.9_presumptive_disability.htm#5_9_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597231"/>
            <a:ext cx="8825658" cy="2238499"/>
          </a:xfrm>
        </p:spPr>
        <p:txBody>
          <a:bodyPr/>
          <a:lstStyle/>
          <a:p>
            <a:r>
              <a:rPr lang="en-US" b="1" dirty="0" smtClean="0"/>
              <a:t>Social Security Benefits</a:t>
            </a:r>
            <a:br>
              <a:rPr lang="en-US" b="1" dirty="0" smtClean="0"/>
            </a:br>
            <a:r>
              <a:rPr lang="en-US" b="1" dirty="0" smtClean="0"/>
              <a:t>and Deductibles</a:t>
            </a:r>
            <a:endParaRPr lang="en-US" b="1" dirty="0"/>
          </a:p>
        </p:txBody>
      </p:sp>
      <p:sp>
        <p:nvSpPr>
          <p:cNvPr id="6" name="Subtitle 5"/>
          <p:cNvSpPr>
            <a:spLocks noGrp="1"/>
          </p:cNvSpPr>
          <p:nvPr>
            <p:ph type="subTitle" idx="1"/>
          </p:nvPr>
        </p:nvSpPr>
        <p:spPr/>
        <p:txBody>
          <a:bodyPr/>
          <a:lstStyle/>
          <a:p>
            <a:r>
              <a:rPr lang="en-US" dirty="0" smtClean="0"/>
              <a:t>By Jackie Benford </a:t>
            </a:r>
            <a:endParaRPr lang="en-US" dirty="0"/>
          </a:p>
        </p:txBody>
      </p:sp>
      <p:pic>
        <p:nvPicPr>
          <p:cNvPr id="3" name="Picture 2"/>
          <p:cNvPicPr>
            <a:picLocks noChangeAspect="1"/>
          </p:cNvPicPr>
          <p:nvPr/>
        </p:nvPicPr>
        <p:blipFill>
          <a:blip r:embed="rId2"/>
          <a:stretch>
            <a:fillRect/>
          </a:stretch>
        </p:blipFill>
        <p:spPr>
          <a:xfrm>
            <a:off x="3771281" y="4777379"/>
            <a:ext cx="552450" cy="514350"/>
          </a:xfrm>
          <a:prstGeom prst="rect">
            <a:avLst/>
          </a:prstGeom>
        </p:spPr>
      </p:pic>
    </p:spTree>
    <p:extLst>
      <p:ext uri="{BB962C8B-B14F-4D97-AF65-F5344CB8AC3E}">
        <p14:creationId xmlns:p14="http://schemas.microsoft.com/office/powerpoint/2010/main" val="24224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Example of Entering Deductible</a:t>
            </a:r>
            <a:endParaRPr lang="en-US" b="1" cap="all" dirty="0"/>
          </a:p>
        </p:txBody>
      </p:sp>
      <p:pic>
        <p:nvPicPr>
          <p:cNvPr id="12" name="Content Placeholder 11"/>
          <p:cNvPicPr>
            <a:picLocks noGrp="1" noChangeAspect="1"/>
          </p:cNvPicPr>
          <p:nvPr>
            <p:ph sz="half" idx="1"/>
          </p:nvPr>
        </p:nvPicPr>
        <p:blipFill>
          <a:blip r:embed="rId2"/>
          <a:stretch>
            <a:fillRect/>
          </a:stretch>
        </p:blipFill>
        <p:spPr>
          <a:xfrm>
            <a:off x="6688319" y="2664823"/>
            <a:ext cx="4824413" cy="3024919"/>
          </a:xfrm>
          <a:prstGeom prst="rect">
            <a:avLst/>
          </a:prstGeom>
        </p:spPr>
      </p:pic>
      <p:pic>
        <p:nvPicPr>
          <p:cNvPr id="6" name="Content Placeholder 5"/>
          <p:cNvPicPr>
            <a:picLocks noGrp="1" noChangeAspect="1"/>
          </p:cNvPicPr>
          <p:nvPr>
            <p:ph sz="half" idx="2"/>
          </p:nvPr>
        </p:nvPicPr>
        <p:blipFill>
          <a:blip r:embed="rId3"/>
          <a:stretch>
            <a:fillRect/>
          </a:stretch>
        </p:blipFill>
        <p:spPr>
          <a:xfrm>
            <a:off x="1453833" y="2664823"/>
            <a:ext cx="4824412" cy="3024919"/>
          </a:xfrm>
        </p:spPr>
      </p:pic>
    </p:spTree>
    <p:extLst>
      <p:ext uri="{BB962C8B-B14F-4D97-AF65-F5344CB8AC3E}">
        <p14:creationId xmlns:p14="http://schemas.microsoft.com/office/powerpoint/2010/main" val="388856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Continued…</a:t>
            </a:r>
            <a:endParaRPr lang="en-US" b="1" cap="all" dirty="0"/>
          </a:p>
        </p:txBody>
      </p:sp>
      <p:pic>
        <p:nvPicPr>
          <p:cNvPr id="5" name="Content Placeholder 4"/>
          <p:cNvPicPr>
            <a:picLocks noGrp="1" noChangeAspect="1"/>
          </p:cNvPicPr>
          <p:nvPr>
            <p:ph sz="half" idx="1"/>
          </p:nvPr>
        </p:nvPicPr>
        <p:blipFill>
          <a:blip r:embed="rId2"/>
          <a:stretch>
            <a:fillRect/>
          </a:stretch>
        </p:blipFill>
        <p:spPr>
          <a:xfrm>
            <a:off x="2800874" y="2684999"/>
            <a:ext cx="6565195" cy="3334801"/>
          </a:xfrm>
          <a:prstGeom prst="rect">
            <a:avLst/>
          </a:prstGeom>
        </p:spPr>
      </p:pic>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9872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AVS</a:t>
            </a:r>
            <a:endParaRPr lang="en-US" dirty="0"/>
          </a:p>
        </p:txBody>
      </p:sp>
      <p:sp>
        <p:nvSpPr>
          <p:cNvPr id="3" name="Content Placeholder 2"/>
          <p:cNvSpPr>
            <a:spLocks noGrp="1"/>
          </p:cNvSpPr>
          <p:nvPr>
            <p:ph sz="half" idx="1"/>
          </p:nvPr>
        </p:nvSpPr>
        <p:spPr>
          <a:xfrm>
            <a:off x="1154954" y="2603500"/>
            <a:ext cx="6201810" cy="3416301"/>
          </a:xfrm>
        </p:spPr>
        <p:txBody>
          <a:bodyPr>
            <a:normAutofit/>
          </a:bodyPr>
          <a:lstStyle/>
          <a:p>
            <a:endParaRPr lang="en-US" dirty="0" smtClean="0"/>
          </a:p>
          <a:p>
            <a:endParaRPr lang="en-US" dirty="0"/>
          </a:p>
          <a:p>
            <a:r>
              <a:rPr lang="en-US" dirty="0" smtClean="0"/>
              <a:t>Means Automated Verification System.  </a:t>
            </a:r>
            <a:endParaRPr lang="en-US" dirty="0"/>
          </a:p>
          <a:p>
            <a:r>
              <a:rPr lang="en-US" dirty="0" smtClean="0"/>
              <a:t>You </a:t>
            </a:r>
            <a:r>
              <a:rPr lang="en-US" dirty="0"/>
              <a:t>will get the following responses: </a:t>
            </a:r>
          </a:p>
          <a:p>
            <a:pPr lvl="1"/>
            <a:r>
              <a:rPr lang="en-US" dirty="0"/>
              <a:t>Initial AVS response – No data return</a:t>
            </a:r>
          </a:p>
          <a:p>
            <a:pPr lvl="1"/>
            <a:r>
              <a:rPr lang="en-US" dirty="0"/>
              <a:t>Additional AVS </a:t>
            </a:r>
            <a:r>
              <a:rPr lang="en-US" dirty="0" smtClean="0"/>
              <a:t>Response</a:t>
            </a:r>
            <a:endParaRPr lang="en-US" dirty="0"/>
          </a:p>
          <a:p>
            <a:pPr lvl="1"/>
            <a:r>
              <a:rPr lang="en-US" dirty="0"/>
              <a:t>AVS Request Failed – Incorrect VCL </a:t>
            </a:r>
            <a:r>
              <a:rPr lang="en-US" dirty="0" smtClean="0"/>
              <a:t>Sent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0425" y="3016557"/>
            <a:ext cx="3334670" cy="2590186"/>
          </a:xfrm>
        </p:spPr>
      </p:pic>
    </p:spTree>
    <p:extLst>
      <p:ext uri="{BB962C8B-B14F-4D97-AF65-F5344CB8AC3E}">
        <p14:creationId xmlns:p14="http://schemas.microsoft.com/office/powerpoint/2010/main" val="469347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ANY QUESTIONS?</a:t>
            </a:r>
            <a:endParaRPr lang="en-US" b="1" dirty="0"/>
          </a:p>
        </p:txBody>
      </p:sp>
      <p:pic>
        <p:nvPicPr>
          <p:cNvPr id="4" name="Content Placeholder 3" descr="Questions at the heart of learning — The Learner's W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3983" y="3016332"/>
            <a:ext cx="7610425" cy="2654136"/>
          </a:xfrm>
        </p:spPr>
      </p:pic>
    </p:spTree>
    <p:extLst>
      <p:ext uri="{BB962C8B-B14F-4D97-AF65-F5344CB8AC3E}">
        <p14:creationId xmlns:p14="http://schemas.microsoft.com/office/powerpoint/2010/main" val="266309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Social Security Income</a:t>
            </a:r>
            <a:endParaRPr lang="en-US" b="1" cap="all"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sz="1900" b="1" dirty="0"/>
              <a:t>There are different types of disability benefits</a:t>
            </a:r>
            <a:r>
              <a:rPr lang="en-US" sz="1900" b="1" dirty="0" smtClean="0"/>
              <a:t>:</a:t>
            </a:r>
          </a:p>
          <a:p>
            <a:pPr marL="0" indent="0">
              <a:buNone/>
            </a:pPr>
            <a:endParaRPr lang="en-US" sz="1900" b="1" dirty="0"/>
          </a:p>
          <a:p>
            <a:r>
              <a:rPr lang="en-US" dirty="0"/>
              <a:t>SSDI - </a:t>
            </a:r>
            <a:r>
              <a:rPr lang="en-US" dirty="0" smtClean="0"/>
              <a:t>Social Security Disability </a:t>
            </a:r>
            <a:r>
              <a:rPr lang="en-US" dirty="0"/>
              <a:t>/ </a:t>
            </a:r>
            <a:r>
              <a:rPr lang="en-US" dirty="0" smtClean="0"/>
              <a:t>Wage Earner</a:t>
            </a:r>
            <a:endParaRPr lang="en-US" dirty="0"/>
          </a:p>
          <a:p>
            <a:r>
              <a:rPr lang="en-US" dirty="0"/>
              <a:t>SSDC – </a:t>
            </a:r>
            <a:r>
              <a:rPr lang="en-US" dirty="0" smtClean="0"/>
              <a:t>Social Security Disabled Child</a:t>
            </a:r>
            <a:endParaRPr lang="en-US" dirty="0"/>
          </a:p>
          <a:p>
            <a:r>
              <a:rPr lang="en-US" dirty="0"/>
              <a:t>SSWW – </a:t>
            </a:r>
            <a:r>
              <a:rPr lang="en-US" dirty="0" smtClean="0"/>
              <a:t>Social Security Widow(</a:t>
            </a:r>
            <a:r>
              <a:rPr lang="en-US" dirty="0" err="1" smtClean="0"/>
              <a:t>er</a:t>
            </a:r>
            <a:r>
              <a:rPr lang="en-US" dirty="0" smtClean="0"/>
              <a:t>) </a:t>
            </a:r>
            <a:r>
              <a:rPr lang="en-US" dirty="0"/>
              <a:t>/ S</a:t>
            </a:r>
            <a:r>
              <a:rPr lang="en-US" dirty="0" smtClean="0"/>
              <a:t>pouse </a:t>
            </a:r>
            <a:endParaRPr lang="en-US" dirty="0"/>
          </a:p>
          <a:p>
            <a:r>
              <a:rPr lang="en-US" dirty="0"/>
              <a:t>SSRE - Social Security </a:t>
            </a:r>
            <a:r>
              <a:rPr lang="en-US" dirty="0" smtClean="0"/>
              <a:t>Retirement</a:t>
            </a:r>
            <a:endParaRPr lang="en-US" dirty="0"/>
          </a:p>
          <a:p>
            <a:r>
              <a:rPr lang="en-US" dirty="0"/>
              <a:t>SSSP - Social Security </a:t>
            </a:r>
            <a:r>
              <a:rPr lang="en-US" dirty="0" smtClean="0"/>
              <a:t>Spouse</a:t>
            </a:r>
            <a:endParaRPr lang="en-US" dirty="0"/>
          </a:p>
          <a:p>
            <a:r>
              <a:rPr lang="en-US" dirty="0"/>
              <a:t>SSSC - Social Security </a:t>
            </a:r>
            <a:r>
              <a:rPr lang="en-US" dirty="0" smtClean="0"/>
              <a:t>Surviving Child</a:t>
            </a:r>
            <a:endParaRPr lang="en-US" dirty="0"/>
          </a:p>
          <a:p>
            <a:r>
              <a:rPr lang="en-US" dirty="0"/>
              <a:t>SSI – Federal Supplement Security Income</a:t>
            </a:r>
          </a:p>
          <a:p>
            <a:r>
              <a:rPr lang="en-US" dirty="0"/>
              <a:t>SSIS – State Supplemental Security Income</a:t>
            </a:r>
          </a:p>
          <a:p>
            <a:r>
              <a:rPr lang="en-US" dirty="0"/>
              <a:t>SSIE – State Supplement Income Exceptional</a:t>
            </a:r>
          </a:p>
        </p:txBody>
      </p:sp>
      <p:pic>
        <p:nvPicPr>
          <p:cNvPr id="5" name="Content Placeholder 4" descr="Clipart - Big Bag of Cash"/>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91409" y="2603500"/>
            <a:ext cx="2659020" cy="3416300"/>
          </a:xfrm>
        </p:spPr>
      </p:pic>
    </p:spTree>
    <p:extLst>
      <p:ext uri="{BB962C8B-B14F-4D97-AF65-F5344CB8AC3E}">
        <p14:creationId xmlns:p14="http://schemas.microsoft.com/office/powerpoint/2010/main" val="233474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DEDUCTIBLES</a:t>
            </a:r>
            <a:endParaRPr lang="en-US" b="1" dirty="0"/>
          </a:p>
        </p:txBody>
      </p:sp>
      <p:sp>
        <p:nvSpPr>
          <p:cNvPr id="8" name="Content Placeholder 7"/>
          <p:cNvSpPr>
            <a:spLocks noGrp="1"/>
          </p:cNvSpPr>
          <p:nvPr>
            <p:ph sz="half" idx="1"/>
          </p:nvPr>
        </p:nvSpPr>
        <p:spPr>
          <a:xfrm>
            <a:off x="1154953" y="2603500"/>
            <a:ext cx="5400225" cy="3416301"/>
          </a:xfrm>
        </p:spPr>
        <p:txBody>
          <a:bodyPr/>
          <a:lstStyle/>
          <a:p>
            <a:endParaRPr lang="en-US" b="1" cap="all" dirty="0" smtClean="0"/>
          </a:p>
          <a:p>
            <a:r>
              <a:rPr lang="en-US" b="1" cap="all" dirty="0" smtClean="0"/>
              <a:t>24.2 </a:t>
            </a:r>
            <a:r>
              <a:rPr lang="en-US" b="1" cap="all" dirty="0"/>
              <a:t>Medicaid Deductible </a:t>
            </a:r>
            <a:r>
              <a:rPr lang="en-US" b="1" cap="all" dirty="0" smtClean="0"/>
              <a:t>Introduction</a:t>
            </a:r>
          </a:p>
          <a:p>
            <a:endParaRPr lang="en-US" b="1" cap="all" dirty="0"/>
          </a:p>
          <a:p>
            <a:r>
              <a:rPr lang="en-US" b="1" cap="all" dirty="0"/>
              <a:t>24.3 Deductible </a:t>
            </a:r>
            <a:r>
              <a:rPr lang="en-US" b="1" cap="all" dirty="0" smtClean="0"/>
              <a:t>Period</a:t>
            </a:r>
          </a:p>
          <a:p>
            <a:endParaRPr lang="en-US" dirty="0"/>
          </a:p>
          <a:p>
            <a:r>
              <a:rPr lang="en-US" b="1" cap="all" dirty="0"/>
              <a:t>24.4 Choosing Not to Have a Deductible</a:t>
            </a:r>
            <a:endParaRPr lang="en-US" dirty="0"/>
          </a:p>
          <a:p>
            <a:pPr marL="0" indent="0">
              <a:buNone/>
            </a:pPr>
            <a:endParaRPr lang="en-US" dirty="0"/>
          </a:p>
        </p:txBody>
      </p:sp>
      <p:pic>
        <p:nvPicPr>
          <p:cNvPr id="3" name="Content Placeholder 2" descr="Singaporeans Should Buy Health Insurance Riders Before It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7693" y="2952774"/>
            <a:ext cx="3955431" cy="2717752"/>
          </a:xfrm>
        </p:spPr>
      </p:pic>
    </p:spTree>
    <p:extLst>
      <p:ext uri="{BB962C8B-B14F-4D97-AF65-F5344CB8AC3E}">
        <p14:creationId xmlns:p14="http://schemas.microsoft.com/office/powerpoint/2010/main" val="3728934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24.2 Medicaid Deductible Introduction</a:t>
            </a:r>
          </a:p>
        </p:txBody>
      </p:sp>
      <p:sp>
        <p:nvSpPr>
          <p:cNvPr id="3" name="Content Placeholder 2"/>
          <p:cNvSpPr>
            <a:spLocks noGrp="1"/>
          </p:cNvSpPr>
          <p:nvPr>
            <p:ph idx="1"/>
          </p:nvPr>
        </p:nvSpPr>
        <p:spPr/>
        <p:txBody>
          <a:bodyPr>
            <a:normAutofit fontScale="92500"/>
          </a:bodyPr>
          <a:lstStyle/>
          <a:p>
            <a:pPr marL="0" indent="0">
              <a:buNone/>
            </a:pPr>
            <a:endParaRPr lang="en-US" b="1" cap="all" dirty="0"/>
          </a:p>
          <a:p>
            <a:r>
              <a:rPr lang="en-US" sz="1600" dirty="0"/>
              <a:t>When a Medicaid </a:t>
            </a:r>
            <a:r>
              <a:rPr lang="en-US" sz="1600" i="1" u="sng" dirty="0"/>
              <a:t>applicant</a:t>
            </a:r>
            <a:r>
              <a:rPr lang="en-US" sz="1600" dirty="0"/>
              <a:t> </a:t>
            </a:r>
            <a:r>
              <a:rPr lang="en-US" sz="1600" dirty="0" smtClean="0"/>
              <a:t>(</a:t>
            </a:r>
            <a:r>
              <a:rPr lang="en-US" sz="1600" i="1" dirty="0" smtClean="0"/>
              <a:t>A </a:t>
            </a:r>
            <a:r>
              <a:rPr lang="en-US" sz="1600" i="1" dirty="0"/>
              <a:t>person who has submitted a request for coverage for whom no decision has been made regarding </a:t>
            </a:r>
            <a:r>
              <a:rPr lang="en-US" sz="1600" i="1" dirty="0" smtClean="0"/>
              <a:t>eligibility)</a:t>
            </a:r>
            <a:r>
              <a:rPr lang="en-US" sz="1600" dirty="0" smtClean="0"/>
              <a:t> </a:t>
            </a:r>
            <a:r>
              <a:rPr lang="en-US" sz="1600" dirty="0"/>
              <a:t>is ineligible for Medicaid solely because he or she has income that exceeds the Medicaid medically needy income limit, he or she can become eligible by meeting the Medicaid deductible. "Meeting the Medicaid deductible" means incurring medical costs that equal the dollar amount of the deductible</a:t>
            </a:r>
            <a:r>
              <a:rPr lang="en-US" sz="1600" dirty="0" smtClean="0"/>
              <a:t>.</a:t>
            </a:r>
            <a:endParaRPr lang="en-US" sz="1600" dirty="0"/>
          </a:p>
          <a:p>
            <a:r>
              <a:rPr lang="en-US" sz="1600" dirty="0"/>
              <a:t>The Medicaid deductible is the group's total excess monthly income over the 6 consecutive months of the Medicaid deductible period (See </a:t>
            </a:r>
            <a:r>
              <a:rPr lang="en-US" sz="1600" u="sng" dirty="0">
                <a:solidFill>
                  <a:srgbClr val="005A9E"/>
                </a:solidFill>
                <a:hlinkClick r:id="rId2"/>
              </a:rPr>
              <a:t>24.3 Deductible Period</a:t>
            </a:r>
            <a:r>
              <a:rPr lang="en-US" sz="1600" dirty="0" smtClean="0"/>
              <a:t>).</a:t>
            </a:r>
            <a:endParaRPr lang="en-US" sz="1600" dirty="0"/>
          </a:p>
          <a:p>
            <a:r>
              <a:rPr lang="en-US" sz="1600" dirty="0"/>
              <a:t>"Excess monthly income" is the amount which is above the group's monthly medically needy income limit</a:t>
            </a:r>
            <a:r>
              <a:rPr lang="en-US" sz="1600" dirty="0" smtClean="0"/>
              <a:t>.</a:t>
            </a:r>
          </a:p>
          <a:p>
            <a:r>
              <a:rPr lang="en-US" cap="all" dirty="0"/>
              <a:t>AGMD/AGMI	PH 19</a:t>
            </a:r>
          </a:p>
          <a:p>
            <a:endParaRPr lang="en-US" sz="1600" dirty="0"/>
          </a:p>
          <a:p>
            <a:endParaRPr lang="en-US" dirty="0"/>
          </a:p>
        </p:txBody>
      </p:sp>
    </p:spTree>
    <p:extLst>
      <p:ext uri="{BB962C8B-B14F-4D97-AF65-F5344CB8AC3E}">
        <p14:creationId xmlns:p14="http://schemas.microsoft.com/office/powerpoint/2010/main" val="2055046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24.3 Deductible Period</a:t>
            </a:r>
          </a:p>
        </p:txBody>
      </p:sp>
      <p:sp>
        <p:nvSpPr>
          <p:cNvPr id="3" name="Content Placeholder 2"/>
          <p:cNvSpPr>
            <a:spLocks noGrp="1"/>
          </p:cNvSpPr>
          <p:nvPr>
            <p:ph idx="1"/>
          </p:nvPr>
        </p:nvSpPr>
        <p:spPr>
          <a:xfrm>
            <a:off x="1154954" y="2603499"/>
            <a:ext cx="8825659" cy="3743861"/>
          </a:xfrm>
        </p:spPr>
        <p:txBody>
          <a:bodyPr>
            <a:normAutofit fontScale="32500" lnSpcReduction="20000"/>
          </a:bodyPr>
          <a:lstStyle/>
          <a:p>
            <a:pPr marL="0" indent="0">
              <a:buNone/>
            </a:pPr>
            <a:endParaRPr lang="en-US" sz="2300" b="1" dirty="0"/>
          </a:p>
          <a:p>
            <a:r>
              <a:rPr lang="en-US" sz="4300" dirty="0"/>
              <a:t>The Medicaid deductible period is a period of six consecutive months.  It is the length of time the group has for meeting the Medicaid deductible. It begins in the month which the applicant </a:t>
            </a:r>
            <a:r>
              <a:rPr lang="en-US" sz="4300" dirty="0" smtClean="0"/>
              <a:t>chooses</a:t>
            </a:r>
            <a:r>
              <a:rPr lang="en-US" sz="4300" dirty="0"/>
              <a:t>, and it ends six months later. See </a:t>
            </a:r>
            <a:r>
              <a:rPr lang="en-US" sz="4300" u="sng" dirty="0">
                <a:hlinkClick r:id="rId2"/>
              </a:rPr>
              <a:t>5.9.5 Eligibility</a:t>
            </a:r>
            <a:r>
              <a:rPr lang="en-US" sz="4300" dirty="0"/>
              <a:t> for an exception to the 6 month deductible period for backdate periods after a formal </a:t>
            </a:r>
            <a:r>
              <a:rPr lang="en-US" sz="4300" i="1" u="sng" dirty="0"/>
              <a:t>disability</a:t>
            </a:r>
            <a:r>
              <a:rPr lang="en-US" sz="4300" dirty="0"/>
              <a:t> </a:t>
            </a:r>
            <a:r>
              <a:rPr lang="en-US" sz="4300" dirty="0" smtClean="0"/>
              <a:t>(</a:t>
            </a:r>
            <a:r>
              <a:rPr lang="en-US" sz="4300" i="1" dirty="0" smtClean="0"/>
              <a:t>The </a:t>
            </a:r>
            <a:r>
              <a:rPr lang="en-US" sz="4300" i="1" dirty="0"/>
              <a:t>law defines disability for Medicaid as "The inability to engage in any substantial gainful activity (SGA) by reason of any medically determinable physical or mental impairment(s) which can be expected to result in death or which has lasted or can be expected to last for a continuous period of not less than 12 months</a:t>
            </a:r>
            <a:r>
              <a:rPr lang="en-US" sz="4300" i="1" dirty="0" smtClean="0"/>
              <a:t>.)</a:t>
            </a:r>
            <a:r>
              <a:rPr lang="en-US" sz="4300" dirty="0" smtClean="0"/>
              <a:t> </a:t>
            </a:r>
            <a:r>
              <a:rPr lang="en-US" sz="4300" dirty="0"/>
              <a:t>determination has been made for a </a:t>
            </a:r>
            <a:r>
              <a:rPr lang="en-US" sz="4300" i="1" u="sng" dirty="0"/>
              <a:t>member</a:t>
            </a:r>
            <a:r>
              <a:rPr lang="en-US" sz="4300" dirty="0"/>
              <a:t> </a:t>
            </a:r>
            <a:r>
              <a:rPr lang="en-US" sz="4300" i="1" dirty="0"/>
              <a:t>A recipient of Medicaid; formerly referred to as a "client."</a:t>
            </a:r>
            <a:r>
              <a:rPr lang="en-US" sz="4300" dirty="0"/>
              <a:t> certified under a PD.  </a:t>
            </a:r>
          </a:p>
          <a:p>
            <a:r>
              <a:rPr lang="en-US" sz="4300" dirty="0"/>
              <a:t>5.9.5 </a:t>
            </a:r>
            <a:r>
              <a:rPr lang="en-US" sz="4300" dirty="0" smtClean="0"/>
              <a:t>Eligibility - Medicaid </a:t>
            </a:r>
            <a:r>
              <a:rPr lang="en-US" sz="4300" dirty="0"/>
              <a:t>coverage based on a presumptive disability determination begins on the date the individual is found presumptively disabled, as indicated by DDB or the receipt of written attestation from a medical profession. If the presumptive disability determination is made by the IM worker, Medicaid coverage should begin the date the complete Medicaid Presumptive Disability form (F-10130) was received by the agency, as long as all other eligibility requirements are met. The effective date should not be delayed based on the date the worker takes action to confirm the case.</a:t>
            </a:r>
          </a:p>
          <a:p>
            <a:endParaRPr lang="en-US" dirty="0"/>
          </a:p>
        </p:txBody>
      </p:sp>
    </p:spTree>
    <p:extLst>
      <p:ext uri="{BB962C8B-B14F-4D97-AF65-F5344CB8AC3E}">
        <p14:creationId xmlns:p14="http://schemas.microsoft.com/office/powerpoint/2010/main" val="69359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
            </a:r>
            <a:br>
              <a:rPr lang="en-US" b="1" cap="all" dirty="0" smtClean="0"/>
            </a:br>
            <a:r>
              <a:rPr lang="en-US" b="1" cap="all" dirty="0" smtClean="0"/>
              <a:t>24.4 </a:t>
            </a:r>
            <a:r>
              <a:rPr lang="en-US" b="1" cap="all" dirty="0"/>
              <a:t>Choosing Not to Have a Deductible</a:t>
            </a: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An </a:t>
            </a:r>
            <a:r>
              <a:rPr lang="en-US" dirty="0"/>
              <a:t>applicant </a:t>
            </a:r>
            <a:r>
              <a:rPr lang="en-US" dirty="0" smtClean="0"/>
              <a:t>who </a:t>
            </a:r>
            <a:r>
              <a:rPr lang="en-US" dirty="0"/>
              <a:t>is ineligible for excess income in some backdate months, but has no excess income in others, does not have to choose to have a Medicaid deductible.  He or she can choose to be certified in the months he or she is eligible and to accept the ineligibility of the other months where he or she has excess income.</a:t>
            </a:r>
          </a:p>
        </p:txBody>
      </p:sp>
    </p:spTree>
    <p:extLst>
      <p:ext uri="{BB962C8B-B14F-4D97-AF65-F5344CB8AC3E}">
        <p14:creationId xmlns:p14="http://schemas.microsoft.com/office/powerpoint/2010/main" val="269546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a:t>
            </a:r>
            <a:endParaRPr lang="en-US" b="1" dirty="0"/>
          </a:p>
        </p:txBody>
      </p:sp>
      <p:sp>
        <p:nvSpPr>
          <p:cNvPr id="3" name="Content Placeholder 2"/>
          <p:cNvSpPr>
            <a:spLocks noGrp="1"/>
          </p:cNvSpPr>
          <p:nvPr>
            <p:ph sz="half" idx="1"/>
          </p:nvPr>
        </p:nvSpPr>
        <p:spPr/>
        <p:txBody>
          <a:bodyPr>
            <a:normAutofit fontScale="62500" lnSpcReduction="20000"/>
          </a:bodyPr>
          <a:lstStyle/>
          <a:p>
            <a:r>
              <a:rPr lang="en-US" dirty="0" smtClean="0"/>
              <a:t>Horace </a:t>
            </a:r>
            <a:r>
              <a:rPr lang="en-US" dirty="0"/>
              <a:t>applies for Medicaid in July. He has no income and does not expect any income in the future. He is financially eligible in July. He also wants Medicaid eligibility for April to cover some medical expenses he had in April. In April he would have been eligible because he had no income or assets</a:t>
            </a:r>
            <a:r>
              <a:rPr lang="en-US" dirty="0" smtClean="0"/>
              <a:t>. </a:t>
            </a:r>
            <a:r>
              <a:rPr lang="en-US" dirty="0"/>
              <a:t>But in May and June he had excess income of $20 each month. He has 2 choices</a:t>
            </a:r>
            <a:r>
              <a:rPr lang="en-US" dirty="0" smtClean="0"/>
              <a:t>:</a:t>
            </a:r>
            <a:endParaRPr lang="en-US" dirty="0"/>
          </a:p>
          <a:p>
            <a:pPr lvl="1"/>
            <a:r>
              <a:rPr lang="en-US" dirty="0"/>
              <a:t>Choose a Medicaid deductible period of April through September. After meeting the Medicaid deductible of $40 he would be certified for Medicaid from April through September</a:t>
            </a:r>
            <a:r>
              <a:rPr lang="en-US" dirty="0" smtClean="0"/>
              <a:t>.</a:t>
            </a:r>
            <a:endParaRPr lang="en-US" dirty="0"/>
          </a:p>
          <a:p>
            <a:pPr lvl="1"/>
            <a:r>
              <a:rPr lang="en-US" dirty="0"/>
              <a:t>Not choose a Medicaid deductible period. He would not have to meet a Medicaid deductible. He could be certified immediately for April and July. But he would have to forego Medicaid for May and June because of the excess income in May and June</a:t>
            </a:r>
            <a:r>
              <a:rPr lang="en-US" dirty="0" smtClean="0"/>
              <a:t>.</a:t>
            </a:r>
          </a:p>
          <a:p>
            <a:pPr lvl="1"/>
            <a:r>
              <a:rPr lang="en-US" dirty="0"/>
              <a:t>If the applicant has excess income in the month of application, but no excess income in the 3 months prior to the month of application, he or she does not have to include them in a deductible period. He or she can be certified for them immediately, and can begin the Medicaid deductible period with the month of application.  </a:t>
            </a:r>
            <a:endParaRPr lang="en-US" dirty="0" smtClean="0"/>
          </a:p>
          <a:p>
            <a:pPr lvl="1"/>
            <a:endParaRPr lang="en-US" dirty="0"/>
          </a:p>
        </p:txBody>
      </p:sp>
      <p:pic>
        <p:nvPicPr>
          <p:cNvPr id="5" name="Content Placeholder 4" descr="Immaculate Misconceptions..: February 20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0719" y="2903474"/>
            <a:ext cx="3200400" cy="2816352"/>
          </a:xfrm>
        </p:spPr>
      </p:pic>
    </p:spTree>
    <p:extLst>
      <p:ext uri="{BB962C8B-B14F-4D97-AF65-F5344CB8AC3E}">
        <p14:creationId xmlns:p14="http://schemas.microsoft.com/office/powerpoint/2010/main" val="216561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#2</a:t>
            </a:r>
            <a:endParaRPr lang="en-US" b="1" dirty="0"/>
          </a:p>
        </p:txBody>
      </p:sp>
      <p:sp>
        <p:nvSpPr>
          <p:cNvPr id="3" name="Content Placeholder 2"/>
          <p:cNvSpPr>
            <a:spLocks noGrp="1"/>
          </p:cNvSpPr>
          <p:nvPr>
            <p:ph sz="half" idx="1"/>
          </p:nvPr>
        </p:nvSpPr>
        <p:spPr>
          <a:xfrm>
            <a:off x="1154953" y="2603500"/>
            <a:ext cx="5412102" cy="3416301"/>
          </a:xfrm>
        </p:spPr>
        <p:txBody>
          <a:bodyPr/>
          <a:lstStyle/>
          <a:p>
            <a:endParaRPr lang="en-US" dirty="0" smtClean="0"/>
          </a:p>
          <a:p>
            <a:endParaRPr lang="en-US" dirty="0"/>
          </a:p>
          <a:p>
            <a:r>
              <a:rPr lang="en-US" dirty="0" smtClean="0"/>
              <a:t>Roslyn </a:t>
            </a:r>
            <a:r>
              <a:rPr lang="en-US" dirty="0"/>
              <a:t>applies for Medicaid in July. She is ineligible because she has excess income. She had no income in April, May, or June. She can be certified immediately for April, May, and June. She begins her Medicaid deductible period in July.</a:t>
            </a:r>
          </a:p>
        </p:txBody>
      </p:sp>
      <p:pic>
        <p:nvPicPr>
          <p:cNvPr id="5" name="Content Placeholder 4" descr="I AM JUST BORN…. | The 'Pen'lightenment Of The Soul"/>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0191" y="2703010"/>
            <a:ext cx="4002933" cy="3217279"/>
          </a:xfrm>
        </p:spPr>
      </p:pic>
    </p:spTree>
    <p:extLst>
      <p:ext uri="{BB962C8B-B14F-4D97-AF65-F5344CB8AC3E}">
        <p14:creationId xmlns:p14="http://schemas.microsoft.com/office/powerpoint/2010/main" val="4143812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 </a:t>
            </a:r>
            <a:r>
              <a:rPr lang="en-US" b="1" cap="all" dirty="0" smtClean="0"/>
              <a:t>Budget Screen</a:t>
            </a:r>
            <a:endParaRPr lang="en-US" b="1" cap="all" dirty="0"/>
          </a:p>
        </p:txBody>
      </p:sp>
      <p:pic>
        <p:nvPicPr>
          <p:cNvPr id="5" name="Content Placeholder 4"/>
          <p:cNvPicPr>
            <a:picLocks noGrp="1" noChangeAspect="1"/>
          </p:cNvPicPr>
          <p:nvPr>
            <p:ph sz="half" idx="1"/>
          </p:nvPr>
        </p:nvPicPr>
        <p:blipFill>
          <a:blip r:embed="rId2"/>
          <a:stretch>
            <a:fillRect/>
          </a:stretch>
        </p:blipFill>
        <p:spPr>
          <a:xfrm>
            <a:off x="1155700" y="2642771"/>
            <a:ext cx="9386026" cy="4071538"/>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00291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86</TotalTime>
  <Words>868</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Social Security Benefits and Deductibles</vt:lpstr>
      <vt:lpstr>Social Security Income</vt:lpstr>
      <vt:lpstr>DEDUCTIBLES</vt:lpstr>
      <vt:lpstr>24.2 Medicaid Deductible Introduction</vt:lpstr>
      <vt:lpstr>24.3 Deductible Period</vt:lpstr>
      <vt:lpstr> 24.4 Choosing Not to Have a Deductible </vt:lpstr>
      <vt:lpstr>EXAMPLE #1</vt:lpstr>
      <vt:lpstr>EXAMPLE #2</vt:lpstr>
      <vt:lpstr>NS Budget Screen</vt:lpstr>
      <vt:lpstr>Example of Entering Deductible</vt:lpstr>
      <vt:lpstr>Continued…</vt:lpstr>
      <vt:lpstr>AVS</vt:lpstr>
      <vt:lpstr>ANY QUESTIONS?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Benefits and Deductibles</dc:title>
  <dc:creator>Corcoran, Joan</dc:creator>
  <cp:lastModifiedBy>Corcoran, Joan</cp:lastModifiedBy>
  <cp:revision>14</cp:revision>
  <dcterms:created xsi:type="dcterms:W3CDTF">2020-05-29T18:16:00Z</dcterms:created>
  <dcterms:modified xsi:type="dcterms:W3CDTF">2020-05-29T19:51:32Z</dcterms:modified>
</cp:coreProperties>
</file>