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9" r:id="rId2"/>
    <p:sldId id="260" r:id="rId3"/>
    <p:sldId id="261" r:id="rId4"/>
    <p:sldId id="262" r:id="rId5"/>
    <p:sldId id="263" r:id="rId6"/>
    <p:sldId id="264" r:id="rId7"/>
    <p:sldId id="266" r:id="rId8"/>
    <p:sldId id="265" r:id="rId9"/>
    <p:sldId id="281" r:id="rId10"/>
    <p:sldId id="277" r:id="rId11"/>
    <p:sldId id="267" r:id="rId12"/>
    <p:sldId id="268" r:id="rId13"/>
    <p:sldId id="269" r:id="rId14"/>
    <p:sldId id="270" r:id="rId15"/>
    <p:sldId id="271" r:id="rId16"/>
    <p:sldId id="273" r:id="rId17"/>
    <p:sldId id="278" r:id="rId18"/>
    <p:sldId id="279" r:id="rId19"/>
    <p:sldId id="282" r:id="rId20"/>
    <p:sldId id="280" r:id="rId21"/>
    <p:sldId id="274" r:id="rId22"/>
    <p:sldId id="275"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205" autoAdjust="0"/>
    <p:restoredTop sz="94660"/>
  </p:normalViewPr>
  <p:slideViewPr>
    <p:cSldViewPr>
      <p:cViewPr varScale="1">
        <p:scale>
          <a:sx n="69" d="100"/>
          <a:sy n="69" d="100"/>
        </p:scale>
        <p:origin x="114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E94885-C116-47DD-AA71-7A5F32796F3F}" type="datetimeFigureOut">
              <a:rPr lang="en-US" smtClean="0"/>
              <a:t>3/30/2023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4CD6794-8061-44EA-BBBA-D870DA5BDD93}" type="slidenum">
              <a:rPr lang="en-US" smtClean="0"/>
              <a:t>‹#›</a:t>
            </a:fld>
            <a:endParaRPr lang="en-US"/>
          </a:p>
        </p:txBody>
      </p:sp>
    </p:spTree>
    <p:extLst>
      <p:ext uri="{BB962C8B-B14F-4D97-AF65-F5344CB8AC3E}">
        <p14:creationId xmlns:p14="http://schemas.microsoft.com/office/powerpoint/2010/main" val="2991328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4CD6794-8061-44EA-BBBA-D870DA5BDD93}" type="slidenum">
              <a:rPr lang="en-US" smtClean="0"/>
              <a:t>1</a:t>
            </a:fld>
            <a:endParaRPr lang="en-US"/>
          </a:p>
        </p:txBody>
      </p:sp>
    </p:spTree>
    <p:extLst>
      <p:ext uri="{BB962C8B-B14F-4D97-AF65-F5344CB8AC3E}">
        <p14:creationId xmlns:p14="http://schemas.microsoft.com/office/powerpoint/2010/main" val="180277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C12234C-FBD8-4552-A706-3058459F430A}" type="datetimeFigureOut">
              <a:rPr lang="en-US" smtClean="0"/>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E8C750-77CF-4429-B4F1-1E2059F79A00}" type="slidenum">
              <a:rPr lang="en-US" smtClean="0"/>
              <a:t>‹#›</a:t>
            </a:fld>
            <a:endParaRPr lang="en-US"/>
          </a:p>
        </p:txBody>
      </p:sp>
    </p:spTree>
    <p:extLst>
      <p:ext uri="{BB962C8B-B14F-4D97-AF65-F5344CB8AC3E}">
        <p14:creationId xmlns:p14="http://schemas.microsoft.com/office/powerpoint/2010/main" val="915647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12234C-FBD8-4552-A706-3058459F430A}" type="datetimeFigureOut">
              <a:rPr lang="en-US" smtClean="0"/>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E8C750-77CF-4429-B4F1-1E2059F79A00}" type="slidenum">
              <a:rPr lang="en-US" smtClean="0"/>
              <a:t>‹#›</a:t>
            </a:fld>
            <a:endParaRPr lang="en-US"/>
          </a:p>
        </p:txBody>
      </p:sp>
    </p:spTree>
    <p:extLst>
      <p:ext uri="{BB962C8B-B14F-4D97-AF65-F5344CB8AC3E}">
        <p14:creationId xmlns:p14="http://schemas.microsoft.com/office/powerpoint/2010/main" val="1629462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12234C-FBD8-4552-A706-3058459F430A}" type="datetimeFigureOut">
              <a:rPr lang="en-US" smtClean="0"/>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E8C750-77CF-4429-B4F1-1E2059F79A00}" type="slidenum">
              <a:rPr lang="en-US" smtClean="0"/>
              <a:t>‹#›</a:t>
            </a:fld>
            <a:endParaRPr lang="en-US"/>
          </a:p>
        </p:txBody>
      </p:sp>
    </p:spTree>
    <p:extLst>
      <p:ext uri="{BB962C8B-B14F-4D97-AF65-F5344CB8AC3E}">
        <p14:creationId xmlns:p14="http://schemas.microsoft.com/office/powerpoint/2010/main" val="2374856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12234C-FBD8-4552-A706-3058459F430A}" type="datetimeFigureOut">
              <a:rPr lang="en-US" smtClean="0"/>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E8C750-77CF-4429-B4F1-1E2059F79A00}" type="slidenum">
              <a:rPr lang="en-US" smtClean="0"/>
              <a:t>‹#›</a:t>
            </a:fld>
            <a:endParaRPr lang="en-US"/>
          </a:p>
        </p:txBody>
      </p:sp>
    </p:spTree>
    <p:extLst>
      <p:ext uri="{BB962C8B-B14F-4D97-AF65-F5344CB8AC3E}">
        <p14:creationId xmlns:p14="http://schemas.microsoft.com/office/powerpoint/2010/main" val="4001417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12234C-FBD8-4552-A706-3058459F430A}" type="datetimeFigureOut">
              <a:rPr lang="en-US" smtClean="0"/>
              <a:t>3/30/2023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E8C750-77CF-4429-B4F1-1E2059F79A00}" type="slidenum">
              <a:rPr lang="en-US" smtClean="0"/>
              <a:t>‹#›</a:t>
            </a:fld>
            <a:endParaRPr lang="en-US"/>
          </a:p>
        </p:txBody>
      </p:sp>
    </p:spTree>
    <p:extLst>
      <p:ext uri="{BB962C8B-B14F-4D97-AF65-F5344CB8AC3E}">
        <p14:creationId xmlns:p14="http://schemas.microsoft.com/office/powerpoint/2010/main" val="2417793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C12234C-FBD8-4552-A706-3058459F430A}" type="datetimeFigureOut">
              <a:rPr lang="en-US" smtClean="0"/>
              <a:t>3/30/2023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E8C750-77CF-4429-B4F1-1E2059F79A00}" type="slidenum">
              <a:rPr lang="en-US" smtClean="0"/>
              <a:t>‹#›</a:t>
            </a:fld>
            <a:endParaRPr lang="en-US"/>
          </a:p>
        </p:txBody>
      </p:sp>
    </p:spTree>
    <p:extLst>
      <p:ext uri="{BB962C8B-B14F-4D97-AF65-F5344CB8AC3E}">
        <p14:creationId xmlns:p14="http://schemas.microsoft.com/office/powerpoint/2010/main" val="3828242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12234C-FBD8-4552-A706-3058459F430A}" type="datetimeFigureOut">
              <a:rPr lang="en-US" smtClean="0"/>
              <a:t>3/30/2023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E8C750-77CF-4429-B4F1-1E2059F79A00}" type="slidenum">
              <a:rPr lang="en-US" smtClean="0"/>
              <a:t>‹#›</a:t>
            </a:fld>
            <a:endParaRPr lang="en-US"/>
          </a:p>
        </p:txBody>
      </p:sp>
    </p:spTree>
    <p:extLst>
      <p:ext uri="{BB962C8B-B14F-4D97-AF65-F5344CB8AC3E}">
        <p14:creationId xmlns:p14="http://schemas.microsoft.com/office/powerpoint/2010/main" val="1172723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12234C-FBD8-4552-A706-3058459F430A}" type="datetimeFigureOut">
              <a:rPr lang="en-US" smtClean="0"/>
              <a:t>3/30/2023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E8C750-77CF-4429-B4F1-1E2059F79A00}" type="slidenum">
              <a:rPr lang="en-US" smtClean="0"/>
              <a:t>‹#›</a:t>
            </a:fld>
            <a:endParaRPr lang="en-US"/>
          </a:p>
        </p:txBody>
      </p:sp>
    </p:spTree>
    <p:extLst>
      <p:ext uri="{BB962C8B-B14F-4D97-AF65-F5344CB8AC3E}">
        <p14:creationId xmlns:p14="http://schemas.microsoft.com/office/powerpoint/2010/main" val="50459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12234C-FBD8-4552-A706-3058459F430A}" type="datetimeFigureOut">
              <a:rPr lang="en-US" smtClean="0"/>
              <a:t>3/30/2023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E8C750-77CF-4429-B4F1-1E2059F79A00}" type="slidenum">
              <a:rPr lang="en-US" smtClean="0"/>
              <a:t>‹#›</a:t>
            </a:fld>
            <a:endParaRPr lang="en-US"/>
          </a:p>
        </p:txBody>
      </p:sp>
    </p:spTree>
    <p:extLst>
      <p:ext uri="{BB962C8B-B14F-4D97-AF65-F5344CB8AC3E}">
        <p14:creationId xmlns:p14="http://schemas.microsoft.com/office/powerpoint/2010/main" val="2165670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12234C-FBD8-4552-A706-3058459F430A}" type="datetimeFigureOut">
              <a:rPr lang="en-US" smtClean="0"/>
              <a:t>3/30/2023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E8C750-77CF-4429-B4F1-1E2059F79A00}" type="slidenum">
              <a:rPr lang="en-US" smtClean="0"/>
              <a:t>‹#›</a:t>
            </a:fld>
            <a:endParaRPr lang="en-US"/>
          </a:p>
        </p:txBody>
      </p:sp>
    </p:spTree>
    <p:extLst>
      <p:ext uri="{BB962C8B-B14F-4D97-AF65-F5344CB8AC3E}">
        <p14:creationId xmlns:p14="http://schemas.microsoft.com/office/powerpoint/2010/main" val="16998786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12234C-FBD8-4552-A706-3058459F430A}" type="datetimeFigureOut">
              <a:rPr lang="en-US" smtClean="0"/>
              <a:t>3/30/2023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E8C750-77CF-4429-B4F1-1E2059F79A00}" type="slidenum">
              <a:rPr lang="en-US" smtClean="0"/>
              <a:t>‹#›</a:t>
            </a:fld>
            <a:endParaRPr lang="en-US"/>
          </a:p>
        </p:txBody>
      </p:sp>
    </p:spTree>
    <p:extLst>
      <p:ext uri="{BB962C8B-B14F-4D97-AF65-F5344CB8AC3E}">
        <p14:creationId xmlns:p14="http://schemas.microsoft.com/office/powerpoint/2010/main" val="3262314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b="75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12234C-FBD8-4552-A706-3058459F430A}" type="datetimeFigureOut">
              <a:rPr lang="en-US" smtClean="0"/>
              <a:t>3/30/2023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E8C750-77CF-4429-B4F1-1E2059F79A00}" type="slidenum">
              <a:rPr lang="en-US" smtClean="0"/>
              <a:t>‹#›</a:t>
            </a:fld>
            <a:endParaRPr lang="en-US"/>
          </a:p>
        </p:txBody>
      </p:sp>
    </p:spTree>
    <p:extLst>
      <p:ext uri="{BB962C8B-B14F-4D97-AF65-F5344CB8AC3E}">
        <p14:creationId xmlns:p14="http://schemas.microsoft.com/office/powerpoint/2010/main" val="9388297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BadgerCare Plus</a:t>
            </a:r>
            <a:br>
              <a:rPr lang="en-US" dirty="0" smtClean="0"/>
            </a:br>
            <a:r>
              <a:rPr lang="en-US" dirty="0" smtClean="0"/>
              <a:t>Suspension vs Termination for Inmates	</a:t>
            </a:r>
            <a:endParaRPr lang="en-US" dirty="0"/>
          </a:p>
        </p:txBody>
      </p:sp>
      <p:sp>
        <p:nvSpPr>
          <p:cNvPr id="3" name="Subtitle 2"/>
          <p:cNvSpPr>
            <a:spLocks noGrp="1"/>
          </p:cNvSpPr>
          <p:nvPr>
            <p:ph type="subTitle" idx="1"/>
          </p:nvPr>
        </p:nvSpPr>
        <p:spPr>
          <a:xfrm>
            <a:off x="1371600" y="4343400"/>
            <a:ext cx="6400800" cy="1295400"/>
          </a:xfrm>
        </p:spPr>
        <p:txBody>
          <a:bodyPr>
            <a:normAutofit/>
          </a:bodyPr>
          <a:lstStyle/>
          <a:p>
            <a:r>
              <a:rPr lang="en-US" sz="2800" b="1" dirty="0" smtClean="0"/>
              <a:t>Overview of New Policy Starting 10.24.2020</a:t>
            </a:r>
            <a:endParaRPr lang="en-US" sz="2800" b="1" dirty="0"/>
          </a:p>
        </p:txBody>
      </p:sp>
    </p:spTree>
    <p:extLst>
      <p:ext uri="{BB962C8B-B14F-4D97-AF65-F5344CB8AC3E}">
        <p14:creationId xmlns:p14="http://schemas.microsoft.com/office/powerpoint/2010/main" val="842879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1726"/>
            <a:ext cx="8229600" cy="3041074"/>
          </a:xfrm>
        </p:spPr>
        <p:txBody>
          <a:bodyPr/>
          <a:lstStyle/>
          <a:p>
            <a:r>
              <a:rPr lang="en-US" dirty="0" smtClean="0"/>
              <a:t>Three Month Grace Period 	</a:t>
            </a:r>
            <a:endParaRPr lang="en-US" dirty="0"/>
          </a:p>
        </p:txBody>
      </p:sp>
      <p:sp>
        <p:nvSpPr>
          <p:cNvPr id="3" name="Content Placeholder 2"/>
          <p:cNvSpPr>
            <a:spLocks noGrp="1"/>
          </p:cNvSpPr>
          <p:nvPr>
            <p:ph idx="1"/>
          </p:nvPr>
        </p:nvSpPr>
        <p:spPr>
          <a:xfrm>
            <a:off x="457200" y="2362200"/>
            <a:ext cx="8229600" cy="4495800"/>
          </a:xfrm>
        </p:spPr>
        <p:txBody>
          <a:bodyPr>
            <a:normAutofit lnSpcReduction="10000"/>
          </a:bodyPr>
          <a:lstStyle/>
          <a:p>
            <a:r>
              <a:rPr lang="en-US" dirty="0" smtClean="0"/>
              <a:t>If the incarcerated member is the primary person on the case with no spouse or coparent in the household, and there are children receiving BadgerCare, the children will remain eligible for BCP for a three month grace period on the parent’s case.</a:t>
            </a:r>
          </a:p>
          <a:p>
            <a:r>
              <a:rPr lang="en-US" dirty="0" smtClean="0"/>
              <a:t>This grace period will end before the three months if they open for health care on another case. </a:t>
            </a:r>
            <a:endParaRPr lang="en-US" dirty="0"/>
          </a:p>
        </p:txBody>
      </p:sp>
    </p:spTree>
    <p:extLst>
      <p:ext uri="{BB962C8B-B14F-4D97-AF65-F5344CB8AC3E}">
        <p14:creationId xmlns:p14="http://schemas.microsoft.com/office/powerpoint/2010/main" val="2820484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371600"/>
          </a:xfrm>
        </p:spPr>
        <p:txBody>
          <a:bodyPr/>
          <a:lstStyle/>
          <a:p>
            <a:r>
              <a:rPr lang="en-US" dirty="0" smtClean="0"/>
              <a:t>New Applications</a:t>
            </a:r>
            <a:endParaRPr lang="en-US" dirty="0"/>
          </a:p>
        </p:txBody>
      </p:sp>
      <p:sp>
        <p:nvSpPr>
          <p:cNvPr id="3" name="Content Placeholder 2"/>
          <p:cNvSpPr>
            <a:spLocks noGrp="1"/>
          </p:cNvSpPr>
          <p:nvPr>
            <p:ph idx="1"/>
          </p:nvPr>
        </p:nvSpPr>
        <p:spPr>
          <a:xfrm>
            <a:off x="35169" y="2743200"/>
            <a:ext cx="8229600" cy="4335463"/>
          </a:xfrm>
        </p:spPr>
        <p:txBody>
          <a:bodyPr>
            <a:normAutofit/>
          </a:bodyPr>
          <a:lstStyle/>
          <a:p>
            <a:r>
              <a:rPr lang="en-US" sz="2800" dirty="0"/>
              <a:t>New applications received after the project implementation from people who are already incarcerated may go right into a suspension if they are eligible.</a:t>
            </a:r>
          </a:p>
          <a:p>
            <a:pPr marL="857250" lvl="1" indent="-457200"/>
            <a:r>
              <a:rPr lang="en-US" dirty="0"/>
              <a:t>Example:  Aaron is incarcerated and submits a new application on October 26, 2020.  Aaron is eligible for suspended BadgerCare Plus starting October 1, 2020.</a:t>
            </a:r>
          </a:p>
        </p:txBody>
      </p:sp>
    </p:spTree>
    <p:extLst>
      <p:ext uri="{BB962C8B-B14F-4D97-AF65-F5344CB8AC3E}">
        <p14:creationId xmlns:p14="http://schemas.microsoft.com/office/powerpoint/2010/main" val="14339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0"/>
            <a:ext cx="8229600" cy="762000"/>
          </a:xfrm>
        </p:spPr>
        <p:txBody>
          <a:bodyPr/>
          <a:lstStyle/>
          <a:p>
            <a:r>
              <a:rPr lang="en-US" dirty="0" smtClean="0"/>
              <a:t>Existing Members</a:t>
            </a:r>
            <a:endParaRPr lang="en-US" dirty="0"/>
          </a:p>
        </p:txBody>
      </p:sp>
      <p:sp>
        <p:nvSpPr>
          <p:cNvPr id="3" name="Content Placeholder 2"/>
          <p:cNvSpPr>
            <a:spLocks noGrp="1"/>
          </p:cNvSpPr>
          <p:nvPr>
            <p:ph idx="1"/>
          </p:nvPr>
        </p:nvSpPr>
        <p:spPr>
          <a:xfrm>
            <a:off x="457200" y="2438400"/>
            <a:ext cx="8229600" cy="3687763"/>
          </a:xfrm>
        </p:spPr>
        <p:txBody>
          <a:bodyPr>
            <a:normAutofit fontScale="77500" lnSpcReduction="20000"/>
          </a:bodyPr>
          <a:lstStyle/>
          <a:p>
            <a:r>
              <a:rPr lang="en-US" dirty="0"/>
              <a:t>When an incarceration is reported for an existing member, the suspension will start the first of the month following the month in which the living arrangement change is processed in CWW.</a:t>
            </a:r>
          </a:p>
          <a:p>
            <a:pPr marL="457200" indent="-457200"/>
            <a:r>
              <a:rPr lang="en-US" dirty="0"/>
              <a:t>Example: Olivia is open for full-benefit BadgerCare Plus. On October 26, 2020, IM receives a report that Olivia is incarcerated. The worker processes the change. Olivia’s BadgerCare Plus is suspended starting November 1, 2020.</a:t>
            </a:r>
          </a:p>
          <a:p>
            <a:pPr marL="457200" indent="-457200"/>
            <a:r>
              <a:rPr lang="en-US" dirty="0"/>
              <a:t>Workers will need to run with dates if it is after adverse action in order to start the suspension the next month.</a:t>
            </a:r>
          </a:p>
          <a:p>
            <a:endParaRPr lang="en-US" dirty="0"/>
          </a:p>
        </p:txBody>
      </p:sp>
    </p:spTree>
    <p:extLst>
      <p:ext uri="{BB962C8B-B14F-4D97-AF65-F5344CB8AC3E}">
        <p14:creationId xmlns:p14="http://schemas.microsoft.com/office/powerpoint/2010/main" val="29557662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0"/>
            <a:ext cx="8229600" cy="914400"/>
          </a:xfrm>
        </p:spPr>
        <p:txBody>
          <a:bodyPr>
            <a:normAutofit fontScale="90000"/>
          </a:bodyPr>
          <a:lstStyle/>
          <a:p>
            <a:r>
              <a:rPr lang="en-US" dirty="0" smtClean="0"/>
              <a:t/>
            </a:r>
            <a:br>
              <a:rPr lang="en-US" dirty="0" smtClean="0"/>
            </a:br>
            <a:r>
              <a:rPr lang="en-US" dirty="0" smtClean="0"/>
              <a:t>Existing Members</a:t>
            </a:r>
            <a:endParaRPr lang="en-US" dirty="0"/>
          </a:p>
        </p:txBody>
      </p:sp>
      <p:sp>
        <p:nvSpPr>
          <p:cNvPr id="3" name="Content Placeholder 2"/>
          <p:cNvSpPr>
            <a:spLocks noGrp="1"/>
          </p:cNvSpPr>
          <p:nvPr>
            <p:ph idx="1"/>
          </p:nvPr>
        </p:nvSpPr>
        <p:spPr>
          <a:xfrm>
            <a:off x="457200" y="3276600"/>
            <a:ext cx="8229600" cy="3078163"/>
          </a:xfrm>
        </p:spPr>
        <p:txBody>
          <a:bodyPr>
            <a:normAutofit fontScale="85000" lnSpcReduction="10000"/>
          </a:bodyPr>
          <a:lstStyle/>
          <a:p>
            <a:pPr marL="457200" indent="-457200"/>
            <a:r>
              <a:rPr lang="en-US" dirty="0"/>
              <a:t>When an existing member moves into or out of a suspension, their renewal date remains the same.</a:t>
            </a:r>
          </a:p>
          <a:p>
            <a:pPr marL="457200" indent="-457200"/>
            <a:r>
              <a:rPr lang="en-US" dirty="0"/>
              <a:t>For the first data exchange with DOC after implementation, we anticipate that IM may see a higher volume of members who are incarcerated in a DOC facility due to these members not previously reporting their incarceration to IM. </a:t>
            </a:r>
          </a:p>
          <a:p>
            <a:endParaRPr lang="en-US" dirty="0"/>
          </a:p>
        </p:txBody>
      </p:sp>
    </p:spTree>
    <p:extLst>
      <p:ext uri="{BB962C8B-B14F-4D97-AF65-F5344CB8AC3E}">
        <p14:creationId xmlns:p14="http://schemas.microsoft.com/office/powerpoint/2010/main" val="12257413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52600"/>
            <a:ext cx="8229600" cy="762000"/>
          </a:xfrm>
        </p:spPr>
        <p:txBody>
          <a:bodyPr>
            <a:normAutofit/>
          </a:bodyPr>
          <a:lstStyle/>
          <a:p>
            <a:r>
              <a:rPr lang="en-US" dirty="0" smtClean="0"/>
              <a:t>Redetermining Eligibility at Release</a:t>
            </a:r>
            <a:endParaRPr lang="en-US" dirty="0"/>
          </a:p>
        </p:txBody>
      </p:sp>
      <p:sp>
        <p:nvSpPr>
          <p:cNvPr id="3" name="Content Placeholder 2"/>
          <p:cNvSpPr>
            <a:spLocks noGrp="1"/>
          </p:cNvSpPr>
          <p:nvPr>
            <p:ph idx="1"/>
          </p:nvPr>
        </p:nvSpPr>
        <p:spPr>
          <a:xfrm>
            <a:off x="457200" y="3048000"/>
            <a:ext cx="8229600" cy="3078163"/>
          </a:xfrm>
        </p:spPr>
        <p:txBody>
          <a:bodyPr>
            <a:normAutofit fontScale="92500" lnSpcReduction="10000"/>
          </a:bodyPr>
          <a:lstStyle/>
          <a:p>
            <a:r>
              <a:rPr lang="en-US" sz="3000" dirty="0"/>
              <a:t>When someone is released and this information becomes known to the IM agency, eligibility can be reinstated without a new application for benefits. </a:t>
            </a:r>
          </a:p>
          <a:p>
            <a:pPr lvl="1"/>
            <a:r>
              <a:rPr lang="en-US" dirty="0"/>
              <a:t>For DOC inmates, we expect to receive this information automatically via data exchange.</a:t>
            </a:r>
          </a:p>
          <a:p>
            <a:pPr lvl="1"/>
            <a:r>
              <a:rPr lang="en-US" dirty="0"/>
              <a:t>For inmates of jails, we will continue to rely on direct reporting from members or jails.</a:t>
            </a:r>
          </a:p>
          <a:p>
            <a:endParaRPr lang="en-US" dirty="0"/>
          </a:p>
        </p:txBody>
      </p:sp>
    </p:spTree>
    <p:extLst>
      <p:ext uri="{BB962C8B-B14F-4D97-AF65-F5344CB8AC3E}">
        <p14:creationId xmlns:p14="http://schemas.microsoft.com/office/powerpoint/2010/main" val="4996995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6400"/>
            <a:ext cx="8229600" cy="609600"/>
          </a:xfrm>
        </p:spPr>
        <p:txBody>
          <a:bodyPr>
            <a:normAutofit fontScale="90000"/>
          </a:bodyPr>
          <a:lstStyle/>
          <a:p>
            <a:r>
              <a:rPr lang="en-US" dirty="0" smtClean="0"/>
              <a:t>Redetermining Eligibility at Release</a:t>
            </a:r>
            <a:endParaRPr lang="en-US" dirty="0"/>
          </a:p>
        </p:txBody>
      </p:sp>
      <p:sp>
        <p:nvSpPr>
          <p:cNvPr id="3" name="Content Placeholder 2"/>
          <p:cNvSpPr>
            <a:spLocks noGrp="1"/>
          </p:cNvSpPr>
          <p:nvPr>
            <p:ph idx="1"/>
          </p:nvPr>
        </p:nvSpPr>
        <p:spPr>
          <a:xfrm>
            <a:off x="457200" y="2895600"/>
            <a:ext cx="8229600" cy="3230563"/>
          </a:xfrm>
        </p:spPr>
        <p:txBody>
          <a:bodyPr>
            <a:normAutofit lnSpcReduction="10000"/>
          </a:bodyPr>
          <a:lstStyle/>
          <a:p>
            <a:pPr marL="457200" indent="-457200"/>
            <a:r>
              <a:rPr lang="en-US" dirty="0"/>
              <a:t>If the member continues to be eligible, full benefits are reinstated the first of the month in which the member is released. </a:t>
            </a:r>
          </a:p>
          <a:p>
            <a:pPr marL="914400" lvl="1" indent="-457200">
              <a:buFont typeface="Arial" panose="020B0604020202020204" pitchFamily="34" charset="0"/>
              <a:buChar char="•"/>
            </a:pPr>
            <a:r>
              <a:rPr lang="en-US" dirty="0"/>
              <a:t>Example: Cameron is incarcerated and enrolled in suspended BadgerCare Plus. Cameron is released on December 15. Cameron’s full benefit BadgerCare Plus starts December 1.</a:t>
            </a:r>
          </a:p>
          <a:p>
            <a:endParaRPr lang="en-US" dirty="0"/>
          </a:p>
        </p:txBody>
      </p:sp>
    </p:spTree>
    <p:extLst>
      <p:ext uri="{BB962C8B-B14F-4D97-AF65-F5344CB8AC3E}">
        <p14:creationId xmlns:p14="http://schemas.microsoft.com/office/powerpoint/2010/main" val="41893279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6400"/>
            <a:ext cx="8229600" cy="914400"/>
          </a:xfrm>
        </p:spPr>
        <p:txBody>
          <a:bodyPr/>
          <a:lstStyle/>
          <a:p>
            <a:r>
              <a:rPr lang="en-US" dirty="0" smtClean="0"/>
              <a:t>Impacts to IM Workers</a:t>
            </a:r>
            <a:endParaRPr lang="en-US" dirty="0"/>
          </a:p>
        </p:txBody>
      </p:sp>
      <p:sp>
        <p:nvSpPr>
          <p:cNvPr id="3" name="Content Placeholder 2"/>
          <p:cNvSpPr>
            <a:spLocks noGrp="1"/>
          </p:cNvSpPr>
          <p:nvPr>
            <p:ph idx="1"/>
          </p:nvPr>
        </p:nvSpPr>
        <p:spPr>
          <a:xfrm>
            <a:off x="457200" y="2971800"/>
            <a:ext cx="8229600" cy="3352800"/>
          </a:xfrm>
        </p:spPr>
        <p:txBody>
          <a:bodyPr>
            <a:normAutofit fontScale="85000" lnSpcReduction="20000"/>
          </a:bodyPr>
          <a:lstStyle/>
          <a:p>
            <a:pPr marL="457200" indent="-457200"/>
            <a:r>
              <a:rPr lang="en-US" dirty="0"/>
              <a:t>The pre-release telephonic application process that is currently used will still exist. Inmates who are not enrolled in suspended health care benefits during their incarceration may use this telephonic application process to apply for health care prior to their release.</a:t>
            </a:r>
          </a:p>
          <a:p>
            <a:pPr marL="457200" indent="-457200"/>
            <a:r>
              <a:rPr lang="en-US" dirty="0"/>
              <a:t>CARES will continue to receive Prisoner Match Data from SSA</a:t>
            </a:r>
            <a:r>
              <a:rPr lang="en-US" dirty="0" smtClean="0"/>
              <a:t>.</a:t>
            </a:r>
          </a:p>
          <a:p>
            <a:pPr marL="457200" indent="-457200"/>
            <a:r>
              <a:rPr lang="en-US" dirty="0" smtClean="0"/>
              <a:t>Worker will receive alert to run eligibility when release date is near.</a:t>
            </a:r>
            <a:endParaRPr lang="en-US" dirty="0"/>
          </a:p>
          <a:p>
            <a:endParaRPr lang="en-US" dirty="0"/>
          </a:p>
        </p:txBody>
      </p:sp>
    </p:spTree>
    <p:extLst>
      <p:ext uri="{BB962C8B-B14F-4D97-AF65-F5344CB8AC3E}">
        <p14:creationId xmlns:p14="http://schemas.microsoft.com/office/powerpoint/2010/main" val="7149047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5400"/>
            <a:ext cx="8229600" cy="1371600"/>
          </a:xfrm>
        </p:spPr>
        <p:txBody>
          <a:bodyPr>
            <a:normAutofit/>
          </a:bodyPr>
          <a:lstStyle/>
          <a:p>
            <a:r>
              <a:rPr lang="en-US" dirty="0" smtClean="0"/>
              <a:t>CWW Changes</a:t>
            </a:r>
            <a:endParaRPr lang="en-US" dirty="0"/>
          </a:p>
        </p:txBody>
      </p:sp>
      <p:sp>
        <p:nvSpPr>
          <p:cNvPr id="3" name="Content Placeholder 2"/>
          <p:cNvSpPr>
            <a:spLocks noGrp="1"/>
          </p:cNvSpPr>
          <p:nvPr>
            <p:ph idx="1"/>
          </p:nvPr>
        </p:nvSpPr>
        <p:spPr/>
        <p:txBody>
          <a:bodyPr>
            <a:normAutofit lnSpcReduction="10000"/>
          </a:bodyPr>
          <a:lstStyle/>
          <a:p>
            <a:endParaRPr lang="en-US" dirty="0" smtClean="0"/>
          </a:p>
          <a:p>
            <a:endParaRPr lang="en-US" dirty="0"/>
          </a:p>
          <a:p>
            <a:r>
              <a:rPr lang="en-US" dirty="0" smtClean="0"/>
              <a:t>There will be changes to and pages generated on the Current Demographics screen when someone is coded as 26 Living Arrangement.</a:t>
            </a:r>
          </a:p>
          <a:p>
            <a:r>
              <a:rPr lang="en-US" dirty="0" smtClean="0"/>
              <a:t>Pages will be generated regarding Huber or Jail/Prison information based on responses.</a:t>
            </a:r>
          </a:p>
          <a:p>
            <a:r>
              <a:rPr lang="en-US" dirty="0" smtClean="0"/>
              <a:t>You will be asked to enter a release date if known. </a:t>
            </a:r>
          </a:p>
        </p:txBody>
      </p:sp>
    </p:spTree>
    <p:extLst>
      <p:ext uri="{BB962C8B-B14F-4D97-AF65-F5344CB8AC3E}">
        <p14:creationId xmlns:p14="http://schemas.microsoft.com/office/powerpoint/2010/main" val="28138883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990600"/>
          </a:xfrm>
        </p:spPr>
        <p:txBody>
          <a:bodyPr/>
          <a:lstStyle/>
          <a:p>
            <a:r>
              <a:rPr lang="en-US" dirty="0" smtClean="0"/>
              <a:t>Current Demo Screen</a:t>
            </a:r>
            <a:endParaRPr lang="en-US" dirty="0"/>
          </a:p>
        </p:txBody>
      </p:sp>
      <p:pic>
        <p:nvPicPr>
          <p:cNvPr id="4" name="Content Placeholder 3"/>
          <p:cNvPicPr>
            <a:picLocks noGrp="1" noChangeAspect="1"/>
          </p:cNvPicPr>
          <p:nvPr>
            <p:ph idx="1"/>
          </p:nvPr>
        </p:nvPicPr>
        <p:blipFill>
          <a:blip r:embed="rId2"/>
          <a:stretch>
            <a:fillRect/>
          </a:stretch>
        </p:blipFill>
        <p:spPr>
          <a:xfrm>
            <a:off x="457200" y="1981200"/>
            <a:ext cx="7910426" cy="5246475"/>
          </a:xfrm>
          <a:prstGeom prst="rect">
            <a:avLst/>
          </a:prstGeom>
        </p:spPr>
      </p:pic>
    </p:spTree>
    <p:extLst>
      <p:ext uri="{BB962C8B-B14F-4D97-AF65-F5344CB8AC3E}">
        <p14:creationId xmlns:p14="http://schemas.microsoft.com/office/powerpoint/2010/main" val="3078092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8229600" cy="609600"/>
          </a:xfrm>
        </p:spPr>
        <p:txBody>
          <a:bodyPr>
            <a:normAutofit fontScale="90000"/>
          </a:bodyPr>
          <a:lstStyle/>
          <a:p>
            <a:r>
              <a:rPr lang="en-US" dirty="0" smtClean="0"/>
              <a:t>New Jail Address Screen</a:t>
            </a:r>
            <a:endParaRPr lang="en-US" dirty="0"/>
          </a:p>
        </p:txBody>
      </p:sp>
      <p:pic>
        <p:nvPicPr>
          <p:cNvPr id="4" name="Content Placeholder 3"/>
          <p:cNvPicPr>
            <a:picLocks noGrp="1" noChangeAspect="1"/>
          </p:cNvPicPr>
          <p:nvPr>
            <p:ph idx="1"/>
          </p:nvPr>
        </p:nvPicPr>
        <p:blipFill>
          <a:blip r:embed="rId2"/>
          <a:stretch>
            <a:fillRect/>
          </a:stretch>
        </p:blipFill>
        <p:spPr>
          <a:xfrm>
            <a:off x="528400" y="2191544"/>
            <a:ext cx="6629637" cy="4285456"/>
          </a:xfrm>
          <a:prstGeom prst="rect">
            <a:avLst/>
          </a:prstGeom>
        </p:spPr>
      </p:pic>
    </p:spTree>
    <p:extLst>
      <p:ext uri="{BB962C8B-B14F-4D97-AF65-F5344CB8AC3E}">
        <p14:creationId xmlns:p14="http://schemas.microsoft.com/office/powerpoint/2010/main" val="2908455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8229600" cy="1371600"/>
          </a:xfrm>
        </p:spPr>
        <p:txBody>
          <a:bodyPr/>
          <a:lstStyle/>
          <a:p>
            <a:r>
              <a:rPr lang="en-US" dirty="0" smtClean="0"/>
              <a:t>Background	</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endParaRPr lang="en-US" dirty="0" smtClean="0"/>
          </a:p>
          <a:p>
            <a:endParaRPr lang="en-US" dirty="0" smtClean="0"/>
          </a:p>
          <a:p>
            <a:r>
              <a:rPr lang="en-US" dirty="0" smtClean="0"/>
              <a:t>Under </a:t>
            </a:r>
            <a:r>
              <a:rPr lang="en-US" dirty="0"/>
              <a:t>federal law, BadgerCare Plus and Medicaid may not pay for health services provided to incarcerated individuals, with the exception of someone who is outside of prison or jail for 24 hours or more (e.g., when admitted as an inpatient to a hospital).</a:t>
            </a:r>
          </a:p>
          <a:p>
            <a:r>
              <a:rPr lang="en-US" dirty="0"/>
              <a:t>Given this restriction, BadgerCare Plus and Medicaid have had a longstanding policy of terminating eligibility when someone is incarcerated and requiring a new application upon release. </a:t>
            </a:r>
          </a:p>
          <a:p>
            <a:pPr marL="0" indent="0">
              <a:buNone/>
            </a:pPr>
            <a:endParaRPr lang="en-US" dirty="0"/>
          </a:p>
        </p:txBody>
      </p:sp>
    </p:spTree>
    <p:extLst>
      <p:ext uri="{BB962C8B-B14F-4D97-AF65-F5344CB8AC3E}">
        <p14:creationId xmlns:p14="http://schemas.microsoft.com/office/powerpoint/2010/main" val="35671940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0"/>
            <a:ext cx="8229600" cy="427038"/>
          </a:xfrm>
        </p:spPr>
        <p:txBody>
          <a:bodyPr>
            <a:normAutofit fontScale="90000"/>
          </a:bodyPr>
          <a:lstStyle/>
          <a:p>
            <a:r>
              <a:rPr lang="en-US" dirty="0" smtClean="0"/>
              <a:t>Non Financial Summary Page</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pic>
        <p:nvPicPr>
          <p:cNvPr id="4" name="Picture 3"/>
          <p:cNvPicPr>
            <a:picLocks noChangeAspect="1"/>
          </p:cNvPicPr>
          <p:nvPr/>
        </p:nvPicPr>
        <p:blipFill>
          <a:blip r:embed="rId2"/>
          <a:stretch>
            <a:fillRect/>
          </a:stretch>
        </p:blipFill>
        <p:spPr>
          <a:xfrm>
            <a:off x="838200" y="2484438"/>
            <a:ext cx="7619999" cy="4373562"/>
          </a:xfrm>
          <a:prstGeom prst="rect">
            <a:avLst/>
          </a:prstGeom>
        </p:spPr>
      </p:pic>
    </p:spTree>
    <p:extLst>
      <p:ext uri="{BB962C8B-B14F-4D97-AF65-F5344CB8AC3E}">
        <p14:creationId xmlns:p14="http://schemas.microsoft.com/office/powerpoint/2010/main" val="1788949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0"/>
            <a:ext cx="8229600" cy="838200"/>
          </a:xfrm>
        </p:spPr>
        <p:txBody>
          <a:bodyPr/>
          <a:lstStyle/>
          <a:p>
            <a:r>
              <a:rPr lang="en-US" dirty="0" smtClean="0"/>
              <a:t>Member Communications</a:t>
            </a:r>
            <a:endParaRPr lang="en-US" dirty="0"/>
          </a:p>
        </p:txBody>
      </p:sp>
      <p:sp>
        <p:nvSpPr>
          <p:cNvPr id="3" name="Content Placeholder 2"/>
          <p:cNvSpPr>
            <a:spLocks noGrp="1"/>
          </p:cNvSpPr>
          <p:nvPr>
            <p:ph idx="1"/>
          </p:nvPr>
        </p:nvSpPr>
        <p:spPr>
          <a:xfrm>
            <a:off x="457200" y="2667000"/>
            <a:ext cx="8229600" cy="3459163"/>
          </a:xfrm>
        </p:spPr>
        <p:txBody>
          <a:bodyPr>
            <a:normAutofit fontScale="70000" lnSpcReduction="20000"/>
          </a:bodyPr>
          <a:lstStyle/>
          <a:p>
            <a:pPr marL="457200" indent="-457200"/>
            <a:r>
              <a:rPr lang="en-US" dirty="0"/>
              <a:t>The Notice of Decision will clearly state if a member is open for suspended BadgerCare Plus or Medicaid. It will also include information about what it means for the member to have their benefits “on hold.”</a:t>
            </a:r>
          </a:p>
          <a:p>
            <a:pPr marL="457200" indent="-457200"/>
            <a:r>
              <a:rPr lang="en-US" dirty="0"/>
              <a:t>An informational letter will be sent to the incarcerated member at their jail or prison address if known. This letter will explain what it means for the member to have their benefits “on hold</a:t>
            </a:r>
            <a:r>
              <a:rPr lang="en-US" dirty="0" smtClean="0"/>
              <a:t>.”</a:t>
            </a:r>
          </a:p>
          <a:p>
            <a:pPr marL="457200" indent="-457200"/>
            <a:r>
              <a:rPr lang="en-US" dirty="0" smtClean="0"/>
              <a:t>A letter will also be generated close to the inmate’s release date with information on what to do next (call FH for a new card? Call HMO Enrollment? Apply for FS when they are out)</a:t>
            </a:r>
            <a:endParaRPr lang="en-US" dirty="0"/>
          </a:p>
          <a:p>
            <a:endParaRPr lang="en-US" dirty="0"/>
          </a:p>
        </p:txBody>
      </p:sp>
    </p:spTree>
    <p:extLst>
      <p:ext uri="{BB962C8B-B14F-4D97-AF65-F5344CB8AC3E}">
        <p14:creationId xmlns:p14="http://schemas.microsoft.com/office/powerpoint/2010/main" val="41798017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8229600" cy="914400"/>
          </a:xfrm>
        </p:spPr>
        <p:txBody>
          <a:bodyPr/>
          <a:lstStyle/>
          <a:p>
            <a:r>
              <a:rPr lang="en-US" dirty="0" smtClean="0"/>
              <a:t>Questions?	 </a:t>
            </a:r>
            <a:endParaRPr lang="en-US" dirty="0"/>
          </a:p>
        </p:txBody>
      </p:sp>
      <p:sp>
        <p:nvSpPr>
          <p:cNvPr id="3" name="Content Placeholder 2"/>
          <p:cNvSpPr>
            <a:spLocks noGrp="1"/>
          </p:cNvSpPr>
          <p:nvPr>
            <p:ph idx="1"/>
          </p:nvPr>
        </p:nvSpPr>
        <p:spPr>
          <a:xfrm>
            <a:off x="457200" y="2743200"/>
            <a:ext cx="8229600" cy="3382963"/>
          </a:xfrm>
        </p:spPr>
        <p:txBody>
          <a:bodyPr/>
          <a:lstStyle/>
          <a:p>
            <a:r>
              <a:rPr lang="en-US" dirty="0" smtClean="0"/>
              <a:t>Available Resources:	</a:t>
            </a:r>
          </a:p>
          <a:p>
            <a:pPr lvl="1"/>
            <a:r>
              <a:rPr lang="en-US" dirty="0" smtClean="0"/>
              <a:t>Operations Memo 20-24</a:t>
            </a:r>
          </a:p>
          <a:p>
            <a:pPr lvl="1"/>
            <a:r>
              <a:rPr lang="en-US" dirty="0" smtClean="0"/>
              <a:t>DHS Training “Suspension </a:t>
            </a:r>
            <a:r>
              <a:rPr lang="en-US" dirty="0"/>
              <a:t>of Health Care During </a:t>
            </a:r>
            <a:r>
              <a:rPr lang="en-US" dirty="0" smtClean="0"/>
              <a:t>Incarceration”</a:t>
            </a:r>
          </a:p>
          <a:p>
            <a:pPr lvl="1"/>
            <a:r>
              <a:rPr lang="en-US" dirty="0" smtClean="0"/>
              <a:t>Process </a:t>
            </a:r>
            <a:r>
              <a:rPr lang="en-US" smtClean="0"/>
              <a:t>Help-3.19 and 9.8</a:t>
            </a:r>
            <a:endParaRPr lang="en-US" dirty="0"/>
          </a:p>
        </p:txBody>
      </p:sp>
    </p:spTree>
    <p:extLst>
      <p:ext uri="{BB962C8B-B14F-4D97-AF65-F5344CB8AC3E}">
        <p14:creationId xmlns:p14="http://schemas.microsoft.com/office/powerpoint/2010/main" val="904196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00200"/>
            <a:ext cx="8229600" cy="762000"/>
          </a:xfrm>
        </p:spPr>
        <p:txBody>
          <a:bodyPr>
            <a:normAutofit/>
          </a:bodyPr>
          <a:lstStyle/>
          <a:p>
            <a:r>
              <a:rPr lang="en-US" dirty="0" smtClean="0"/>
              <a:t>Suspension of Eligibility	</a:t>
            </a:r>
            <a:endParaRPr lang="en-US" dirty="0"/>
          </a:p>
        </p:txBody>
      </p:sp>
      <p:sp>
        <p:nvSpPr>
          <p:cNvPr id="3" name="Content Placeholder 2"/>
          <p:cNvSpPr>
            <a:spLocks noGrp="1"/>
          </p:cNvSpPr>
          <p:nvPr>
            <p:ph idx="1"/>
          </p:nvPr>
        </p:nvSpPr>
        <p:spPr>
          <a:xfrm>
            <a:off x="457200" y="2667000"/>
            <a:ext cx="8229600" cy="3886200"/>
          </a:xfrm>
        </p:spPr>
        <p:txBody>
          <a:bodyPr>
            <a:normAutofit fontScale="77500" lnSpcReduction="20000"/>
          </a:bodyPr>
          <a:lstStyle/>
          <a:p>
            <a:pPr marL="228600" indent="-228600"/>
            <a:r>
              <a:rPr lang="en-US" dirty="0"/>
              <a:t>Provisions in the federal SUPPORT Act require states to “suspend” instead of terminate Medicaid eligibility for juveniles and Former Foster Care Youth who are incarcerated. </a:t>
            </a:r>
          </a:p>
          <a:p>
            <a:pPr marL="228600" indent="-228600"/>
            <a:r>
              <a:rPr lang="en-US" dirty="0"/>
              <a:t>Effective October 24, 2020, DHS plans to suspend instead of terminate BadgerCare Plus, SSI-related Medicaid, and Well Woman Medicaid eligibility for any inmate, regardless of age. </a:t>
            </a:r>
          </a:p>
          <a:p>
            <a:pPr marL="228600" indent="-228600"/>
            <a:r>
              <a:rPr lang="en-US" dirty="0"/>
              <a:t>DHS is also developing a data exchange with DOC to support a more streamlined process to suspend and reinstate eligibility for people incarcerated in DOC facilities.</a:t>
            </a:r>
          </a:p>
          <a:p>
            <a:endParaRPr lang="en-US" dirty="0"/>
          </a:p>
        </p:txBody>
      </p:sp>
    </p:spTree>
    <p:extLst>
      <p:ext uri="{BB962C8B-B14F-4D97-AF65-F5344CB8AC3E}">
        <p14:creationId xmlns:p14="http://schemas.microsoft.com/office/powerpoint/2010/main" val="3909786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219200"/>
          </a:xfrm>
        </p:spPr>
        <p:txBody>
          <a:bodyPr>
            <a:normAutofit/>
          </a:bodyPr>
          <a:lstStyle/>
          <a:p>
            <a:r>
              <a:rPr lang="en-US" dirty="0" smtClean="0"/>
              <a:t>Goals</a:t>
            </a:r>
            <a:endParaRPr lang="en-US" dirty="0"/>
          </a:p>
        </p:txBody>
      </p:sp>
      <p:sp>
        <p:nvSpPr>
          <p:cNvPr id="3" name="Content Placeholder 2"/>
          <p:cNvSpPr>
            <a:spLocks noGrp="1"/>
          </p:cNvSpPr>
          <p:nvPr>
            <p:ph idx="1"/>
          </p:nvPr>
        </p:nvSpPr>
        <p:spPr>
          <a:xfrm>
            <a:off x="457200" y="2362200"/>
            <a:ext cx="8229600" cy="3763963"/>
          </a:xfrm>
        </p:spPr>
        <p:txBody>
          <a:bodyPr>
            <a:normAutofit fontScale="85000" lnSpcReduction="10000"/>
          </a:bodyPr>
          <a:lstStyle/>
          <a:p>
            <a:pPr marL="228600" indent="-228600"/>
            <a:r>
              <a:rPr lang="en-US" dirty="0"/>
              <a:t>Improve health outcomes for offenders who are released into the </a:t>
            </a:r>
            <a:r>
              <a:rPr lang="en-US" dirty="0" smtClean="0"/>
              <a:t>community. A report from DHS states that ensuring health coverage for individuals leaving jail can help to reduce homelessness and reduce barriers to employment. </a:t>
            </a:r>
            <a:endParaRPr lang="en-US" dirty="0"/>
          </a:p>
          <a:p>
            <a:pPr marL="228600" lvl="0" indent="-228600"/>
            <a:r>
              <a:rPr lang="en-US" dirty="0"/>
              <a:t>Comply with federal requirements, specifically those in the federal SUPPORT Act</a:t>
            </a:r>
          </a:p>
          <a:p>
            <a:pPr marL="228600" lvl="0" indent="-228600"/>
            <a:r>
              <a:rPr lang="en-US" dirty="0"/>
              <a:t>Simplify processes for individuals, IM agencies, and institutions</a:t>
            </a:r>
          </a:p>
          <a:p>
            <a:pPr marL="0" indent="0">
              <a:buNone/>
            </a:pPr>
            <a:endParaRPr lang="en-US" dirty="0"/>
          </a:p>
        </p:txBody>
      </p:sp>
    </p:spTree>
    <p:extLst>
      <p:ext uri="{BB962C8B-B14F-4D97-AF65-F5344CB8AC3E}">
        <p14:creationId xmlns:p14="http://schemas.microsoft.com/office/powerpoint/2010/main" val="926538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00200"/>
            <a:ext cx="8229600" cy="1066800"/>
          </a:xfrm>
        </p:spPr>
        <p:txBody>
          <a:bodyPr/>
          <a:lstStyle/>
          <a:p>
            <a:r>
              <a:rPr lang="en-US" dirty="0" smtClean="0"/>
              <a:t>New Process Overview</a:t>
            </a:r>
            <a:endParaRPr lang="en-US" dirty="0"/>
          </a:p>
        </p:txBody>
      </p:sp>
      <p:sp>
        <p:nvSpPr>
          <p:cNvPr id="3" name="Content Placeholder 2"/>
          <p:cNvSpPr>
            <a:spLocks noGrp="1"/>
          </p:cNvSpPr>
          <p:nvPr>
            <p:ph idx="1"/>
          </p:nvPr>
        </p:nvSpPr>
        <p:spPr>
          <a:xfrm>
            <a:off x="457200" y="2514600"/>
            <a:ext cx="8229600" cy="3611563"/>
          </a:xfrm>
        </p:spPr>
        <p:txBody>
          <a:bodyPr>
            <a:normAutofit fontScale="85000" lnSpcReduction="20000"/>
          </a:bodyPr>
          <a:lstStyle/>
          <a:p>
            <a:pPr marL="457200" lvl="0" indent="-457200"/>
            <a:r>
              <a:rPr lang="en-US" dirty="0" smtClean="0"/>
              <a:t>When information </a:t>
            </a:r>
            <a:r>
              <a:rPr lang="en-US" dirty="0"/>
              <a:t>becomes known to the IM agency, their eligibility will </a:t>
            </a:r>
            <a:r>
              <a:rPr lang="en-US" dirty="0" smtClean="0"/>
              <a:t>be suspended, or </a:t>
            </a:r>
            <a:r>
              <a:rPr lang="en-US" dirty="0"/>
              <a:t>put “on hold”. </a:t>
            </a:r>
          </a:p>
          <a:p>
            <a:pPr marL="914400" lvl="1" indent="-457200">
              <a:buFont typeface="Arial" panose="020B0604020202020204" pitchFamily="34" charset="0"/>
              <a:buChar char="•"/>
            </a:pPr>
            <a:r>
              <a:rPr lang="en-US" dirty="0"/>
              <a:t>For DOC inmates, we expect to receive this information automatically via data exchange.</a:t>
            </a:r>
          </a:p>
          <a:p>
            <a:pPr marL="914400" lvl="1" indent="-457200">
              <a:buFont typeface="Arial" panose="020B0604020202020204" pitchFamily="34" charset="0"/>
              <a:buChar char="•"/>
            </a:pPr>
            <a:r>
              <a:rPr lang="en-US" dirty="0"/>
              <a:t>For inmates of </a:t>
            </a:r>
            <a:r>
              <a:rPr lang="en-US" dirty="0" smtClean="0"/>
              <a:t>local jails</a:t>
            </a:r>
            <a:r>
              <a:rPr lang="en-US" dirty="0"/>
              <a:t>, we will continue to rely on direct reporting from members or jails.</a:t>
            </a:r>
          </a:p>
          <a:p>
            <a:pPr marL="457200" indent="-457200"/>
            <a:r>
              <a:rPr lang="en-US" dirty="0" smtClean="0"/>
              <a:t>During </a:t>
            </a:r>
            <a:r>
              <a:rPr lang="en-US" dirty="0"/>
              <a:t>the time they have suspended benefits, BadgerCare Plus/Medicaid will only cover services received while the member is outside of jail or prison for 24 hours or more.</a:t>
            </a:r>
          </a:p>
          <a:p>
            <a:endParaRPr lang="en-US" dirty="0"/>
          </a:p>
        </p:txBody>
      </p:sp>
    </p:spTree>
    <p:extLst>
      <p:ext uri="{BB962C8B-B14F-4D97-AF65-F5344CB8AC3E}">
        <p14:creationId xmlns:p14="http://schemas.microsoft.com/office/powerpoint/2010/main" val="1832625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76400"/>
            <a:ext cx="8229600" cy="609600"/>
          </a:xfrm>
        </p:spPr>
        <p:txBody>
          <a:bodyPr>
            <a:normAutofit fontScale="90000"/>
          </a:bodyPr>
          <a:lstStyle/>
          <a:p>
            <a:r>
              <a:rPr lang="en-US" dirty="0" smtClean="0"/>
              <a:t>New Process Overview </a:t>
            </a:r>
            <a:endParaRPr lang="en-US" dirty="0"/>
          </a:p>
        </p:txBody>
      </p:sp>
      <p:sp>
        <p:nvSpPr>
          <p:cNvPr id="3" name="Content Placeholder 2"/>
          <p:cNvSpPr>
            <a:spLocks noGrp="1"/>
          </p:cNvSpPr>
          <p:nvPr>
            <p:ph idx="1"/>
          </p:nvPr>
        </p:nvSpPr>
        <p:spPr>
          <a:xfrm>
            <a:off x="457200" y="2514600"/>
            <a:ext cx="8229600" cy="3611563"/>
          </a:xfrm>
        </p:spPr>
        <p:txBody>
          <a:bodyPr>
            <a:normAutofit fontScale="85000" lnSpcReduction="10000"/>
          </a:bodyPr>
          <a:lstStyle/>
          <a:p>
            <a:pPr marL="457200" indent="-457200"/>
            <a:r>
              <a:rPr lang="en-US" dirty="0"/>
              <a:t>Some forms of Medicaid will end because incarceration prevents the member from meeting basic program requirements. For example:</a:t>
            </a:r>
          </a:p>
          <a:p>
            <a:pPr marL="914400" lvl="1" indent="-457200">
              <a:buFont typeface="Arial" panose="020B0604020202020204" pitchFamily="34" charset="0"/>
              <a:buChar char="•"/>
            </a:pPr>
            <a:r>
              <a:rPr lang="en-US" dirty="0"/>
              <a:t>MAPP</a:t>
            </a:r>
          </a:p>
          <a:p>
            <a:pPr marL="914400" lvl="1" indent="-457200">
              <a:buFont typeface="Arial" panose="020B0604020202020204" pitchFamily="34" charset="0"/>
              <a:buChar char="•"/>
            </a:pPr>
            <a:r>
              <a:rPr lang="en-US" dirty="0" smtClean="0"/>
              <a:t>Long-Term </a:t>
            </a:r>
            <a:r>
              <a:rPr lang="en-US" dirty="0"/>
              <a:t>C</a:t>
            </a:r>
            <a:r>
              <a:rPr lang="en-US" dirty="0" smtClean="0"/>
              <a:t>are </a:t>
            </a:r>
            <a:r>
              <a:rPr lang="en-US" dirty="0"/>
              <a:t>programs</a:t>
            </a:r>
          </a:p>
          <a:p>
            <a:pPr marL="457200" indent="-457200"/>
            <a:r>
              <a:rPr lang="en-US" dirty="0"/>
              <a:t>Prior to disenrolling a member due to incarceration, CARES will look to see if the member is eligible for a form of BadgerCare Plus or Medicaid that can be suspended.</a:t>
            </a:r>
          </a:p>
          <a:p>
            <a:endParaRPr lang="en-US" dirty="0"/>
          </a:p>
        </p:txBody>
      </p:sp>
    </p:spTree>
    <p:extLst>
      <p:ext uri="{BB962C8B-B14F-4D97-AF65-F5344CB8AC3E}">
        <p14:creationId xmlns:p14="http://schemas.microsoft.com/office/powerpoint/2010/main" val="2209875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0"/>
            <a:ext cx="8229600" cy="1066800"/>
          </a:xfrm>
        </p:spPr>
        <p:txBody>
          <a:bodyPr/>
          <a:lstStyle/>
          <a:p>
            <a:r>
              <a:rPr lang="en-US" dirty="0" smtClean="0"/>
              <a:t>New Process Overview	</a:t>
            </a:r>
            <a:endParaRPr lang="en-US" dirty="0"/>
          </a:p>
        </p:txBody>
      </p:sp>
      <p:sp>
        <p:nvSpPr>
          <p:cNvPr id="3" name="Content Placeholder 2"/>
          <p:cNvSpPr>
            <a:spLocks noGrp="1"/>
          </p:cNvSpPr>
          <p:nvPr>
            <p:ph idx="1"/>
          </p:nvPr>
        </p:nvSpPr>
        <p:spPr>
          <a:xfrm>
            <a:off x="457200" y="2743200"/>
            <a:ext cx="8229600" cy="3886200"/>
          </a:xfrm>
        </p:spPr>
        <p:txBody>
          <a:bodyPr>
            <a:normAutofit fontScale="85000" lnSpcReduction="10000"/>
          </a:bodyPr>
          <a:lstStyle/>
          <a:p>
            <a:pPr marL="228600" indent="-228600">
              <a:spcAft>
                <a:spcPts val="600"/>
              </a:spcAft>
            </a:pPr>
            <a:r>
              <a:rPr lang="en-US" dirty="0"/>
              <a:t>Eligible members are subject to change reporting rules.</a:t>
            </a:r>
          </a:p>
          <a:p>
            <a:pPr marL="228600" indent="-228600">
              <a:spcAft>
                <a:spcPts val="600"/>
              </a:spcAft>
            </a:pPr>
            <a:r>
              <a:rPr lang="en-US" dirty="0"/>
              <a:t>They are also required to complete an annual renewal, if it occurs while they are incarcerated, in order to maintain their benefits.  </a:t>
            </a:r>
          </a:p>
          <a:p>
            <a:pPr marL="685800" lvl="1">
              <a:spcAft>
                <a:spcPts val="600"/>
              </a:spcAft>
              <a:buFont typeface="Arial" pitchFamily="34" charset="0"/>
              <a:buChar char="•"/>
            </a:pPr>
            <a:r>
              <a:rPr lang="en-US" dirty="0"/>
              <a:t>In most cases, this will be an administrative renewal, which requires them to review information but not take action</a:t>
            </a:r>
            <a:r>
              <a:rPr lang="en-US" dirty="0" smtClean="0"/>
              <a:t>.</a:t>
            </a:r>
          </a:p>
          <a:p>
            <a:pPr marL="685800" lvl="1">
              <a:spcAft>
                <a:spcPts val="600"/>
              </a:spcAft>
              <a:buFont typeface="Arial" pitchFamily="34" charset="0"/>
              <a:buChar char="•"/>
            </a:pPr>
            <a:r>
              <a:rPr lang="en-US" dirty="0"/>
              <a:t>There is no limit to how long someone’s benefits can be on hold, as long as they continue to meet program rules. </a:t>
            </a:r>
          </a:p>
          <a:p>
            <a:pPr marL="685800" lvl="1">
              <a:spcAft>
                <a:spcPts val="600"/>
              </a:spcAft>
              <a:buFont typeface="Arial" pitchFamily="34" charset="0"/>
              <a:buChar char="•"/>
            </a:pPr>
            <a:endParaRPr lang="en-US" dirty="0"/>
          </a:p>
          <a:p>
            <a:endParaRPr lang="en-US" dirty="0"/>
          </a:p>
        </p:txBody>
      </p:sp>
    </p:spTree>
    <p:extLst>
      <p:ext uri="{BB962C8B-B14F-4D97-AF65-F5344CB8AC3E}">
        <p14:creationId xmlns:p14="http://schemas.microsoft.com/office/powerpoint/2010/main" val="2738963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0"/>
            <a:ext cx="8229600" cy="685800"/>
          </a:xfrm>
        </p:spPr>
        <p:txBody>
          <a:bodyPr>
            <a:normAutofit fontScale="90000"/>
          </a:bodyPr>
          <a:lstStyle/>
          <a:p>
            <a:r>
              <a:rPr lang="en-US" dirty="0" smtClean="0"/>
              <a:t>New Process Overview</a:t>
            </a:r>
            <a:endParaRPr lang="en-US" dirty="0"/>
          </a:p>
        </p:txBody>
      </p:sp>
      <p:sp>
        <p:nvSpPr>
          <p:cNvPr id="3" name="Content Placeholder 2"/>
          <p:cNvSpPr>
            <a:spLocks noGrp="1"/>
          </p:cNvSpPr>
          <p:nvPr>
            <p:ph idx="1"/>
          </p:nvPr>
        </p:nvSpPr>
        <p:spPr>
          <a:xfrm>
            <a:off x="457200" y="2286000"/>
            <a:ext cx="8229600" cy="3840163"/>
          </a:xfrm>
        </p:spPr>
        <p:txBody>
          <a:bodyPr>
            <a:normAutofit fontScale="92500" lnSpcReduction="20000"/>
          </a:bodyPr>
          <a:lstStyle/>
          <a:p>
            <a:pPr marL="228600" indent="-228600">
              <a:spcAft>
                <a:spcPts val="600"/>
              </a:spcAft>
            </a:pPr>
            <a:r>
              <a:rPr lang="en-US" sz="2600" dirty="0"/>
              <a:t>Individuals whose health care is </a:t>
            </a:r>
            <a:r>
              <a:rPr lang="en-US" sz="2600" dirty="0" smtClean="0"/>
              <a:t>suspended </a:t>
            </a:r>
            <a:r>
              <a:rPr lang="en-US" sz="2600" dirty="0"/>
              <a:t>are still considered eligible members with open cases. </a:t>
            </a:r>
            <a:endParaRPr lang="en-US" sz="2400" dirty="0"/>
          </a:p>
          <a:p>
            <a:pPr lvl="1">
              <a:spcAft>
                <a:spcPts val="600"/>
              </a:spcAft>
            </a:pPr>
            <a:r>
              <a:rPr lang="en-US" sz="2400" dirty="0"/>
              <a:t>If they are part of a family enrolled in BadgerCare Plus or Medicaid, they can stay on the same case and be considered to be “temporarily absent” from the home.</a:t>
            </a:r>
          </a:p>
          <a:p>
            <a:pPr lvl="1">
              <a:spcAft>
                <a:spcPts val="600"/>
              </a:spcAft>
            </a:pPr>
            <a:r>
              <a:rPr lang="en-US" sz="2400" dirty="0"/>
              <a:t>This temporary absence can last as long as the person is incarcerated. There is no time limit while the person is incarcerated.</a:t>
            </a:r>
          </a:p>
          <a:p>
            <a:pPr lvl="1">
              <a:spcAft>
                <a:spcPts val="600"/>
              </a:spcAft>
            </a:pPr>
            <a:r>
              <a:rPr lang="en-US" sz="2400" dirty="0"/>
              <a:t>Members will be asked to indicate if the incarcerated individual is still part of the household so that workers know if they need to be kept or removed from the case. </a:t>
            </a:r>
          </a:p>
          <a:p>
            <a:endParaRPr lang="en-US" dirty="0"/>
          </a:p>
        </p:txBody>
      </p:sp>
    </p:spTree>
    <p:extLst>
      <p:ext uri="{BB962C8B-B14F-4D97-AF65-F5344CB8AC3E}">
        <p14:creationId xmlns:p14="http://schemas.microsoft.com/office/powerpoint/2010/main" val="2424325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5400"/>
            <a:ext cx="8229600" cy="1447800"/>
          </a:xfrm>
        </p:spPr>
        <p:txBody>
          <a:bodyPr/>
          <a:lstStyle/>
          <a:p>
            <a:r>
              <a:rPr lang="en-US" dirty="0" smtClean="0"/>
              <a:t>Huber and Pregnant Women</a:t>
            </a:r>
            <a:endParaRPr lang="en-US" dirty="0"/>
          </a:p>
        </p:txBody>
      </p:sp>
      <p:sp>
        <p:nvSpPr>
          <p:cNvPr id="3" name="Content Placeholder 2"/>
          <p:cNvSpPr>
            <a:spLocks noGrp="1"/>
          </p:cNvSpPr>
          <p:nvPr>
            <p:ph idx="1"/>
          </p:nvPr>
        </p:nvSpPr>
        <p:spPr>
          <a:xfrm>
            <a:off x="457200" y="2819400"/>
            <a:ext cx="8229600" cy="3306763"/>
          </a:xfrm>
        </p:spPr>
        <p:txBody>
          <a:bodyPr>
            <a:normAutofit lnSpcReduction="10000"/>
          </a:bodyPr>
          <a:lstStyle/>
          <a:p>
            <a:r>
              <a:rPr lang="en-US" dirty="0" smtClean="0"/>
              <a:t>Huber Law-Inmates released on Huber to care for family members are still eligible for full benefit BCP/Medicaid. Huber for any other reason will be eligible for suspended benefits.</a:t>
            </a:r>
          </a:p>
          <a:p>
            <a:r>
              <a:rPr lang="en-US" dirty="0" smtClean="0"/>
              <a:t>Pregnant Inmates-still eligible for full benefit BCP. When pregnancy ends, may enter suspended BCP. </a:t>
            </a:r>
            <a:endParaRPr lang="en-US" dirty="0"/>
          </a:p>
        </p:txBody>
      </p:sp>
    </p:spTree>
    <p:extLst>
      <p:ext uri="{BB962C8B-B14F-4D97-AF65-F5344CB8AC3E}">
        <p14:creationId xmlns:p14="http://schemas.microsoft.com/office/powerpoint/2010/main" val="35351676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938</TotalTime>
  <Words>1310</Words>
  <Application>Microsoft Office PowerPoint</Application>
  <PresentationFormat>On-screen Show (4:3)</PresentationFormat>
  <Paragraphs>81</Paragraphs>
  <Slides>22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Office Theme</vt:lpstr>
      <vt:lpstr>BadgerCare Plus Suspension vs Termination for Inmates </vt:lpstr>
      <vt:lpstr>Background </vt:lpstr>
      <vt:lpstr>Suspension of Eligibility </vt:lpstr>
      <vt:lpstr>Goals</vt:lpstr>
      <vt:lpstr>New Process Overview</vt:lpstr>
      <vt:lpstr>New Process Overview </vt:lpstr>
      <vt:lpstr>New Process Overview </vt:lpstr>
      <vt:lpstr>New Process Overview</vt:lpstr>
      <vt:lpstr>Huber and Pregnant Women</vt:lpstr>
      <vt:lpstr>Three Month Grace Period  </vt:lpstr>
      <vt:lpstr>New Applications</vt:lpstr>
      <vt:lpstr>Existing Members</vt:lpstr>
      <vt:lpstr> Existing Members</vt:lpstr>
      <vt:lpstr>Redetermining Eligibility at Release</vt:lpstr>
      <vt:lpstr>Redetermining Eligibility at Release</vt:lpstr>
      <vt:lpstr>Impacts to IM Workers</vt:lpstr>
      <vt:lpstr>CWW Changes</vt:lpstr>
      <vt:lpstr>Current Demo Screen</vt:lpstr>
      <vt:lpstr>New Jail Address Screen</vt:lpstr>
      <vt:lpstr>Non Financial Summary Page</vt:lpstr>
      <vt:lpstr>Member Communications</vt:lpstr>
      <vt:lpstr>Questions?  </vt:lpstr>
    </vt:vector>
  </TitlesOfParts>
  <Company>Dane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CAPITAL CONSORTIUM Adams   Colombia   Dane   Dodge   Juneau   Richland   Sauk   Sheboygan</dc:title>
  <dc:creator>Esterrich, Antonio</dc:creator>
  <cp:lastModifiedBy>Johnson, Robyn</cp:lastModifiedBy>
  <cp:revision>39</cp:revision>
  <dcterms:created xsi:type="dcterms:W3CDTF">2016-02-08T19:03:51Z</dcterms:created>
  <dcterms:modified xsi:type="dcterms:W3CDTF">2023-03-30T19:30:41Z</dcterms:modified>
</cp:coreProperties>
</file>