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7" r:id="rId2"/>
    <p:sldId id="301"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02" r:id="rId30"/>
    <p:sldId id="283" r:id="rId31"/>
    <p:sldId id="286" r:id="rId32"/>
    <p:sldId id="284" r:id="rId33"/>
    <p:sldId id="285" r:id="rId34"/>
    <p:sldId id="287" r:id="rId35"/>
    <p:sldId id="288" r:id="rId36"/>
    <p:sldId id="289" r:id="rId37"/>
    <p:sldId id="290" r:id="rId38"/>
    <p:sldId id="291" r:id="rId39"/>
    <p:sldId id="292" r:id="rId40"/>
    <p:sldId id="293" r:id="rId41"/>
    <p:sldId id="294" r:id="rId42"/>
    <p:sldId id="296" r:id="rId43"/>
    <p:sldId id="297" r:id="rId44"/>
    <p:sldId id="298" r:id="rId45"/>
    <p:sldId id="299" r:id="rId46"/>
    <p:sldId id="300"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4CC37B-E475-4221-998B-0F81EB656E73}" type="datetimeFigureOut">
              <a:rPr lang="en-US" smtClean="0"/>
              <a:t>2/18/2019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132C58-DF6D-4447-8ECE-A1D289EEF39E}" type="slidenum">
              <a:rPr lang="en-US" smtClean="0"/>
              <a:t>‹#›</a:t>
            </a:fld>
            <a:endParaRPr lang="en-US"/>
          </a:p>
        </p:txBody>
      </p:sp>
    </p:spTree>
    <p:extLst>
      <p:ext uri="{BB962C8B-B14F-4D97-AF65-F5344CB8AC3E}">
        <p14:creationId xmlns:p14="http://schemas.microsoft.com/office/powerpoint/2010/main" val="233669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5FE85-3C02-4B21-AF6E-76FB0492EB17}"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347892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37CD2-9576-46D3-9664-9C1E46EABF68}"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411744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61608-4789-4A06-AB7F-D35EF55B5F7A}"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97134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45E34-AC1F-4A10-85AF-26DCD1B0F88B}"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228675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E2A9C-5F1F-4FF3-A084-461DBB71F276}"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309037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8C211-660C-4938-9314-F167ED23E648}" type="datetime1">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226514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2B3FC7-3C00-4F50-A81E-DFDC9E18C0D6}" type="datetime1">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105564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A0D5EB-A71C-4CC6-A6EE-F865F0CCF691}" type="datetime1">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24293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BA223-950A-4404-8D30-7CB286C2014C}" type="datetime1">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99743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07213-672F-4D44-9962-98AF5E20DE8F}" type="datetime1">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151948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FC215-7147-4958-BA6E-71A47E0DEDE2}" type="datetime1">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D44D4-B4C8-4984-8CD6-7897F776038B}" type="slidenum">
              <a:rPr lang="en-US" smtClean="0"/>
              <a:t>‹#›</a:t>
            </a:fld>
            <a:endParaRPr lang="en-US"/>
          </a:p>
        </p:txBody>
      </p:sp>
    </p:spTree>
    <p:extLst>
      <p:ext uri="{BB962C8B-B14F-4D97-AF65-F5344CB8AC3E}">
        <p14:creationId xmlns:p14="http://schemas.microsoft.com/office/powerpoint/2010/main" val="334705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07C55-CEC2-4448-A303-E851AEF72954}" type="datetime1">
              <a:rPr lang="en-US" smtClean="0"/>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D44D4-B4C8-4984-8CD6-7897F776038B}" type="slidenum">
              <a:rPr lang="en-US" smtClean="0"/>
              <a:t>‹#›</a:t>
            </a:fld>
            <a:endParaRPr lang="en-US"/>
          </a:p>
        </p:txBody>
      </p:sp>
    </p:spTree>
    <p:extLst>
      <p:ext uri="{BB962C8B-B14F-4D97-AF65-F5344CB8AC3E}">
        <p14:creationId xmlns:p14="http://schemas.microsoft.com/office/powerpoint/2010/main" val="377640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THE KIDS SYSTEM</a:t>
            </a:r>
            <a:endParaRPr lang="en-US" sz="3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How to use the KIDS system to assist in Economic Support case work</a:t>
            </a:r>
            <a:endParaRPr lang="en-US" sz="2000" dirty="0"/>
          </a:p>
        </p:txBody>
      </p:sp>
      <p:sp>
        <p:nvSpPr>
          <p:cNvPr id="3" name="Slide Number Placeholder 2"/>
          <p:cNvSpPr>
            <a:spLocks noGrp="1"/>
          </p:cNvSpPr>
          <p:nvPr>
            <p:ph type="sldNum" sz="quarter" idx="12"/>
          </p:nvPr>
        </p:nvSpPr>
        <p:spPr/>
        <p:txBody>
          <a:bodyPr/>
          <a:lstStyle/>
          <a:p>
            <a:fld id="{026D44D4-B4C8-4984-8CD6-7897F776038B}" type="slidenum">
              <a:rPr lang="en-US" smtClean="0"/>
              <a:t>1</a:t>
            </a:fld>
            <a:endParaRPr lang="en-US"/>
          </a:p>
        </p:txBody>
      </p:sp>
    </p:spTree>
    <p:extLst>
      <p:ext uri="{BB962C8B-B14F-4D97-AF65-F5344CB8AC3E}">
        <p14:creationId xmlns:p14="http://schemas.microsoft.com/office/powerpoint/2010/main" val="30809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01 - PARTICIPANT DATA</a:t>
            </a:r>
            <a:endParaRPr lang="en-US" dirty="0"/>
          </a:p>
        </p:txBody>
      </p:sp>
      <p:sp>
        <p:nvSpPr>
          <p:cNvPr id="4" name="Text Placeholder 3"/>
          <p:cNvSpPr>
            <a:spLocks noGrp="1"/>
          </p:cNvSpPr>
          <p:nvPr>
            <p:ph type="body" sz="half" idx="2"/>
          </p:nvPr>
        </p:nvSpPr>
        <p:spPr>
          <a:xfrm>
            <a:off x="1219200" y="5367338"/>
            <a:ext cx="6553200" cy="804862"/>
          </a:xfrm>
        </p:spPr>
        <p:txBody>
          <a:bodyPr>
            <a:normAutofit/>
          </a:bodyPr>
          <a:lstStyle/>
          <a:p>
            <a:pPr algn="ctr"/>
            <a:r>
              <a:rPr lang="en-US" sz="2000" dirty="0" smtClean="0"/>
              <a:t>Selecting 1 on the prior screen brings you to this search screen.  You  have a number of ways to search a case.  </a:t>
            </a:r>
            <a:endParaRPr lang="en-US" sz="2000" dirty="0"/>
          </a:p>
        </p:txBody>
      </p:sp>
      <p:pic>
        <p:nvPicPr>
          <p:cNvPr id="921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19200" y="612775"/>
            <a:ext cx="655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26D44D4-B4C8-4984-8CD6-7897F776038B}" type="slidenum">
              <a:rPr lang="en-US" smtClean="0"/>
              <a:t>10</a:t>
            </a:fld>
            <a:endParaRPr lang="en-US"/>
          </a:p>
        </p:txBody>
      </p:sp>
    </p:spTree>
    <p:extLst>
      <p:ext uri="{BB962C8B-B14F-4D97-AF65-F5344CB8AC3E}">
        <p14:creationId xmlns:p14="http://schemas.microsoft.com/office/powerpoint/2010/main" val="231669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5029200"/>
            <a:ext cx="6477000" cy="1143000"/>
          </a:xfrm>
        </p:spPr>
        <p:txBody>
          <a:bodyPr>
            <a:normAutofit fontScale="92500" lnSpcReduction="10000"/>
          </a:bodyPr>
          <a:lstStyle/>
          <a:p>
            <a:pPr algn="ctr"/>
            <a:r>
              <a:rPr lang="en-US" sz="2000" dirty="0" smtClean="0"/>
              <a:t>You may only have one hit if searching by name or you may have many.  Select the individual that you want.  A “P” under type tells you that this is the primary entry for someone.  An “A” is alias.</a:t>
            </a:r>
            <a:endParaRPr lang="en-US" sz="2000" dirty="0"/>
          </a:p>
        </p:txBody>
      </p:sp>
      <p:pic>
        <p:nvPicPr>
          <p:cNvPr id="1024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19200" y="381000"/>
            <a:ext cx="6477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1204540" y="371707"/>
            <a:ext cx="6487943" cy="4560000"/>
          </a:xfrm>
          <a:prstGeom prst="rect">
            <a:avLst/>
          </a:prstGeom>
        </p:spPr>
      </p:pic>
      <p:sp>
        <p:nvSpPr>
          <p:cNvPr id="2" name="Slide Number Placeholder 1"/>
          <p:cNvSpPr>
            <a:spLocks noGrp="1"/>
          </p:cNvSpPr>
          <p:nvPr>
            <p:ph type="sldNum" sz="quarter" idx="12"/>
          </p:nvPr>
        </p:nvSpPr>
        <p:spPr/>
        <p:txBody>
          <a:bodyPr/>
          <a:lstStyle/>
          <a:p>
            <a:fld id="{026D44D4-B4C8-4984-8CD6-7897F776038B}" type="slidenum">
              <a:rPr lang="en-US" smtClean="0"/>
              <a:t>11</a:t>
            </a:fld>
            <a:endParaRPr lang="en-US"/>
          </a:p>
        </p:txBody>
      </p:sp>
    </p:spTree>
    <p:extLst>
      <p:ext uri="{BB962C8B-B14F-4D97-AF65-F5344CB8AC3E}">
        <p14:creationId xmlns:p14="http://schemas.microsoft.com/office/powerpoint/2010/main" val="250661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4953000"/>
            <a:ext cx="5486400" cy="1219200"/>
          </a:xfrm>
        </p:spPr>
        <p:txBody>
          <a:bodyPr>
            <a:normAutofit/>
          </a:bodyPr>
          <a:lstStyle/>
          <a:p>
            <a:pPr algn="ctr"/>
            <a:r>
              <a:rPr lang="en-US" sz="2000" dirty="0" smtClean="0"/>
              <a:t>Entering 1 in the selection will take you to this screen, which is a general information screen.  It shows the person’s information and address.</a:t>
            </a:r>
            <a:endParaRPr lang="en-US" sz="2000" dirty="0"/>
          </a:p>
        </p:txBody>
      </p:sp>
      <p:pic>
        <p:nvPicPr>
          <p:cNvPr id="1126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143000" y="381000"/>
            <a:ext cx="6858000"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148541" y="396717"/>
            <a:ext cx="6871703" cy="4560000"/>
          </a:xfrm>
          <a:prstGeom prst="rect">
            <a:avLst/>
          </a:prstGeom>
        </p:spPr>
      </p:pic>
      <p:sp>
        <p:nvSpPr>
          <p:cNvPr id="3" name="Slide Number Placeholder 2"/>
          <p:cNvSpPr>
            <a:spLocks noGrp="1"/>
          </p:cNvSpPr>
          <p:nvPr>
            <p:ph type="sldNum" sz="quarter" idx="12"/>
          </p:nvPr>
        </p:nvSpPr>
        <p:spPr/>
        <p:txBody>
          <a:bodyPr/>
          <a:lstStyle/>
          <a:p>
            <a:fld id="{026D44D4-B4C8-4984-8CD6-7897F776038B}" type="slidenum">
              <a:rPr lang="en-US" smtClean="0"/>
              <a:t>12</a:t>
            </a:fld>
            <a:endParaRPr lang="en-US"/>
          </a:p>
        </p:txBody>
      </p:sp>
      <p:sp>
        <p:nvSpPr>
          <p:cNvPr id="5" name="TextBox 4"/>
          <p:cNvSpPr txBox="1"/>
          <p:nvPr/>
        </p:nvSpPr>
        <p:spPr>
          <a:xfrm>
            <a:off x="1792288" y="76200"/>
            <a:ext cx="5599112" cy="369332"/>
          </a:xfrm>
          <a:prstGeom prst="rect">
            <a:avLst/>
          </a:prstGeom>
          <a:noFill/>
        </p:spPr>
        <p:txBody>
          <a:bodyPr wrap="square" rtlCol="0">
            <a:spAutoFit/>
          </a:bodyPr>
          <a:lstStyle/>
          <a:p>
            <a:pPr algn="ctr"/>
            <a:r>
              <a:rPr lang="en-US" dirty="0" smtClean="0"/>
              <a:t>Participant details</a:t>
            </a:r>
            <a:endParaRPr lang="en-US" dirty="0"/>
          </a:p>
        </p:txBody>
      </p:sp>
    </p:spTree>
    <p:extLst>
      <p:ext uri="{BB962C8B-B14F-4D97-AF65-F5344CB8AC3E}">
        <p14:creationId xmlns:p14="http://schemas.microsoft.com/office/powerpoint/2010/main" val="10032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95400" y="4800600"/>
            <a:ext cx="6705600" cy="1371600"/>
          </a:xfrm>
        </p:spPr>
        <p:txBody>
          <a:bodyPr>
            <a:normAutofit/>
          </a:bodyPr>
          <a:lstStyle/>
          <a:p>
            <a:pPr algn="ctr"/>
            <a:r>
              <a:rPr lang="en-US" sz="2000" dirty="0" smtClean="0"/>
              <a:t>Hitting F4 on the prior page, then selecting 1, and then selecting 4 will take you to their address screen.  This will show a history of the client’s various residential and mailing addresses, as reported to child support.</a:t>
            </a:r>
            <a:endParaRPr lang="en-US" sz="2000" dirty="0"/>
          </a:p>
        </p:txBody>
      </p:sp>
      <p:pic>
        <p:nvPicPr>
          <p:cNvPr id="1229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95400" y="381000"/>
            <a:ext cx="6705600" cy="434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295400" y="381000"/>
            <a:ext cx="6876884" cy="4560203"/>
          </a:xfrm>
          <a:prstGeom prst="rect">
            <a:avLst/>
          </a:prstGeom>
        </p:spPr>
      </p:pic>
      <p:sp>
        <p:nvSpPr>
          <p:cNvPr id="3" name="Slide Number Placeholder 2"/>
          <p:cNvSpPr>
            <a:spLocks noGrp="1"/>
          </p:cNvSpPr>
          <p:nvPr>
            <p:ph type="sldNum" sz="quarter" idx="12"/>
          </p:nvPr>
        </p:nvSpPr>
        <p:spPr/>
        <p:txBody>
          <a:bodyPr/>
          <a:lstStyle/>
          <a:p>
            <a:fld id="{026D44D4-B4C8-4984-8CD6-7897F776038B}" type="slidenum">
              <a:rPr lang="en-US" smtClean="0"/>
              <a:t>13</a:t>
            </a:fld>
            <a:endParaRPr lang="en-US"/>
          </a:p>
        </p:txBody>
      </p:sp>
    </p:spTree>
    <p:extLst>
      <p:ext uri="{BB962C8B-B14F-4D97-AF65-F5344CB8AC3E}">
        <p14:creationId xmlns:p14="http://schemas.microsoft.com/office/powerpoint/2010/main" val="548229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914400"/>
          </a:xfrm>
        </p:spPr>
        <p:txBody>
          <a:bodyPr/>
          <a:lstStyle/>
          <a:p>
            <a:pPr algn="ctr"/>
            <a:r>
              <a:rPr lang="en-US" b="0" dirty="0" smtClean="0"/>
              <a:t/>
            </a:r>
            <a:br>
              <a:rPr lang="en-US" b="0" dirty="0" smtClean="0"/>
            </a:br>
            <a:endParaRPr lang="en-US" b="0" dirty="0"/>
          </a:p>
        </p:txBody>
      </p:sp>
      <p:sp>
        <p:nvSpPr>
          <p:cNvPr id="4" name="Text Placeholder 3"/>
          <p:cNvSpPr>
            <a:spLocks noGrp="1"/>
          </p:cNvSpPr>
          <p:nvPr>
            <p:ph type="body" sz="half" idx="2"/>
          </p:nvPr>
        </p:nvSpPr>
        <p:spPr>
          <a:xfrm>
            <a:off x="1219200" y="4800600"/>
            <a:ext cx="6553200" cy="762000"/>
          </a:xfrm>
        </p:spPr>
        <p:txBody>
          <a:bodyPr>
            <a:normAutofit/>
          </a:bodyPr>
          <a:lstStyle/>
          <a:p>
            <a:pPr algn="ctr"/>
            <a:r>
              <a:rPr lang="en-US" sz="2000" dirty="0" smtClean="0"/>
              <a:t>Selecting a line number will bring you to this screen, showing the address.</a:t>
            </a:r>
            <a:endParaRPr lang="en-US" sz="2000" dirty="0"/>
          </a:p>
        </p:txBody>
      </p:sp>
      <p:pic>
        <p:nvPicPr>
          <p:cNvPr id="1331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19200" y="304800"/>
            <a:ext cx="6553200" cy="44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19200" y="5486400"/>
            <a:ext cx="6934200" cy="707886"/>
          </a:xfrm>
          <a:prstGeom prst="rect">
            <a:avLst/>
          </a:prstGeom>
          <a:noFill/>
        </p:spPr>
        <p:txBody>
          <a:bodyPr wrap="square" rtlCol="0">
            <a:spAutoFit/>
          </a:bodyPr>
          <a:lstStyle/>
          <a:p>
            <a:pPr algn="ctr"/>
            <a:r>
              <a:rPr lang="en-US" sz="2000" dirty="0" smtClean="0">
                <a:solidFill>
                  <a:srgbClr val="FF0000"/>
                </a:solidFill>
              </a:rPr>
              <a:t>NOTES: IF THERE IS A Y ON THE NOTES LINE, HIT F5 TO SEE THE DETAILS.  THIS IS COMMON FOR ALL KIDS SCREENS WITH NOTES.</a:t>
            </a:r>
            <a:endParaRPr lang="en-US" sz="2000" dirty="0">
              <a:solidFill>
                <a:srgbClr val="FF0000"/>
              </a:solidFill>
            </a:endParaRPr>
          </a:p>
        </p:txBody>
      </p:sp>
      <p:sp>
        <p:nvSpPr>
          <p:cNvPr id="3" name="Rectangle 2"/>
          <p:cNvSpPr/>
          <p:nvPr/>
        </p:nvSpPr>
        <p:spPr>
          <a:xfrm>
            <a:off x="6705600" y="3429000"/>
            <a:ext cx="685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219200" y="383924"/>
            <a:ext cx="6871703" cy="4560000"/>
          </a:xfrm>
          <a:prstGeom prst="rect">
            <a:avLst/>
          </a:prstGeom>
        </p:spPr>
      </p:pic>
      <p:sp>
        <p:nvSpPr>
          <p:cNvPr id="7" name="Slide Number Placeholder 6"/>
          <p:cNvSpPr>
            <a:spLocks noGrp="1"/>
          </p:cNvSpPr>
          <p:nvPr>
            <p:ph type="sldNum" sz="quarter" idx="12"/>
          </p:nvPr>
        </p:nvSpPr>
        <p:spPr/>
        <p:txBody>
          <a:bodyPr/>
          <a:lstStyle/>
          <a:p>
            <a:fld id="{026D44D4-B4C8-4984-8CD6-7897F776038B}" type="slidenum">
              <a:rPr lang="en-US" smtClean="0"/>
              <a:t>14</a:t>
            </a:fld>
            <a:endParaRPr lang="en-US"/>
          </a:p>
        </p:txBody>
      </p:sp>
      <p:sp>
        <p:nvSpPr>
          <p:cNvPr id="9" name="Rectangle 8"/>
          <p:cNvSpPr/>
          <p:nvPr/>
        </p:nvSpPr>
        <p:spPr>
          <a:xfrm>
            <a:off x="6705600" y="3429000"/>
            <a:ext cx="685800" cy="250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98477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4876800"/>
            <a:ext cx="5486400" cy="1295400"/>
          </a:xfrm>
        </p:spPr>
        <p:txBody>
          <a:bodyPr>
            <a:normAutofit/>
          </a:bodyPr>
          <a:lstStyle/>
          <a:p>
            <a:pPr algn="ctr"/>
            <a:r>
              <a:rPr lang="en-US" sz="2000" dirty="0" smtClean="0"/>
              <a:t>This is an example of a notes screen.</a:t>
            </a:r>
            <a:endParaRPr lang="en-US" sz="2000" dirty="0"/>
          </a:p>
        </p:txBody>
      </p:sp>
      <p:pic>
        <p:nvPicPr>
          <p:cNvPr id="1433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19200" y="304800"/>
            <a:ext cx="6400800" cy="44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26D44D4-B4C8-4984-8CD6-7897F776038B}" type="slidenum">
              <a:rPr lang="en-US" smtClean="0"/>
              <a:t>15</a:t>
            </a:fld>
            <a:endParaRPr lang="en-US"/>
          </a:p>
        </p:txBody>
      </p:sp>
    </p:spTree>
    <p:extLst>
      <p:ext uri="{BB962C8B-B14F-4D97-AF65-F5344CB8AC3E}">
        <p14:creationId xmlns:p14="http://schemas.microsoft.com/office/powerpoint/2010/main" val="2595798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4876800"/>
            <a:ext cx="6477000" cy="1295400"/>
          </a:xfrm>
        </p:spPr>
        <p:txBody>
          <a:bodyPr>
            <a:normAutofit lnSpcReduction="10000"/>
          </a:bodyPr>
          <a:lstStyle/>
          <a:p>
            <a:pPr algn="ctr"/>
            <a:r>
              <a:rPr lang="en-US" sz="2000" dirty="0" smtClean="0"/>
              <a:t>Clicking F4, selecting Participant Information Submenu and then Income will show you income sources reported for the person in question.  This can be useful if you are adding an absent parent to a case.</a:t>
            </a:r>
            <a:endParaRPr lang="en-US" sz="2000"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2107" r="12107"/>
          <a:stretch>
            <a:fillRect/>
          </a:stretch>
        </p:blipFill>
        <p:spPr>
          <a:xfrm>
            <a:off x="914400" y="304800"/>
            <a:ext cx="7467600" cy="4422775"/>
          </a:xfrm>
        </p:spPr>
      </p:pic>
      <p:sp>
        <p:nvSpPr>
          <p:cNvPr id="2" name="Slide Number Placeholder 1"/>
          <p:cNvSpPr>
            <a:spLocks noGrp="1"/>
          </p:cNvSpPr>
          <p:nvPr>
            <p:ph type="sldNum" sz="quarter" idx="12"/>
          </p:nvPr>
        </p:nvSpPr>
        <p:spPr/>
        <p:txBody>
          <a:bodyPr/>
          <a:lstStyle/>
          <a:p>
            <a:fld id="{026D44D4-B4C8-4984-8CD6-7897F776038B}" type="slidenum">
              <a:rPr lang="en-US" smtClean="0"/>
              <a:t>16</a:t>
            </a:fld>
            <a:endParaRPr lang="en-US"/>
          </a:p>
        </p:txBody>
      </p:sp>
    </p:spTree>
    <p:extLst>
      <p:ext uri="{BB962C8B-B14F-4D97-AF65-F5344CB8AC3E}">
        <p14:creationId xmlns:p14="http://schemas.microsoft.com/office/powerpoint/2010/main" val="2250808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533400"/>
          </a:xfrm>
        </p:spPr>
        <p:txBody>
          <a:bodyPr/>
          <a:lstStyle/>
          <a:p>
            <a:pPr algn="ctr"/>
            <a:r>
              <a:rPr lang="en-US" dirty="0" smtClean="0"/>
              <a:t>Case Information Submenu</a:t>
            </a:r>
            <a:endParaRPr lang="en-US" dirty="0"/>
          </a:p>
        </p:txBody>
      </p:sp>
      <p:sp>
        <p:nvSpPr>
          <p:cNvPr id="4" name="Text Placeholder 3"/>
          <p:cNvSpPr>
            <a:spLocks noGrp="1"/>
          </p:cNvSpPr>
          <p:nvPr>
            <p:ph type="body" sz="half" idx="2"/>
          </p:nvPr>
        </p:nvSpPr>
        <p:spPr>
          <a:xfrm>
            <a:off x="1066800" y="5257800"/>
            <a:ext cx="6934200" cy="1066800"/>
          </a:xfrm>
        </p:spPr>
        <p:txBody>
          <a:bodyPr>
            <a:normAutofit/>
          </a:bodyPr>
          <a:lstStyle/>
          <a:p>
            <a:pPr algn="ctr"/>
            <a:r>
              <a:rPr lang="en-US" sz="2000" dirty="0" smtClean="0"/>
              <a:t>Hitting F4 and then selecting Case Information Submenu will take you to this screen.  There are two screens of use: case event history and noncooperation.</a:t>
            </a:r>
            <a:endParaRPr lang="en-US" sz="20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762000" y="445532"/>
            <a:ext cx="7543800" cy="4422775"/>
          </a:xfrm>
        </p:spPr>
      </p:pic>
      <p:sp>
        <p:nvSpPr>
          <p:cNvPr id="3" name="Slide Number Placeholder 2"/>
          <p:cNvSpPr>
            <a:spLocks noGrp="1"/>
          </p:cNvSpPr>
          <p:nvPr>
            <p:ph type="sldNum" sz="quarter" idx="12"/>
          </p:nvPr>
        </p:nvSpPr>
        <p:spPr/>
        <p:txBody>
          <a:bodyPr/>
          <a:lstStyle/>
          <a:p>
            <a:fld id="{026D44D4-B4C8-4984-8CD6-7897F776038B}" type="slidenum">
              <a:rPr lang="en-US" smtClean="0"/>
              <a:t>17</a:t>
            </a:fld>
            <a:endParaRPr lang="en-US"/>
          </a:p>
        </p:txBody>
      </p:sp>
      <p:sp>
        <p:nvSpPr>
          <p:cNvPr id="5" name="TextBox 4"/>
          <p:cNvSpPr txBox="1"/>
          <p:nvPr/>
        </p:nvSpPr>
        <p:spPr>
          <a:xfrm>
            <a:off x="1792288" y="76200"/>
            <a:ext cx="5599112" cy="369332"/>
          </a:xfrm>
          <a:prstGeom prst="rect">
            <a:avLst/>
          </a:prstGeom>
          <a:noFill/>
        </p:spPr>
        <p:txBody>
          <a:bodyPr wrap="square" rtlCol="0">
            <a:spAutoFit/>
          </a:bodyPr>
          <a:lstStyle/>
          <a:p>
            <a:pPr algn="ctr"/>
            <a:r>
              <a:rPr lang="en-US" dirty="0" smtClean="0"/>
              <a:t>Finding a case</a:t>
            </a:r>
            <a:endParaRPr lang="en-US" dirty="0"/>
          </a:p>
        </p:txBody>
      </p:sp>
    </p:spTree>
    <p:extLst>
      <p:ext uri="{BB962C8B-B14F-4D97-AF65-F5344CB8AC3E}">
        <p14:creationId xmlns:p14="http://schemas.microsoft.com/office/powerpoint/2010/main" val="392989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4724400"/>
            <a:ext cx="6477000" cy="1524000"/>
          </a:xfrm>
        </p:spPr>
        <p:txBody>
          <a:bodyPr>
            <a:noAutofit/>
          </a:bodyPr>
          <a:lstStyle/>
          <a:p>
            <a:pPr algn="ctr"/>
            <a:r>
              <a:rPr lang="en-US" sz="2000" dirty="0" smtClean="0"/>
              <a:t>Selecting case event history from the prior screen will take you to this page, showing the various cases involving your person.  Select one to see more.  </a:t>
            </a:r>
            <a:r>
              <a:rPr lang="en-US" sz="2000" dirty="0" smtClean="0">
                <a:solidFill>
                  <a:srgbClr val="FF0000"/>
                </a:solidFill>
              </a:rPr>
              <a:t>Please note the roles: CP (custodial parent), NCP (non-custodial parent) and NLRR (non-legally related relative).  You may also see CHLD (child).</a:t>
            </a:r>
            <a:endParaRPr lang="en-US" sz="2000" dirty="0">
              <a:solidFill>
                <a:srgbClr val="FF0000"/>
              </a:solidFill>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990600" y="381000"/>
            <a:ext cx="7086600" cy="4346575"/>
          </a:xfrm>
        </p:spPr>
      </p:pic>
      <p:sp>
        <p:nvSpPr>
          <p:cNvPr id="2" name="Slide Number Placeholder 1"/>
          <p:cNvSpPr>
            <a:spLocks noGrp="1"/>
          </p:cNvSpPr>
          <p:nvPr>
            <p:ph type="sldNum" sz="quarter" idx="12"/>
          </p:nvPr>
        </p:nvSpPr>
        <p:spPr/>
        <p:txBody>
          <a:bodyPr/>
          <a:lstStyle/>
          <a:p>
            <a:fld id="{026D44D4-B4C8-4984-8CD6-7897F776038B}" type="slidenum">
              <a:rPr lang="en-US" smtClean="0"/>
              <a:t>18</a:t>
            </a:fld>
            <a:endParaRPr lang="en-US"/>
          </a:p>
        </p:txBody>
      </p:sp>
    </p:spTree>
    <p:extLst>
      <p:ext uri="{BB962C8B-B14F-4D97-AF65-F5344CB8AC3E}">
        <p14:creationId xmlns:p14="http://schemas.microsoft.com/office/powerpoint/2010/main" val="996201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0" y="4876800"/>
            <a:ext cx="6934200" cy="1295400"/>
          </a:xfrm>
        </p:spPr>
        <p:txBody>
          <a:bodyPr>
            <a:normAutofit/>
          </a:bodyPr>
          <a:lstStyle/>
          <a:p>
            <a:pPr algn="ctr"/>
            <a:r>
              <a:rPr lang="en-US" sz="2000" dirty="0" smtClean="0"/>
              <a:t>Selecting a line number will take you to this page.  There are </a:t>
            </a:r>
            <a:r>
              <a:rPr lang="en-US" sz="2000" dirty="0" smtClean="0">
                <a:solidFill>
                  <a:srgbClr val="FF0000"/>
                </a:solidFill>
              </a:rPr>
              <a:t>dates</a:t>
            </a:r>
            <a:r>
              <a:rPr lang="en-US" sz="2000" dirty="0" smtClean="0"/>
              <a:t> on the screen.  Using these, you can refine the period you are researching.</a:t>
            </a:r>
            <a:endParaRPr lang="en-US" sz="2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762000" y="381000"/>
            <a:ext cx="7620000" cy="4346575"/>
          </a:xfrm>
        </p:spPr>
      </p:pic>
      <p:sp>
        <p:nvSpPr>
          <p:cNvPr id="2" name="Slide Number Placeholder 1"/>
          <p:cNvSpPr>
            <a:spLocks noGrp="1"/>
          </p:cNvSpPr>
          <p:nvPr>
            <p:ph type="sldNum" sz="quarter" idx="12"/>
          </p:nvPr>
        </p:nvSpPr>
        <p:spPr/>
        <p:txBody>
          <a:bodyPr/>
          <a:lstStyle/>
          <a:p>
            <a:fld id="{026D44D4-B4C8-4984-8CD6-7897F776038B}" type="slidenum">
              <a:rPr lang="en-US" smtClean="0"/>
              <a:t>19</a:t>
            </a:fld>
            <a:endParaRPr lang="en-US"/>
          </a:p>
        </p:txBody>
      </p:sp>
    </p:spTree>
    <p:extLst>
      <p:ext uri="{BB962C8B-B14F-4D97-AF65-F5344CB8AC3E}">
        <p14:creationId xmlns:p14="http://schemas.microsoft.com/office/powerpoint/2010/main" val="4033747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381000"/>
            <a:ext cx="7620000" cy="5867400"/>
          </a:xfrm>
        </p:spPr>
        <p:txBody>
          <a:bodyPr>
            <a:normAutofit lnSpcReduction="10000"/>
          </a:bodyPr>
          <a:lstStyle/>
          <a:p>
            <a:r>
              <a:rPr lang="en-US" sz="2400" dirty="0" smtClean="0"/>
              <a:t>Table of Contents</a:t>
            </a:r>
          </a:p>
          <a:p>
            <a:r>
              <a:rPr lang="en-US" sz="1200" u="sng" dirty="0" smtClean="0"/>
              <a:t>Page</a:t>
            </a:r>
            <a:endParaRPr lang="en-US" sz="1200" dirty="0" smtClean="0"/>
          </a:p>
          <a:p>
            <a:r>
              <a:rPr lang="en-US" sz="1200" dirty="0" smtClean="0"/>
              <a:t>3) Signing in to </a:t>
            </a:r>
            <a:r>
              <a:rPr lang="en-US" sz="1200" dirty="0"/>
              <a:t>KIDS                                                                         34) List Check/EFT Details</a:t>
            </a:r>
            <a:endParaRPr lang="en-US" sz="1200" dirty="0" smtClean="0"/>
          </a:p>
          <a:p>
            <a:r>
              <a:rPr lang="en-US" sz="1200" dirty="0" smtClean="0"/>
              <a:t>6) Warning                                                                                        </a:t>
            </a:r>
            <a:r>
              <a:rPr lang="en-US" sz="1200" dirty="0" smtClean="0"/>
              <a:t>35) Finding </a:t>
            </a:r>
            <a:r>
              <a:rPr lang="en-US" sz="1200" dirty="0" smtClean="0"/>
              <a:t>who is included in a case</a:t>
            </a:r>
          </a:p>
          <a:p>
            <a:r>
              <a:rPr lang="en-US" sz="1200" dirty="0" smtClean="0"/>
              <a:t>7) Finding an individual/Main Menu                                             </a:t>
            </a:r>
            <a:r>
              <a:rPr lang="en-US" sz="1200" dirty="0" smtClean="0"/>
              <a:t>44) Finding </a:t>
            </a:r>
            <a:r>
              <a:rPr lang="en-US" sz="1200" dirty="0" smtClean="0"/>
              <a:t>a case worker</a:t>
            </a:r>
          </a:p>
          <a:p>
            <a:r>
              <a:rPr lang="en-US" sz="1200" dirty="0" smtClean="0"/>
              <a:t>8) Inquiry Functions Menu</a:t>
            </a:r>
          </a:p>
          <a:p>
            <a:r>
              <a:rPr lang="en-US" sz="1200" dirty="0" smtClean="0"/>
              <a:t>9) Participant Inquiry Submenu</a:t>
            </a:r>
          </a:p>
          <a:p>
            <a:r>
              <a:rPr lang="en-US" sz="1200" dirty="0" smtClean="0"/>
              <a:t>10) Participant/Case Search</a:t>
            </a:r>
          </a:p>
          <a:p>
            <a:r>
              <a:rPr lang="en-US" sz="1200" dirty="0" smtClean="0"/>
              <a:t>11) List Participants</a:t>
            </a:r>
          </a:p>
          <a:p>
            <a:r>
              <a:rPr lang="en-US" sz="1200" dirty="0" smtClean="0"/>
              <a:t>12) Participant details/Inquire Participant</a:t>
            </a:r>
          </a:p>
          <a:p>
            <a:r>
              <a:rPr lang="en-US" sz="1200" dirty="0" smtClean="0"/>
              <a:t>13) List Participant Address</a:t>
            </a:r>
          </a:p>
          <a:p>
            <a:r>
              <a:rPr lang="en-US" sz="1200" dirty="0" smtClean="0"/>
              <a:t>14)Inquire Participant Address</a:t>
            </a:r>
          </a:p>
          <a:p>
            <a:r>
              <a:rPr lang="en-US" sz="1200" dirty="0" smtClean="0"/>
              <a:t>15)Inquire Address Notes</a:t>
            </a:r>
          </a:p>
          <a:p>
            <a:r>
              <a:rPr lang="en-US" sz="1200" dirty="0" smtClean="0"/>
              <a:t>16) List Participant Income/Employment</a:t>
            </a:r>
          </a:p>
          <a:p>
            <a:r>
              <a:rPr lang="en-US" sz="1200" dirty="0" smtClean="0"/>
              <a:t>17) Finding a case/Case Inquiry Submenu</a:t>
            </a:r>
          </a:p>
          <a:p>
            <a:r>
              <a:rPr lang="en-US" sz="1200" dirty="0" smtClean="0"/>
              <a:t>18) List Participant Cases</a:t>
            </a:r>
          </a:p>
          <a:p>
            <a:r>
              <a:rPr lang="en-US" sz="1200" dirty="0" smtClean="0"/>
              <a:t>19) Event Search Options</a:t>
            </a:r>
          </a:p>
          <a:p>
            <a:r>
              <a:rPr lang="en-US" sz="1200" dirty="0" smtClean="0"/>
              <a:t>20) List Events: View Option 1</a:t>
            </a:r>
          </a:p>
          <a:p>
            <a:r>
              <a:rPr lang="en-US" sz="1200" dirty="0" smtClean="0"/>
              <a:t>21) List Noncooperation</a:t>
            </a:r>
          </a:p>
          <a:p>
            <a:r>
              <a:rPr lang="en-US" sz="1200" dirty="0" smtClean="0"/>
              <a:t>23) Financial Inquiry Submenu</a:t>
            </a:r>
          </a:p>
          <a:p>
            <a:r>
              <a:rPr lang="en-US" sz="1200" dirty="0" smtClean="0"/>
              <a:t>25) IV-D Case Account Statement</a:t>
            </a:r>
          </a:p>
          <a:p>
            <a:r>
              <a:rPr lang="en-US" sz="1200" dirty="0" smtClean="0"/>
              <a:t>26) Select Case Subaccount</a:t>
            </a:r>
          </a:p>
          <a:p>
            <a:r>
              <a:rPr lang="en-US" sz="1200" dirty="0" smtClean="0"/>
              <a:t>27) Display Subaccount Detail</a:t>
            </a:r>
          </a:p>
          <a:p>
            <a:r>
              <a:rPr lang="en-US" sz="1200" dirty="0" smtClean="0"/>
              <a:t>28) CARES child support income screens/CARES Support </a:t>
            </a:r>
            <a:r>
              <a:rPr lang="en-US" sz="1200" dirty="0" smtClean="0"/>
              <a:t>Obligations/Payments</a:t>
            </a:r>
          </a:p>
          <a:p>
            <a:r>
              <a:rPr lang="en-US" sz="1200" dirty="0" smtClean="0"/>
              <a:t>29) Budgeting Child Paid to the Household</a:t>
            </a:r>
            <a:endParaRPr lang="en-US" sz="1200" dirty="0" smtClean="0"/>
          </a:p>
          <a:p>
            <a:r>
              <a:rPr lang="en-US" sz="1200" dirty="0" smtClean="0"/>
              <a:t>30</a:t>
            </a:r>
            <a:r>
              <a:rPr lang="en-US" sz="1200" dirty="0" smtClean="0"/>
              <a:t>) CARES </a:t>
            </a:r>
            <a:r>
              <a:rPr lang="en-US" sz="1200" dirty="0" smtClean="0"/>
              <a:t>Child Support Income</a:t>
            </a:r>
          </a:p>
          <a:p>
            <a:endParaRPr lang="en-US" sz="1200" dirty="0"/>
          </a:p>
          <a:p>
            <a:endParaRPr lang="en-US" sz="2400" dirty="0"/>
          </a:p>
        </p:txBody>
      </p:sp>
      <p:sp>
        <p:nvSpPr>
          <p:cNvPr id="5" name="Slide Number Placeholder 4"/>
          <p:cNvSpPr>
            <a:spLocks noGrp="1"/>
          </p:cNvSpPr>
          <p:nvPr>
            <p:ph type="sldNum" sz="quarter" idx="12"/>
          </p:nvPr>
        </p:nvSpPr>
        <p:spPr/>
        <p:txBody>
          <a:bodyPr/>
          <a:lstStyle/>
          <a:p>
            <a:fld id="{026D44D4-B4C8-4984-8CD6-7897F776038B}" type="slidenum">
              <a:rPr lang="en-US" smtClean="0"/>
              <a:t>2</a:t>
            </a:fld>
            <a:endParaRPr lang="en-US"/>
          </a:p>
        </p:txBody>
      </p:sp>
    </p:spTree>
    <p:extLst>
      <p:ext uri="{BB962C8B-B14F-4D97-AF65-F5344CB8AC3E}">
        <p14:creationId xmlns:p14="http://schemas.microsoft.com/office/powerpoint/2010/main" val="224583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0" y="4800600"/>
            <a:ext cx="6553200" cy="1371600"/>
          </a:xfrm>
        </p:spPr>
        <p:txBody>
          <a:bodyPr>
            <a:normAutofit/>
          </a:bodyPr>
          <a:lstStyle/>
          <a:p>
            <a:pPr algn="ctr"/>
            <a:r>
              <a:rPr lang="en-US" sz="2000" dirty="0" smtClean="0"/>
              <a:t>Most of the items under description will make more sense to child support than to us.  However, some of these have </a:t>
            </a:r>
            <a:r>
              <a:rPr lang="en-US" sz="2000" dirty="0" smtClean="0">
                <a:solidFill>
                  <a:srgbClr val="FF0000"/>
                </a:solidFill>
              </a:rPr>
              <a:t>notes</a:t>
            </a:r>
            <a:r>
              <a:rPr lang="en-US" sz="2000" dirty="0" smtClean="0"/>
              <a:t> (NTS).  </a:t>
            </a:r>
            <a:endParaRPr lang="en-US" sz="20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609600" y="381000"/>
            <a:ext cx="7924800" cy="4346575"/>
          </a:xfrm>
        </p:spPr>
      </p:pic>
      <p:sp>
        <p:nvSpPr>
          <p:cNvPr id="2" name="Slide Number Placeholder 1"/>
          <p:cNvSpPr>
            <a:spLocks noGrp="1"/>
          </p:cNvSpPr>
          <p:nvPr>
            <p:ph type="sldNum" sz="quarter" idx="12"/>
          </p:nvPr>
        </p:nvSpPr>
        <p:spPr/>
        <p:txBody>
          <a:bodyPr/>
          <a:lstStyle/>
          <a:p>
            <a:fld id="{026D44D4-B4C8-4984-8CD6-7897F776038B}" type="slidenum">
              <a:rPr lang="en-US" smtClean="0"/>
              <a:t>20</a:t>
            </a:fld>
            <a:endParaRPr lang="en-US"/>
          </a:p>
        </p:txBody>
      </p:sp>
    </p:spTree>
    <p:extLst>
      <p:ext uri="{BB962C8B-B14F-4D97-AF65-F5344CB8AC3E}">
        <p14:creationId xmlns:p14="http://schemas.microsoft.com/office/powerpoint/2010/main" val="917387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4724400"/>
            <a:ext cx="6324600" cy="1447800"/>
          </a:xfrm>
        </p:spPr>
        <p:txBody>
          <a:bodyPr>
            <a:normAutofit fontScale="92500"/>
          </a:bodyPr>
          <a:lstStyle/>
          <a:p>
            <a:pPr algn="ctr"/>
            <a:r>
              <a:rPr lang="en-US" sz="2000" dirty="0" smtClean="0"/>
              <a:t>Hit F4, then select Case Information Submenu and then Noncooperation.  It will take you to the list of cases, as seen on page 17.  Select one of those pages and you may see what we have pictured above, showing a noncooperation.</a:t>
            </a:r>
            <a:endParaRPr lang="en-US" sz="2000"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533400" y="381000"/>
            <a:ext cx="7924800" cy="4346575"/>
          </a:xfrm>
        </p:spPr>
      </p:pic>
      <p:sp>
        <p:nvSpPr>
          <p:cNvPr id="2" name="Slide Number Placeholder 1"/>
          <p:cNvSpPr>
            <a:spLocks noGrp="1"/>
          </p:cNvSpPr>
          <p:nvPr>
            <p:ph type="sldNum" sz="quarter" idx="12"/>
          </p:nvPr>
        </p:nvSpPr>
        <p:spPr/>
        <p:txBody>
          <a:bodyPr/>
          <a:lstStyle/>
          <a:p>
            <a:fld id="{026D44D4-B4C8-4984-8CD6-7897F776038B}" type="slidenum">
              <a:rPr lang="en-US" smtClean="0"/>
              <a:t>21</a:t>
            </a:fld>
            <a:endParaRPr lang="en-US"/>
          </a:p>
        </p:txBody>
      </p:sp>
    </p:spTree>
    <p:extLst>
      <p:ext uri="{BB962C8B-B14F-4D97-AF65-F5344CB8AC3E}">
        <p14:creationId xmlns:p14="http://schemas.microsoft.com/office/powerpoint/2010/main" val="3694191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fontScale="90000"/>
          </a:bodyPr>
          <a:lstStyle/>
          <a:p>
            <a:pPr algn="ctr"/>
            <a:r>
              <a:rPr lang="en-US" dirty="0" smtClean="0"/>
              <a:t>Financial Information Submenu</a:t>
            </a:r>
            <a:endParaRPr lang="en-US" dirty="0"/>
          </a:p>
        </p:txBody>
      </p:sp>
      <p:sp>
        <p:nvSpPr>
          <p:cNvPr id="4" name="Text Placeholder 3"/>
          <p:cNvSpPr>
            <a:spLocks noGrp="1"/>
          </p:cNvSpPr>
          <p:nvPr>
            <p:ph type="body" sz="half" idx="2"/>
          </p:nvPr>
        </p:nvSpPr>
        <p:spPr>
          <a:xfrm>
            <a:off x="1219200" y="5181600"/>
            <a:ext cx="6705600" cy="990600"/>
          </a:xfrm>
        </p:spPr>
        <p:txBody>
          <a:bodyPr>
            <a:normAutofit lnSpcReduction="10000"/>
          </a:bodyPr>
          <a:lstStyle/>
          <a:p>
            <a:pPr algn="ctr"/>
            <a:r>
              <a:rPr lang="en-US" sz="2000" dirty="0" smtClean="0"/>
              <a:t>This page will be the springboard for looking up payments received by the custodial parent and made by the absent parent.</a:t>
            </a:r>
            <a:endParaRPr lang="en-US" sz="2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609600" y="381000"/>
            <a:ext cx="7696200" cy="4346575"/>
          </a:xfrm>
        </p:spPr>
      </p:pic>
      <p:sp>
        <p:nvSpPr>
          <p:cNvPr id="3" name="Slide Number Placeholder 2"/>
          <p:cNvSpPr>
            <a:spLocks noGrp="1"/>
          </p:cNvSpPr>
          <p:nvPr>
            <p:ph type="sldNum" sz="quarter" idx="12"/>
          </p:nvPr>
        </p:nvSpPr>
        <p:spPr/>
        <p:txBody>
          <a:bodyPr/>
          <a:lstStyle/>
          <a:p>
            <a:fld id="{026D44D4-B4C8-4984-8CD6-7897F776038B}" type="slidenum">
              <a:rPr lang="en-US" smtClean="0"/>
              <a:t>22</a:t>
            </a:fld>
            <a:endParaRPr lang="en-US"/>
          </a:p>
        </p:txBody>
      </p:sp>
    </p:spTree>
    <p:extLst>
      <p:ext uri="{BB962C8B-B14F-4D97-AF65-F5344CB8AC3E}">
        <p14:creationId xmlns:p14="http://schemas.microsoft.com/office/powerpoint/2010/main" val="2079968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4800600"/>
            <a:ext cx="7086600" cy="1371600"/>
          </a:xfrm>
        </p:spPr>
        <p:txBody>
          <a:bodyPr>
            <a:normAutofit/>
          </a:bodyPr>
          <a:lstStyle/>
          <a:p>
            <a:pPr algn="ctr"/>
            <a:r>
              <a:rPr lang="en-US" sz="2000" dirty="0" smtClean="0"/>
              <a:t>After selecting line 5 on the previous page, you will come to this page.  Pick line 6 and hit enter.</a:t>
            </a:r>
            <a:endParaRPr lang="en-US" sz="2000" dirty="0"/>
          </a:p>
        </p:txBody>
      </p:sp>
      <p:pic>
        <p:nvPicPr>
          <p:cNvPr id="2052"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066800" y="457200"/>
            <a:ext cx="7162800" cy="427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26D44D4-B4C8-4984-8CD6-7897F776038B}" type="slidenum">
              <a:rPr lang="en-US" smtClean="0"/>
              <a:t>23</a:t>
            </a:fld>
            <a:endParaRPr lang="en-US"/>
          </a:p>
        </p:txBody>
      </p:sp>
    </p:spTree>
    <p:extLst>
      <p:ext uri="{BB962C8B-B14F-4D97-AF65-F5344CB8AC3E}">
        <p14:creationId xmlns:p14="http://schemas.microsoft.com/office/powerpoint/2010/main" val="2521547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5029200"/>
            <a:ext cx="7467600" cy="1219200"/>
          </a:xfrm>
        </p:spPr>
        <p:txBody>
          <a:bodyPr/>
          <a:lstStyle/>
          <a:p>
            <a:r>
              <a:rPr lang="en-US" dirty="0" smtClean="0"/>
              <a:t>You will again get a list of the cases involving an individual.  Select a case and hit enter.  Cases marked </a:t>
            </a:r>
            <a:r>
              <a:rPr lang="en-US" dirty="0" smtClean="0">
                <a:solidFill>
                  <a:srgbClr val="FF0000"/>
                </a:solidFill>
              </a:rPr>
              <a:t>Open under Case Stat</a:t>
            </a:r>
            <a:r>
              <a:rPr lang="en-US" dirty="0" smtClean="0"/>
              <a:t>(us) will be more likely to have the information you want.  Select the line number of the case you want to see and hit enter.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168"/>
            <a:ext cx="8458200" cy="4914900"/>
          </a:xfrm>
          <a:prstGeom prst="rect">
            <a:avLst/>
          </a:prstGeom>
        </p:spPr>
      </p:pic>
      <p:sp>
        <p:nvSpPr>
          <p:cNvPr id="8" name="Rectangle 7"/>
          <p:cNvSpPr/>
          <p:nvPr/>
        </p:nvSpPr>
        <p:spPr>
          <a:xfrm>
            <a:off x="4419600" y="1143000"/>
            <a:ext cx="381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26D44D4-B4C8-4984-8CD6-7897F776038B}" type="slidenum">
              <a:rPr lang="en-US" smtClean="0"/>
              <a:t>24</a:t>
            </a:fld>
            <a:endParaRPr lang="en-US"/>
          </a:p>
        </p:txBody>
      </p:sp>
    </p:spTree>
    <p:extLst>
      <p:ext uri="{BB962C8B-B14F-4D97-AF65-F5344CB8AC3E}">
        <p14:creationId xmlns:p14="http://schemas.microsoft.com/office/powerpoint/2010/main" val="188831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4800600"/>
            <a:ext cx="7543800" cy="1371600"/>
          </a:xfrm>
        </p:spPr>
        <p:txBody>
          <a:bodyPr/>
          <a:lstStyle/>
          <a:p>
            <a:pPr algn="ctr"/>
            <a:r>
              <a:rPr lang="en-US" dirty="0" smtClean="0"/>
              <a:t>This screen shows money that has been paid by the absent parent.  Enter the line number  for BAL and hit enter to see details about the payments.</a:t>
            </a:r>
            <a:endParaRPr lang="en-US"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533400" y="228600"/>
            <a:ext cx="7924800" cy="4498975"/>
          </a:xfrm>
        </p:spPr>
      </p:pic>
      <p:sp>
        <p:nvSpPr>
          <p:cNvPr id="2" name="Slide Number Placeholder 1"/>
          <p:cNvSpPr>
            <a:spLocks noGrp="1"/>
          </p:cNvSpPr>
          <p:nvPr>
            <p:ph type="sldNum" sz="quarter" idx="12"/>
          </p:nvPr>
        </p:nvSpPr>
        <p:spPr/>
        <p:txBody>
          <a:bodyPr/>
          <a:lstStyle/>
          <a:p>
            <a:fld id="{026D44D4-B4C8-4984-8CD6-7897F776038B}" type="slidenum">
              <a:rPr lang="en-US" smtClean="0"/>
              <a:t>25</a:t>
            </a:fld>
            <a:endParaRPr lang="en-US"/>
          </a:p>
        </p:txBody>
      </p:sp>
    </p:spTree>
    <p:extLst>
      <p:ext uri="{BB962C8B-B14F-4D97-AF65-F5344CB8AC3E}">
        <p14:creationId xmlns:p14="http://schemas.microsoft.com/office/powerpoint/2010/main" val="1666779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4876800"/>
            <a:ext cx="7467600" cy="1295400"/>
          </a:xfrm>
        </p:spPr>
        <p:txBody>
          <a:bodyPr/>
          <a:lstStyle/>
          <a:p>
            <a:r>
              <a:rPr lang="en-US" dirty="0" smtClean="0"/>
              <a:t>The Debt Class column shows the various types of orders that are being collected.  </a:t>
            </a:r>
            <a:r>
              <a:rPr lang="en-US" dirty="0" smtClean="0">
                <a:solidFill>
                  <a:srgbClr val="FF0000"/>
                </a:solidFill>
              </a:rPr>
              <a:t>CSUP</a:t>
            </a:r>
            <a:r>
              <a:rPr lang="en-US" dirty="0" smtClean="0"/>
              <a:t> is current support.  </a:t>
            </a:r>
            <a:r>
              <a:rPr lang="en-US" dirty="0" smtClean="0">
                <a:solidFill>
                  <a:srgbClr val="FF0000"/>
                </a:solidFill>
              </a:rPr>
              <a:t>CUSTA  </a:t>
            </a:r>
            <a:r>
              <a:rPr lang="en-US" dirty="0" smtClean="0"/>
              <a:t>is arrears.  </a:t>
            </a:r>
            <a:r>
              <a:rPr lang="en-US" dirty="0" smtClean="0">
                <a:solidFill>
                  <a:srgbClr val="FF0000"/>
                </a:solidFill>
              </a:rPr>
              <a:t>ASGNA </a:t>
            </a:r>
            <a:r>
              <a:rPr lang="en-US" dirty="0" smtClean="0"/>
              <a:t>is lying in assignment.  This screen shows that the client owes </a:t>
            </a:r>
            <a:r>
              <a:rPr lang="en-US" dirty="0" smtClean="0">
                <a:solidFill>
                  <a:schemeClr val="bg1">
                    <a:lumMod val="50000"/>
                  </a:schemeClr>
                </a:solidFill>
              </a:rPr>
              <a:t>$152 in current support </a:t>
            </a:r>
            <a:r>
              <a:rPr lang="en-US" dirty="0" smtClean="0"/>
              <a:t>in May 2018 and </a:t>
            </a:r>
            <a:r>
              <a:rPr lang="en-US" dirty="0" smtClean="0">
                <a:solidFill>
                  <a:srgbClr val="0070C0"/>
                </a:solidFill>
              </a:rPr>
              <a:t>$50 for arrears</a:t>
            </a:r>
            <a:r>
              <a:rPr lang="en-US" dirty="0" smtClean="0"/>
              <a:t>.</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533400" y="381000"/>
            <a:ext cx="8153400" cy="4346575"/>
          </a:xfrm>
        </p:spPr>
      </p:pic>
      <p:sp>
        <p:nvSpPr>
          <p:cNvPr id="2" name="Slide Number Placeholder 1"/>
          <p:cNvSpPr>
            <a:spLocks noGrp="1"/>
          </p:cNvSpPr>
          <p:nvPr>
            <p:ph type="sldNum" sz="quarter" idx="12"/>
          </p:nvPr>
        </p:nvSpPr>
        <p:spPr/>
        <p:txBody>
          <a:bodyPr/>
          <a:lstStyle/>
          <a:p>
            <a:fld id="{026D44D4-B4C8-4984-8CD6-7897F776038B}" type="slidenum">
              <a:rPr lang="en-US" smtClean="0"/>
              <a:t>26</a:t>
            </a:fld>
            <a:endParaRPr lang="en-US"/>
          </a:p>
        </p:txBody>
      </p:sp>
    </p:spTree>
    <p:extLst>
      <p:ext uri="{BB962C8B-B14F-4D97-AF65-F5344CB8AC3E}">
        <p14:creationId xmlns:p14="http://schemas.microsoft.com/office/powerpoint/2010/main" val="2507352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5181600"/>
            <a:ext cx="8305800" cy="990600"/>
          </a:xfrm>
        </p:spPr>
        <p:txBody>
          <a:bodyPr/>
          <a:lstStyle/>
          <a:p>
            <a:r>
              <a:rPr lang="en-US" dirty="0" smtClean="0"/>
              <a:t>Selecting the CSUP line from the previous screen brings you to this screen.  It shows that he is ordered to pay </a:t>
            </a:r>
            <a:r>
              <a:rPr lang="en-US" dirty="0" smtClean="0">
                <a:solidFill>
                  <a:srgbClr val="FF0000"/>
                </a:solidFill>
              </a:rPr>
              <a:t>$152.00 </a:t>
            </a:r>
            <a:r>
              <a:rPr lang="en-US" dirty="0" smtClean="0"/>
              <a:t>per </a:t>
            </a:r>
            <a:r>
              <a:rPr lang="en-US" dirty="0" smtClean="0">
                <a:solidFill>
                  <a:schemeClr val="accent6">
                    <a:lumMod val="75000"/>
                  </a:schemeClr>
                </a:solidFill>
              </a:rPr>
              <a:t>month</a:t>
            </a:r>
            <a:r>
              <a:rPr lang="en-US" dirty="0" smtClean="0"/>
              <a:t>.</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381000" y="304800"/>
            <a:ext cx="8305800" cy="4422775"/>
          </a:xfrm>
        </p:spPr>
      </p:pic>
      <p:sp>
        <p:nvSpPr>
          <p:cNvPr id="2" name="Slide Number Placeholder 1"/>
          <p:cNvSpPr>
            <a:spLocks noGrp="1"/>
          </p:cNvSpPr>
          <p:nvPr>
            <p:ph type="sldNum" sz="quarter" idx="12"/>
          </p:nvPr>
        </p:nvSpPr>
        <p:spPr/>
        <p:txBody>
          <a:bodyPr/>
          <a:lstStyle/>
          <a:p>
            <a:fld id="{026D44D4-B4C8-4984-8CD6-7897F776038B}" type="slidenum">
              <a:rPr lang="en-US" smtClean="0"/>
              <a:t>27</a:t>
            </a:fld>
            <a:endParaRPr lang="en-US"/>
          </a:p>
        </p:txBody>
      </p:sp>
    </p:spTree>
    <p:extLst>
      <p:ext uri="{BB962C8B-B14F-4D97-AF65-F5344CB8AC3E}">
        <p14:creationId xmlns:p14="http://schemas.microsoft.com/office/powerpoint/2010/main" val="2322810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81000" y="4343400"/>
            <a:ext cx="8229600" cy="1828800"/>
          </a:xfrm>
        </p:spPr>
        <p:txBody>
          <a:bodyPr/>
          <a:lstStyle/>
          <a:p>
            <a:r>
              <a:rPr lang="en-US" dirty="0" smtClean="0"/>
              <a:t>When entering</a:t>
            </a:r>
            <a:endParaRPr lang="en-US" dirty="0"/>
          </a:p>
        </p:txBody>
      </p:sp>
      <p:pic>
        <p:nvPicPr>
          <p:cNvPr id="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207" b="4207"/>
          <a:stretch>
            <a:fillRect/>
          </a:stretch>
        </p:blipFill>
        <p:spPr bwMode="auto">
          <a:xfrm>
            <a:off x="304800" y="381000"/>
            <a:ext cx="8458200" cy="434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5029200"/>
            <a:ext cx="8763000" cy="923330"/>
          </a:xfrm>
          <a:prstGeom prst="rect">
            <a:avLst/>
          </a:prstGeom>
          <a:noFill/>
        </p:spPr>
        <p:txBody>
          <a:bodyPr wrap="square" rtlCol="0">
            <a:spAutoFit/>
          </a:bodyPr>
          <a:lstStyle/>
          <a:p>
            <a:pPr algn="ctr"/>
            <a:r>
              <a:rPr lang="en-US" dirty="0" smtClean="0"/>
              <a:t>Enter the average of the last three months on this CARES screen.  If the </a:t>
            </a:r>
            <a:r>
              <a:rPr lang="en-US" dirty="0" err="1" smtClean="0"/>
              <a:t>payor</a:t>
            </a:r>
            <a:r>
              <a:rPr lang="en-US" dirty="0" smtClean="0"/>
              <a:t> has not paid  recently, but is reporting a new job, and states that s/he will be making payments, you may enter the ordered amount, converting the income if needed.</a:t>
            </a:r>
            <a:endParaRPr lang="en-US" dirty="0"/>
          </a:p>
        </p:txBody>
      </p:sp>
      <p:sp>
        <p:nvSpPr>
          <p:cNvPr id="3" name="Slide Number Placeholder 2"/>
          <p:cNvSpPr>
            <a:spLocks noGrp="1"/>
          </p:cNvSpPr>
          <p:nvPr>
            <p:ph type="sldNum" sz="quarter" idx="12"/>
          </p:nvPr>
        </p:nvSpPr>
        <p:spPr/>
        <p:txBody>
          <a:bodyPr/>
          <a:lstStyle/>
          <a:p>
            <a:fld id="{026D44D4-B4C8-4984-8CD6-7897F776038B}" type="slidenum">
              <a:rPr lang="en-US" smtClean="0"/>
              <a:t>28</a:t>
            </a:fld>
            <a:endParaRPr lang="en-US"/>
          </a:p>
        </p:txBody>
      </p:sp>
      <p:sp>
        <p:nvSpPr>
          <p:cNvPr id="4" name="TextBox 3"/>
          <p:cNvSpPr txBox="1"/>
          <p:nvPr/>
        </p:nvSpPr>
        <p:spPr>
          <a:xfrm>
            <a:off x="990600" y="0"/>
            <a:ext cx="6781800" cy="381000"/>
          </a:xfrm>
          <a:prstGeom prst="rect">
            <a:avLst/>
          </a:prstGeom>
          <a:noFill/>
        </p:spPr>
        <p:txBody>
          <a:bodyPr wrap="square" rtlCol="0">
            <a:spAutoFit/>
          </a:bodyPr>
          <a:lstStyle/>
          <a:p>
            <a:pPr algn="ctr"/>
            <a:r>
              <a:rPr lang="en-US" dirty="0" smtClean="0"/>
              <a:t>CARES child support income screens</a:t>
            </a:r>
            <a:endParaRPr lang="en-US" dirty="0"/>
          </a:p>
        </p:txBody>
      </p:sp>
    </p:spTree>
    <p:extLst>
      <p:ext uri="{BB962C8B-B14F-4D97-AF65-F5344CB8AC3E}">
        <p14:creationId xmlns:p14="http://schemas.microsoft.com/office/powerpoint/2010/main" val="70660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9406"/>
            <a:ext cx="5486400" cy="566738"/>
          </a:xfrm>
        </p:spPr>
        <p:txBody>
          <a:bodyPr/>
          <a:lstStyle/>
          <a:p>
            <a:pPr algn="ctr"/>
            <a:r>
              <a:rPr lang="en-US" dirty="0" smtClean="0"/>
              <a:t>Budgeting Child Support paid to the household</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176" b="1176"/>
          <a:stretch>
            <a:fillRect/>
          </a:stretch>
        </p:blipFill>
        <p:spPr>
          <a:xfrm>
            <a:off x="914400" y="1038651"/>
            <a:ext cx="2590800" cy="4114800"/>
          </a:xfrm>
        </p:spPr>
      </p:pic>
      <p:sp>
        <p:nvSpPr>
          <p:cNvPr id="4" name="Text Placeholder 3"/>
          <p:cNvSpPr>
            <a:spLocks noGrp="1"/>
          </p:cNvSpPr>
          <p:nvPr>
            <p:ph type="body" sz="half" idx="2"/>
          </p:nvPr>
        </p:nvSpPr>
        <p:spPr>
          <a:xfrm>
            <a:off x="3962400" y="1038651"/>
            <a:ext cx="3316288" cy="5133549"/>
          </a:xfrm>
        </p:spPr>
        <p:txBody>
          <a:bodyPr>
            <a:normAutofit/>
          </a:bodyPr>
          <a:lstStyle/>
          <a:p>
            <a:r>
              <a:rPr lang="en-US" sz="1600" dirty="0" smtClean="0"/>
              <a:t>Please remember that one should use the CARES Worker Web Child Support Income Screen when entering child support paid to the household.  Payments should be averaged over the past three months and divided among the children included in the support order.  Only go to KIDS for the average if you receive a soft stop (yellow banner) or a hard stop (red banner).  There may be cases where the average between the two sources differs.  Always use the CARES average unless told to do otherwise.  Case comment if that happens.</a:t>
            </a:r>
            <a:endParaRPr lang="en-US" sz="1600" dirty="0"/>
          </a:p>
        </p:txBody>
      </p:sp>
      <p:sp>
        <p:nvSpPr>
          <p:cNvPr id="5" name="Slide Number Placeholder 4"/>
          <p:cNvSpPr>
            <a:spLocks noGrp="1"/>
          </p:cNvSpPr>
          <p:nvPr>
            <p:ph type="sldNum" sz="quarter" idx="12"/>
          </p:nvPr>
        </p:nvSpPr>
        <p:spPr/>
        <p:txBody>
          <a:bodyPr/>
          <a:lstStyle/>
          <a:p>
            <a:fld id="{026D44D4-B4C8-4984-8CD6-7897F776038B}" type="slidenum">
              <a:rPr lang="en-US" smtClean="0"/>
              <a:t>29</a:t>
            </a:fld>
            <a:endParaRPr lang="en-US"/>
          </a:p>
        </p:txBody>
      </p:sp>
    </p:spTree>
    <p:extLst>
      <p:ext uri="{BB962C8B-B14F-4D97-AF65-F5344CB8AC3E}">
        <p14:creationId xmlns:p14="http://schemas.microsoft.com/office/powerpoint/2010/main" val="131121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792288" y="4953000"/>
            <a:ext cx="5486400" cy="1219200"/>
          </a:xfrm>
        </p:spPr>
        <p:txBody>
          <a:bodyPr/>
          <a:lstStyle/>
          <a:p>
            <a:pPr algn="ctr"/>
            <a:endParaRPr lang="en-US" dirty="0" smtClean="0"/>
          </a:p>
          <a:p>
            <a:pPr algn="ctr"/>
            <a:endParaRPr lang="en-US" dirty="0"/>
          </a:p>
          <a:p>
            <a:pPr algn="ctr"/>
            <a:r>
              <a:rPr lang="en-US" dirty="0" smtClean="0"/>
              <a:t>This is the mainframe sign-in screen with the code in green</a:t>
            </a:r>
            <a:endParaRPr lang="en-US" dirty="0"/>
          </a:p>
        </p:txBody>
      </p:sp>
      <p:pic>
        <p:nvPicPr>
          <p:cNvPr id="1028"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95400" y="304800"/>
            <a:ext cx="6400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26D44D4-B4C8-4984-8CD6-7897F776038B}" type="slidenum">
              <a:rPr lang="en-US" smtClean="0"/>
              <a:t>3</a:t>
            </a:fld>
            <a:endParaRPr lang="en-US"/>
          </a:p>
        </p:txBody>
      </p:sp>
    </p:spTree>
    <p:extLst>
      <p:ext uri="{BB962C8B-B14F-4D97-AF65-F5344CB8AC3E}">
        <p14:creationId xmlns:p14="http://schemas.microsoft.com/office/powerpoint/2010/main" val="223730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48200"/>
            <a:ext cx="5526088" cy="457200"/>
          </a:xfrm>
        </p:spPr>
        <p:txBody>
          <a:bodyPr>
            <a:normAutofit/>
          </a:bodyPr>
          <a:lstStyle/>
          <a:p>
            <a:pPr algn="ctr"/>
            <a:r>
              <a:rPr lang="en-US" dirty="0" smtClean="0"/>
              <a:t>Finding Child Support Income</a:t>
            </a:r>
            <a:endParaRPr lang="en-US" dirty="0"/>
          </a:p>
        </p:txBody>
      </p:sp>
      <p:sp>
        <p:nvSpPr>
          <p:cNvPr id="4" name="Text Placeholder 3"/>
          <p:cNvSpPr>
            <a:spLocks noGrp="1"/>
          </p:cNvSpPr>
          <p:nvPr>
            <p:ph type="body" sz="half" idx="2"/>
          </p:nvPr>
        </p:nvSpPr>
        <p:spPr>
          <a:xfrm>
            <a:off x="533400" y="5181600"/>
            <a:ext cx="8153400" cy="990600"/>
          </a:xfrm>
        </p:spPr>
        <p:txBody>
          <a:bodyPr/>
          <a:lstStyle/>
          <a:p>
            <a:pPr algn="ctr"/>
            <a:r>
              <a:rPr lang="en-US" dirty="0" smtClean="0"/>
              <a:t>The CARES Child Support Income screen is the first place to look for support payments.  If the screen has no yellow or red banners, you should use the average calculated.  However, if there is a soft or a hard stop, one must go to KIDS to determine the amount to budget.</a:t>
            </a:r>
            <a:endParaRPr lang="en-US"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962" b="962"/>
          <a:stretch>
            <a:fillRect/>
          </a:stretch>
        </p:blipFill>
        <p:spPr>
          <a:xfrm>
            <a:off x="304800" y="228600"/>
            <a:ext cx="8534400" cy="4498975"/>
          </a:xfrm>
        </p:spPr>
      </p:pic>
      <p:sp>
        <p:nvSpPr>
          <p:cNvPr id="3" name="Slide Number Placeholder 2"/>
          <p:cNvSpPr>
            <a:spLocks noGrp="1"/>
          </p:cNvSpPr>
          <p:nvPr>
            <p:ph type="sldNum" sz="quarter" idx="12"/>
          </p:nvPr>
        </p:nvSpPr>
        <p:spPr/>
        <p:txBody>
          <a:bodyPr/>
          <a:lstStyle/>
          <a:p>
            <a:fld id="{026D44D4-B4C8-4984-8CD6-7897F776038B}" type="slidenum">
              <a:rPr lang="en-US" smtClean="0"/>
              <a:t>30</a:t>
            </a:fld>
            <a:endParaRPr lang="en-US"/>
          </a:p>
        </p:txBody>
      </p:sp>
    </p:spTree>
    <p:extLst>
      <p:ext uri="{BB962C8B-B14F-4D97-AF65-F5344CB8AC3E}">
        <p14:creationId xmlns:p14="http://schemas.microsoft.com/office/powerpoint/2010/main" val="4099175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4953000"/>
            <a:ext cx="6553200" cy="1219200"/>
          </a:xfrm>
        </p:spPr>
        <p:txBody>
          <a:bodyPr/>
          <a:lstStyle/>
          <a:p>
            <a:r>
              <a:rPr lang="en-US" dirty="0" smtClean="0"/>
              <a:t>Above is a screen print of a “normal” support screen.  CARES creates the average for you and simply update the Unearned Income screen.  This should be the first screen that you check for support…every time.  However, if you receive a yellow banner (soft stop) or a red banner (hard stop), you should go to KIDS to calculate an average.</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385" r="385"/>
          <a:stretch>
            <a:fillRect/>
          </a:stretch>
        </p:blipFill>
        <p:spPr>
          <a:xfrm>
            <a:off x="304800" y="228600"/>
            <a:ext cx="8305800" cy="4498975"/>
          </a:xfrm>
        </p:spPr>
      </p:pic>
      <p:sp>
        <p:nvSpPr>
          <p:cNvPr id="2" name="Slide Number Placeholder 1"/>
          <p:cNvSpPr>
            <a:spLocks noGrp="1"/>
          </p:cNvSpPr>
          <p:nvPr>
            <p:ph type="sldNum" sz="quarter" idx="12"/>
          </p:nvPr>
        </p:nvSpPr>
        <p:spPr/>
        <p:txBody>
          <a:bodyPr/>
          <a:lstStyle/>
          <a:p>
            <a:fld id="{026D44D4-B4C8-4984-8CD6-7897F776038B}" type="slidenum">
              <a:rPr lang="en-US" smtClean="0"/>
              <a:t>31</a:t>
            </a:fld>
            <a:endParaRPr lang="en-US"/>
          </a:p>
        </p:txBody>
      </p:sp>
    </p:spTree>
    <p:extLst>
      <p:ext uri="{BB962C8B-B14F-4D97-AF65-F5344CB8AC3E}">
        <p14:creationId xmlns:p14="http://schemas.microsoft.com/office/powerpoint/2010/main" val="2275187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648200"/>
            <a:ext cx="5486400" cy="381000"/>
          </a:xfrm>
        </p:spPr>
        <p:txBody>
          <a:bodyPr>
            <a:normAutofit fontScale="90000"/>
          </a:bodyPr>
          <a:lstStyle/>
          <a:p>
            <a:pPr algn="ctr"/>
            <a:r>
              <a:rPr lang="en-US" dirty="0" smtClean="0"/>
              <a:t>Finding Support payments</a:t>
            </a:r>
            <a:endParaRPr lang="en-US" dirty="0"/>
          </a:p>
        </p:txBody>
      </p:sp>
      <p:sp>
        <p:nvSpPr>
          <p:cNvPr id="4" name="Text Placeholder 3"/>
          <p:cNvSpPr>
            <a:spLocks noGrp="1"/>
          </p:cNvSpPr>
          <p:nvPr>
            <p:ph type="body" sz="half" idx="2"/>
          </p:nvPr>
        </p:nvSpPr>
        <p:spPr>
          <a:xfrm>
            <a:off x="381000" y="5105400"/>
            <a:ext cx="8458200" cy="1066800"/>
          </a:xfrm>
        </p:spPr>
        <p:txBody>
          <a:bodyPr/>
          <a:lstStyle/>
          <a:p>
            <a:pPr algn="ctr"/>
            <a:r>
              <a:rPr lang="en-US" dirty="0" smtClean="0"/>
              <a:t>From the main menu, select “Financial Information Submenu.”  </a:t>
            </a:r>
            <a:r>
              <a:rPr lang="en-US" dirty="0" smtClean="0">
                <a:solidFill>
                  <a:srgbClr val="FF0000"/>
                </a:solidFill>
              </a:rPr>
              <a:t>Please also note that this client has “Participant Protection” notation.  </a:t>
            </a:r>
            <a:r>
              <a:rPr lang="en-US" dirty="0" smtClean="0">
                <a:solidFill>
                  <a:schemeClr val="tx1">
                    <a:lumMod val="95000"/>
                    <a:lumOff val="5000"/>
                  </a:schemeClr>
                </a:solidFill>
              </a:rPr>
              <a:t>This does not affect anything we do here in Economic Support, but applies to the child support workers.  We should continue to exercise our usual precautions and respect confidentiality.</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533400" y="381000"/>
            <a:ext cx="8229600" cy="4346575"/>
          </a:xfrm>
        </p:spPr>
      </p:pic>
      <p:sp>
        <p:nvSpPr>
          <p:cNvPr id="3" name="Slide Number Placeholder 2"/>
          <p:cNvSpPr>
            <a:spLocks noGrp="1"/>
          </p:cNvSpPr>
          <p:nvPr>
            <p:ph type="sldNum" sz="quarter" idx="12"/>
          </p:nvPr>
        </p:nvSpPr>
        <p:spPr/>
        <p:txBody>
          <a:bodyPr/>
          <a:lstStyle/>
          <a:p>
            <a:fld id="{026D44D4-B4C8-4984-8CD6-7897F776038B}" type="slidenum">
              <a:rPr lang="en-US" smtClean="0"/>
              <a:t>32</a:t>
            </a:fld>
            <a:endParaRPr lang="en-US"/>
          </a:p>
        </p:txBody>
      </p:sp>
    </p:spTree>
    <p:extLst>
      <p:ext uri="{BB962C8B-B14F-4D97-AF65-F5344CB8AC3E}">
        <p14:creationId xmlns:p14="http://schemas.microsoft.com/office/powerpoint/2010/main" val="1873164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4953000"/>
            <a:ext cx="7848600" cy="1219199"/>
          </a:xfrm>
        </p:spPr>
        <p:txBody>
          <a:bodyPr/>
          <a:lstStyle/>
          <a:p>
            <a:r>
              <a:rPr lang="en-US" dirty="0" smtClean="0"/>
              <a:t>Select Financial Information Submenu from the previous menu and then Check EFT/Disbursements from this list to see payments made to the custodial parent.</a:t>
            </a:r>
            <a:endParaRPr lang="en-US" dirty="0"/>
          </a:p>
        </p:txBody>
      </p:sp>
      <p:pic>
        <p:nvPicPr>
          <p:cNvPr id="3075"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524" b="2524"/>
          <a:stretch>
            <a:fillRect/>
          </a:stretch>
        </p:blipFill>
        <p:spPr bwMode="auto">
          <a:xfrm>
            <a:off x="381000" y="381000"/>
            <a:ext cx="8382000" cy="434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26D44D4-B4C8-4984-8CD6-7897F776038B}" type="slidenum">
              <a:rPr lang="en-US" smtClean="0"/>
              <a:t>33</a:t>
            </a:fld>
            <a:endParaRPr lang="en-US"/>
          </a:p>
        </p:txBody>
      </p:sp>
    </p:spTree>
    <p:extLst>
      <p:ext uri="{BB962C8B-B14F-4D97-AF65-F5344CB8AC3E}">
        <p14:creationId xmlns:p14="http://schemas.microsoft.com/office/powerpoint/2010/main" val="1803795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533400" y="304800"/>
            <a:ext cx="7924800" cy="4422775"/>
          </a:xfrm>
        </p:spPr>
      </p:pic>
      <p:sp>
        <p:nvSpPr>
          <p:cNvPr id="4" name="Text Placeholder 3"/>
          <p:cNvSpPr>
            <a:spLocks noGrp="1"/>
          </p:cNvSpPr>
          <p:nvPr>
            <p:ph type="body" sz="half" idx="2"/>
          </p:nvPr>
        </p:nvSpPr>
        <p:spPr>
          <a:xfrm>
            <a:off x="533400" y="5029200"/>
            <a:ext cx="7924800" cy="1295400"/>
          </a:xfrm>
        </p:spPr>
        <p:txBody>
          <a:bodyPr/>
          <a:lstStyle/>
          <a:p>
            <a:r>
              <a:rPr lang="en-US" dirty="0" smtClean="0"/>
              <a:t>Above is a list of child support payments made to a client.  If one needs to change the time period that one is checking, one may adjust to the “to” and “from” dates in green.  This case has only </a:t>
            </a:r>
            <a:r>
              <a:rPr lang="en-US" dirty="0" err="1" smtClean="0"/>
              <a:t>payor</a:t>
            </a:r>
            <a:r>
              <a:rPr lang="en-US" dirty="0" smtClean="0"/>
              <a:t>.  One can see that there are multiple </a:t>
            </a:r>
            <a:r>
              <a:rPr lang="en-US" dirty="0" err="1" smtClean="0"/>
              <a:t>payors</a:t>
            </a:r>
            <a:r>
              <a:rPr lang="en-US" dirty="0" smtClean="0"/>
              <a:t> by looking at the list of </a:t>
            </a:r>
            <a:r>
              <a:rPr lang="en-US" dirty="0" smtClean="0">
                <a:solidFill>
                  <a:srgbClr val="FF0000"/>
                </a:solidFill>
              </a:rPr>
              <a:t>court cases</a:t>
            </a:r>
            <a:r>
              <a:rPr lang="en-US" dirty="0" smtClean="0"/>
              <a:t>.  Please be careful when averaging payments on cases with multiple absent parents.</a:t>
            </a:r>
            <a:endParaRPr lang="en-US" dirty="0"/>
          </a:p>
        </p:txBody>
      </p:sp>
      <p:sp>
        <p:nvSpPr>
          <p:cNvPr id="6" name="Rectangle 5"/>
          <p:cNvSpPr/>
          <p:nvPr/>
        </p:nvSpPr>
        <p:spPr>
          <a:xfrm>
            <a:off x="3429000" y="1524000"/>
            <a:ext cx="1295400"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26D44D4-B4C8-4984-8CD6-7897F776038B}" type="slidenum">
              <a:rPr lang="en-US" smtClean="0"/>
              <a:t>34</a:t>
            </a:fld>
            <a:endParaRPr lang="en-US"/>
          </a:p>
        </p:txBody>
      </p:sp>
    </p:spTree>
    <p:extLst>
      <p:ext uri="{BB962C8B-B14F-4D97-AF65-F5344CB8AC3E}">
        <p14:creationId xmlns:p14="http://schemas.microsoft.com/office/powerpoint/2010/main" val="232643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000"/>
            <a:ext cx="5486400" cy="457200"/>
          </a:xfrm>
        </p:spPr>
        <p:txBody>
          <a:bodyPr>
            <a:normAutofit/>
          </a:bodyPr>
          <a:lstStyle/>
          <a:p>
            <a:pPr algn="ctr"/>
            <a:r>
              <a:rPr lang="en-US" dirty="0" smtClean="0"/>
              <a:t>Finding who is included on a case</a:t>
            </a:r>
            <a:endParaRPr lang="en-US" dirty="0"/>
          </a:p>
        </p:txBody>
      </p:sp>
      <p:pic>
        <p:nvPicPr>
          <p:cNvPr id="5" name="Picture Placeholder 4"/>
          <p:cNvPicPr>
            <a:picLocks noGrp="1" noChangeAspect="1"/>
          </p:cNvPicPr>
          <p:nvPr>
            <p:ph type="pic" idx="1"/>
          </p:nvPr>
        </p:nvPicPr>
        <p:blipFill>
          <a:blip r:embed="rId2"/>
          <a:srcRect l="14818" r="14818"/>
          <a:stretch>
            <a:fillRect/>
          </a:stretch>
        </p:blipFill>
        <p:spPr>
          <a:xfrm>
            <a:off x="685800" y="838200"/>
            <a:ext cx="7848600" cy="4876800"/>
          </a:xfrm>
          <a:prstGeom prst="rect">
            <a:avLst/>
          </a:prstGeom>
        </p:spPr>
      </p:pic>
      <p:sp>
        <p:nvSpPr>
          <p:cNvPr id="4" name="Text Placeholder 3"/>
          <p:cNvSpPr>
            <a:spLocks noGrp="1"/>
          </p:cNvSpPr>
          <p:nvPr>
            <p:ph type="body" sz="half" idx="2"/>
          </p:nvPr>
        </p:nvSpPr>
        <p:spPr>
          <a:xfrm>
            <a:off x="1792288" y="5715000"/>
            <a:ext cx="5486400" cy="457200"/>
          </a:xfrm>
        </p:spPr>
        <p:txBody>
          <a:bodyPr/>
          <a:lstStyle/>
          <a:p>
            <a:pPr algn="ctr"/>
            <a:r>
              <a:rPr lang="en-US" dirty="0" smtClean="0"/>
              <a:t>Select Participant Information Submenu.</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35</a:t>
            </a:fld>
            <a:endParaRPr lang="en-US"/>
          </a:p>
        </p:txBody>
      </p:sp>
    </p:spTree>
    <p:extLst>
      <p:ext uri="{BB962C8B-B14F-4D97-AF65-F5344CB8AC3E}">
        <p14:creationId xmlns:p14="http://schemas.microsoft.com/office/powerpoint/2010/main" val="1415629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4167" r="14167"/>
          <a:stretch>
            <a:fillRect/>
          </a:stretch>
        </p:blipFill>
        <p:spPr>
          <a:xfrm>
            <a:off x="990600" y="381000"/>
            <a:ext cx="7239000" cy="4800600"/>
          </a:xfrm>
          <a:prstGeom prst="rect">
            <a:avLst/>
          </a:prstGeom>
        </p:spPr>
      </p:pic>
      <p:sp>
        <p:nvSpPr>
          <p:cNvPr id="4" name="Text Placeholder 3"/>
          <p:cNvSpPr>
            <a:spLocks noGrp="1"/>
          </p:cNvSpPr>
          <p:nvPr>
            <p:ph type="body" sz="half" idx="2"/>
          </p:nvPr>
        </p:nvSpPr>
        <p:spPr/>
        <p:txBody>
          <a:bodyPr/>
          <a:lstStyle/>
          <a:p>
            <a:pPr algn="ctr"/>
            <a:r>
              <a:rPr lang="en-US" dirty="0" smtClean="0"/>
              <a:t>Select Participant Data.</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36</a:t>
            </a:fld>
            <a:endParaRPr lang="en-US"/>
          </a:p>
        </p:txBody>
      </p:sp>
    </p:spTree>
    <p:extLst>
      <p:ext uri="{BB962C8B-B14F-4D97-AF65-F5344CB8AC3E}">
        <p14:creationId xmlns:p14="http://schemas.microsoft.com/office/powerpoint/2010/main" val="264771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4167" r="14167"/>
          <a:stretch>
            <a:fillRect/>
          </a:stretch>
        </p:blipFill>
        <p:spPr>
          <a:xfrm>
            <a:off x="762000" y="304800"/>
            <a:ext cx="7772400" cy="4724400"/>
          </a:xfrm>
          <a:prstGeom prst="rect">
            <a:avLst/>
          </a:prstGeom>
        </p:spPr>
      </p:pic>
      <p:sp>
        <p:nvSpPr>
          <p:cNvPr id="4" name="Text Placeholder 3"/>
          <p:cNvSpPr>
            <a:spLocks noGrp="1"/>
          </p:cNvSpPr>
          <p:nvPr>
            <p:ph type="body" sz="half" idx="2"/>
          </p:nvPr>
        </p:nvSpPr>
        <p:spPr>
          <a:xfrm>
            <a:off x="914400" y="5181600"/>
            <a:ext cx="7543800" cy="990600"/>
          </a:xfrm>
        </p:spPr>
        <p:txBody>
          <a:bodyPr/>
          <a:lstStyle/>
          <a:p>
            <a:r>
              <a:rPr lang="en-US" dirty="0" smtClean="0"/>
              <a:t>A worker has three options from this screen.  The search can be started using the client’s name, social security number or KIDS (participant) pin.  The second is with the IV-D case number.  Finally, one can use the court case number, which can be found in KIDS or CARES, on the Child Support Income line from the menu.</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37</a:t>
            </a:fld>
            <a:endParaRPr lang="en-US"/>
          </a:p>
        </p:txBody>
      </p:sp>
    </p:spTree>
    <p:extLst>
      <p:ext uri="{BB962C8B-B14F-4D97-AF65-F5344CB8AC3E}">
        <p14:creationId xmlns:p14="http://schemas.microsoft.com/office/powerpoint/2010/main" val="20202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5792" r="5792"/>
          <a:stretch>
            <a:fillRect/>
          </a:stretch>
        </p:blipFill>
        <p:spPr>
          <a:xfrm>
            <a:off x="914400" y="304800"/>
            <a:ext cx="7467600" cy="4724400"/>
          </a:xfrm>
          <a:prstGeom prst="rect">
            <a:avLst/>
          </a:prstGeom>
        </p:spPr>
      </p:pic>
      <p:sp>
        <p:nvSpPr>
          <p:cNvPr id="4" name="Text Placeholder 3"/>
          <p:cNvSpPr>
            <a:spLocks noGrp="1"/>
          </p:cNvSpPr>
          <p:nvPr>
            <p:ph type="body" sz="half" idx="2"/>
          </p:nvPr>
        </p:nvSpPr>
        <p:spPr>
          <a:xfrm>
            <a:off x="914400" y="5029200"/>
            <a:ext cx="7467600" cy="1143000"/>
          </a:xfrm>
        </p:spPr>
        <p:txBody>
          <a:bodyPr/>
          <a:lstStyle/>
          <a:p>
            <a:r>
              <a:rPr lang="en-US" dirty="0" smtClean="0"/>
              <a:t>Using the name, KIDS pin or the client’s SSN will take you to this page.  Select F4, which will take you back to the  Inquiry Functions Menu.</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38</a:t>
            </a:fld>
            <a:endParaRPr lang="en-US"/>
          </a:p>
        </p:txBody>
      </p:sp>
    </p:spTree>
    <p:extLst>
      <p:ext uri="{BB962C8B-B14F-4D97-AF65-F5344CB8AC3E}">
        <p14:creationId xmlns:p14="http://schemas.microsoft.com/office/powerpoint/2010/main" val="581511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533400" y="228600"/>
            <a:ext cx="7772400" cy="4498975"/>
          </a:xfrm>
        </p:spPr>
      </p:pic>
      <p:sp>
        <p:nvSpPr>
          <p:cNvPr id="4" name="Text Placeholder 3"/>
          <p:cNvSpPr>
            <a:spLocks noGrp="1"/>
          </p:cNvSpPr>
          <p:nvPr>
            <p:ph type="body" sz="half" idx="2"/>
          </p:nvPr>
        </p:nvSpPr>
        <p:spPr>
          <a:xfrm>
            <a:off x="1792288" y="4876800"/>
            <a:ext cx="5486400" cy="1295400"/>
          </a:xfrm>
        </p:spPr>
        <p:txBody>
          <a:bodyPr/>
          <a:lstStyle/>
          <a:p>
            <a:pPr algn="ctr"/>
            <a:r>
              <a:rPr lang="en-US" dirty="0" smtClean="0"/>
              <a:t>Select Financial Information Submenu and hit enter.</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39</a:t>
            </a:fld>
            <a:endParaRPr lang="en-US"/>
          </a:p>
        </p:txBody>
      </p:sp>
    </p:spTree>
    <p:extLst>
      <p:ext uri="{BB962C8B-B14F-4D97-AF65-F5344CB8AC3E}">
        <p14:creationId xmlns:p14="http://schemas.microsoft.com/office/powerpoint/2010/main" val="1509543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338138"/>
          </a:xfrm>
        </p:spPr>
        <p:txBody>
          <a:bodyPr>
            <a:normAutofit fontScale="90000"/>
          </a:bodyPr>
          <a:lstStyle/>
          <a:p>
            <a:pPr algn="ctr"/>
            <a:r>
              <a:rPr lang="en-US" dirty="0" smtClean="0"/>
              <a:t/>
            </a:r>
            <a:br>
              <a:rPr lang="en-US" dirty="0" smtClean="0"/>
            </a:br>
            <a:r>
              <a:rPr lang="en-US" dirty="0" smtClean="0"/>
              <a:t>The sign-in screen</a:t>
            </a:r>
            <a:endParaRPr lang="en-US" dirty="0"/>
          </a:p>
        </p:txBody>
      </p:sp>
      <p:sp>
        <p:nvSpPr>
          <p:cNvPr id="4" name="Text Placeholder 3"/>
          <p:cNvSpPr>
            <a:spLocks noGrp="1"/>
          </p:cNvSpPr>
          <p:nvPr>
            <p:ph type="body" sz="half" idx="2"/>
          </p:nvPr>
        </p:nvSpPr>
        <p:spPr/>
        <p:txBody>
          <a:bodyPr>
            <a:normAutofit/>
          </a:bodyPr>
          <a:lstStyle/>
          <a:p>
            <a:pPr algn="ctr"/>
            <a:r>
              <a:rPr lang="en-US" sz="2000" dirty="0" smtClean="0"/>
              <a:t>Enter your worker ID and your HOD password , then hit enter</a:t>
            </a:r>
            <a:endParaRPr lang="en-US" sz="2000"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19200" y="612774"/>
            <a:ext cx="6477000" cy="434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26D44D4-B4C8-4984-8CD6-7897F776038B}" type="slidenum">
              <a:rPr lang="en-US" smtClean="0"/>
              <a:t>4</a:t>
            </a:fld>
            <a:endParaRPr lang="en-US"/>
          </a:p>
        </p:txBody>
      </p:sp>
    </p:spTree>
    <p:extLst>
      <p:ext uri="{BB962C8B-B14F-4D97-AF65-F5344CB8AC3E}">
        <p14:creationId xmlns:p14="http://schemas.microsoft.com/office/powerpoint/2010/main" val="3386114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685800" y="381000"/>
            <a:ext cx="7924800" cy="4876800"/>
          </a:xfrm>
        </p:spPr>
      </p:pic>
      <p:sp>
        <p:nvSpPr>
          <p:cNvPr id="4" name="Text Placeholder 3"/>
          <p:cNvSpPr>
            <a:spLocks noGrp="1"/>
          </p:cNvSpPr>
          <p:nvPr>
            <p:ph type="body" sz="half" idx="2"/>
          </p:nvPr>
        </p:nvSpPr>
        <p:spPr/>
        <p:txBody>
          <a:bodyPr/>
          <a:lstStyle/>
          <a:p>
            <a:pPr algn="ctr"/>
            <a:r>
              <a:rPr lang="en-US" dirty="0" smtClean="0"/>
              <a:t>Select Case Account Statement from this screen.</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40</a:t>
            </a:fld>
            <a:endParaRPr lang="en-US"/>
          </a:p>
        </p:txBody>
      </p:sp>
    </p:spTree>
    <p:extLst>
      <p:ext uri="{BB962C8B-B14F-4D97-AF65-F5344CB8AC3E}">
        <p14:creationId xmlns:p14="http://schemas.microsoft.com/office/powerpoint/2010/main" val="3972861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457200" y="381000"/>
            <a:ext cx="8077200" cy="4800600"/>
          </a:xfrm>
        </p:spPr>
      </p:pic>
      <p:sp>
        <p:nvSpPr>
          <p:cNvPr id="4" name="Text Placeholder 3"/>
          <p:cNvSpPr>
            <a:spLocks noGrp="1"/>
          </p:cNvSpPr>
          <p:nvPr>
            <p:ph type="body" sz="half" idx="2"/>
          </p:nvPr>
        </p:nvSpPr>
        <p:spPr/>
        <p:txBody>
          <a:bodyPr>
            <a:normAutofit fontScale="92500" lnSpcReduction="10000"/>
          </a:bodyPr>
          <a:lstStyle/>
          <a:p>
            <a:pPr algn="ctr"/>
            <a:r>
              <a:rPr lang="en-US" dirty="0" smtClean="0"/>
              <a:t>Selecting a case here will take you to the IV-D CASE ACCOUNT STATEMENT.  PLEASE NOTE THAT YOU HAVE THE IV-D # and THE COURT CASE NUMBER # available here if you wish to go to the PARTICIPANT/CASE SEARCH MENU to search for case members.</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41</a:t>
            </a:fld>
            <a:endParaRPr lang="en-US"/>
          </a:p>
        </p:txBody>
      </p:sp>
    </p:spTree>
    <p:extLst>
      <p:ext uri="{BB962C8B-B14F-4D97-AF65-F5344CB8AC3E}">
        <p14:creationId xmlns:p14="http://schemas.microsoft.com/office/powerpoint/2010/main" val="541869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685800" y="381000"/>
            <a:ext cx="7543800" cy="4724399"/>
          </a:xfrm>
        </p:spPr>
      </p:pic>
      <p:sp>
        <p:nvSpPr>
          <p:cNvPr id="4" name="Text Placeholder 3"/>
          <p:cNvSpPr>
            <a:spLocks noGrp="1"/>
          </p:cNvSpPr>
          <p:nvPr>
            <p:ph type="body" sz="half" idx="2"/>
          </p:nvPr>
        </p:nvSpPr>
        <p:spPr/>
        <p:txBody>
          <a:bodyPr/>
          <a:lstStyle/>
          <a:p>
            <a:pPr algn="ctr"/>
            <a:r>
              <a:rPr lang="en-US" dirty="0" smtClean="0"/>
              <a:t>After selecting a case from the LIST PARTICIPANT CASES MENU, you will see this screen.   Press F4, select PARTICIPANT INFORMATION SUBMENU, and finally, PARTICIPANT DATA.</a:t>
            </a:r>
            <a:endParaRPr lang="en-US" dirty="0"/>
          </a:p>
        </p:txBody>
      </p:sp>
      <p:sp>
        <p:nvSpPr>
          <p:cNvPr id="7" name="Slide Number Placeholder 6"/>
          <p:cNvSpPr>
            <a:spLocks noGrp="1"/>
          </p:cNvSpPr>
          <p:nvPr>
            <p:ph type="sldNum" sz="quarter" idx="12"/>
          </p:nvPr>
        </p:nvSpPr>
        <p:spPr/>
        <p:txBody>
          <a:bodyPr/>
          <a:lstStyle/>
          <a:p>
            <a:fld id="{026D44D4-B4C8-4984-8CD6-7897F776038B}" type="slidenum">
              <a:rPr lang="en-US" smtClean="0"/>
              <a:t>42</a:t>
            </a:fld>
            <a:endParaRPr lang="en-US"/>
          </a:p>
        </p:txBody>
      </p:sp>
    </p:spTree>
    <p:extLst>
      <p:ext uri="{BB962C8B-B14F-4D97-AF65-F5344CB8AC3E}">
        <p14:creationId xmlns:p14="http://schemas.microsoft.com/office/powerpoint/2010/main" val="4210710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7" r="14167"/>
          <a:stretch>
            <a:fillRect/>
          </a:stretch>
        </p:blipFill>
        <p:spPr>
          <a:xfrm>
            <a:off x="609600" y="324973"/>
            <a:ext cx="7620000" cy="4876800"/>
          </a:xfrm>
        </p:spPr>
      </p:pic>
      <p:sp>
        <p:nvSpPr>
          <p:cNvPr id="4" name="Text Placeholder 3"/>
          <p:cNvSpPr>
            <a:spLocks noGrp="1"/>
          </p:cNvSpPr>
          <p:nvPr>
            <p:ph type="body" sz="half" idx="2"/>
          </p:nvPr>
        </p:nvSpPr>
        <p:spPr/>
        <p:txBody>
          <a:bodyPr>
            <a:normAutofit fontScale="92500" lnSpcReduction="10000"/>
          </a:bodyPr>
          <a:lstStyle/>
          <a:p>
            <a:r>
              <a:rPr lang="en-US" dirty="0" smtClean="0"/>
              <a:t>…and here are your individuals associated with a case</a:t>
            </a:r>
            <a:r>
              <a:rPr lang="en-US" dirty="0" smtClean="0"/>
              <a:t>.  </a:t>
            </a:r>
            <a:r>
              <a:rPr lang="en-US" dirty="0" smtClean="0">
                <a:solidFill>
                  <a:srgbClr val="FF0000"/>
                </a:solidFill>
              </a:rPr>
              <a:t>The highlighted box above shows the various roles on a case: CP is custodial parent, NCP is non-custodial parent and CHLD is child.  One may also see POTF, for potential father, in situations whe</a:t>
            </a:r>
            <a:r>
              <a:rPr lang="en-US" dirty="0" smtClean="0">
                <a:solidFill>
                  <a:srgbClr val="FF0000"/>
                </a:solidFill>
              </a:rPr>
              <a:t>re an adjudication has not been entered.</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43</a:t>
            </a:fld>
            <a:endParaRPr lang="en-US"/>
          </a:p>
        </p:txBody>
      </p:sp>
      <p:sp>
        <p:nvSpPr>
          <p:cNvPr id="2" name="Rectangle 1"/>
          <p:cNvSpPr/>
          <p:nvPr/>
        </p:nvSpPr>
        <p:spPr>
          <a:xfrm>
            <a:off x="4876800" y="1981200"/>
            <a:ext cx="457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246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
            <a:ext cx="5486400" cy="533400"/>
          </a:xfrm>
        </p:spPr>
        <p:txBody>
          <a:bodyPr/>
          <a:lstStyle/>
          <a:p>
            <a:pPr algn="ctr"/>
            <a:r>
              <a:rPr lang="en-US" dirty="0" smtClean="0"/>
              <a:t>Finding a case worker</a:t>
            </a:r>
            <a:endParaRPr lang="en-US" dirty="0"/>
          </a:p>
        </p:txBody>
      </p:sp>
      <p:sp>
        <p:nvSpPr>
          <p:cNvPr id="4" name="Text Placeholder 3"/>
          <p:cNvSpPr>
            <a:spLocks noGrp="1"/>
          </p:cNvSpPr>
          <p:nvPr>
            <p:ph type="body" sz="half" idx="2"/>
          </p:nvPr>
        </p:nvSpPr>
        <p:spPr/>
        <p:txBody>
          <a:bodyPr/>
          <a:lstStyle/>
          <a:p>
            <a:r>
              <a:rPr lang="en-US" dirty="0" smtClean="0"/>
              <a:t>From the INQUIRY FUNCTIONS MENU found on page 38 of this packet, select CASEWORKER INQUIRY.  This will take you to the page above.  Enter the worker number and hit enter to see…</a:t>
            </a:r>
            <a:endParaRPr lang="en-US" dirty="0"/>
          </a:p>
        </p:txBody>
      </p:sp>
      <p:pic>
        <p:nvPicPr>
          <p:cNvPr id="10" name="Picture Placeholder 9"/>
          <p:cNvPicPr>
            <a:picLocks noGrp="1" noChangeAspect="1"/>
          </p:cNvPicPr>
          <p:nvPr>
            <p:ph type="pic" idx="1"/>
          </p:nvPr>
        </p:nvPicPr>
        <p:blipFill>
          <a:blip r:embed="rId2"/>
          <a:srcRect l="8866" r="8866"/>
          <a:stretch>
            <a:fillRect/>
          </a:stretch>
        </p:blipFill>
        <p:spPr>
          <a:xfrm>
            <a:off x="533400" y="1066800"/>
            <a:ext cx="8153400" cy="4300538"/>
          </a:xfrm>
          <a:prstGeom prst="rect">
            <a:avLst/>
          </a:prstGeom>
        </p:spPr>
      </p:pic>
      <p:sp>
        <p:nvSpPr>
          <p:cNvPr id="11" name="Slide Number Placeholder 10"/>
          <p:cNvSpPr>
            <a:spLocks noGrp="1"/>
          </p:cNvSpPr>
          <p:nvPr>
            <p:ph type="sldNum" sz="quarter" idx="12"/>
          </p:nvPr>
        </p:nvSpPr>
        <p:spPr/>
        <p:txBody>
          <a:bodyPr/>
          <a:lstStyle/>
          <a:p>
            <a:fld id="{026D44D4-B4C8-4984-8CD6-7897F776038B}" type="slidenum">
              <a:rPr lang="en-US" smtClean="0"/>
              <a:t>44</a:t>
            </a:fld>
            <a:endParaRPr lang="en-US"/>
          </a:p>
        </p:txBody>
      </p:sp>
    </p:spTree>
    <p:extLst>
      <p:ext uri="{BB962C8B-B14F-4D97-AF65-F5344CB8AC3E}">
        <p14:creationId xmlns:p14="http://schemas.microsoft.com/office/powerpoint/2010/main" val="4184315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4167" r="14167"/>
          <a:stretch>
            <a:fillRect/>
          </a:stretch>
        </p:blipFill>
        <p:spPr>
          <a:xfrm>
            <a:off x="838200" y="381000"/>
            <a:ext cx="7239000" cy="4346575"/>
          </a:xfrm>
          <a:prstGeom prst="rect">
            <a:avLst/>
          </a:prstGeom>
        </p:spPr>
      </p:pic>
      <p:sp>
        <p:nvSpPr>
          <p:cNvPr id="4" name="Text Placeholder 3"/>
          <p:cNvSpPr>
            <a:spLocks noGrp="1"/>
          </p:cNvSpPr>
          <p:nvPr>
            <p:ph type="body" sz="half" idx="2"/>
          </p:nvPr>
        </p:nvSpPr>
        <p:spPr>
          <a:xfrm>
            <a:off x="1792288" y="4727575"/>
            <a:ext cx="5486400" cy="1444625"/>
          </a:xfrm>
        </p:spPr>
        <p:txBody>
          <a:bodyPr/>
          <a:lstStyle/>
          <a:p>
            <a:r>
              <a:rPr lang="en-US" dirty="0" smtClean="0"/>
              <a:t>One can also find worker information in the CARES Mainframe by entering SMUM in the transaction line with the worker number in the Parameter line.</a:t>
            </a:r>
            <a:endParaRPr lang="en-US" dirty="0"/>
          </a:p>
        </p:txBody>
      </p:sp>
      <p:sp>
        <p:nvSpPr>
          <p:cNvPr id="6" name="Slide Number Placeholder 5"/>
          <p:cNvSpPr>
            <a:spLocks noGrp="1"/>
          </p:cNvSpPr>
          <p:nvPr>
            <p:ph type="sldNum" sz="quarter" idx="12"/>
          </p:nvPr>
        </p:nvSpPr>
        <p:spPr/>
        <p:txBody>
          <a:bodyPr/>
          <a:lstStyle/>
          <a:p>
            <a:fld id="{026D44D4-B4C8-4984-8CD6-7897F776038B}" type="slidenum">
              <a:rPr lang="en-US" smtClean="0"/>
              <a:t>45</a:t>
            </a:fld>
            <a:endParaRPr lang="en-US"/>
          </a:p>
        </p:txBody>
      </p:sp>
    </p:spTree>
    <p:extLst>
      <p:ext uri="{BB962C8B-B14F-4D97-AF65-F5344CB8AC3E}">
        <p14:creationId xmlns:p14="http://schemas.microsoft.com/office/powerpoint/2010/main" val="276143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4167" r="14167"/>
          <a:stretch>
            <a:fillRect/>
          </a:stretch>
        </p:blipFill>
        <p:spPr>
          <a:xfrm>
            <a:off x="533400" y="381000"/>
            <a:ext cx="7696200" cy="4876799"/>
          </a:xfrm>
          <a:prstGeom prst="rect">
            <a:avLst/>
          </a:prstGeom>
        </p:spPr>
      </p:pic>
      <p:sp>
        <p:nvSpPr>
          <p:cNvPr id="6" name="Slide Number Placeholder 5"/>
          <p:cNvSpPr>
            <a:spLocks noGrp="1"/>
          </p:cNvSpPr>
          <p:nvPr>
            <p:ph type="sldNum" sz="quarter" idx="12"/>
          </p:nvPr>
        </p:nvSpPr>
        <p:spPr/>
        <p:txBody>
          <a:bodyPr/>
          <a:lstStyle/>
          <a:p>
            <a:fld id="{026D44D4-B4C8-4984-8CD6-7897F776038B}" type="slidenum">
              <a:rPr lang="en-US" smtClean="0"/>
              <a:t>46</a:t>
            </a:fld>
            <a:endParaRPr lang="en-US"/>
          </a:p>
        </p:txBody>
      </p:sp>
    </p:spTree>
    <p:extLst>
      <p:ext uri="{BB962C8B-B14F-4D97-AF65-F5344CB8AC3E}">
        <p14:creationId xmlns:p14="http://schemas.microsoft.com/office/powerpoint/2010/main" val="3467696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ctr"/>
            <a:r>
              <a:rPr lang="en-US" sz="2000" dirty="0" smtClean="0"/>
              <a:t>Type </a:t>
            </a:r>
            <a:r>
              <a:rPr lang="en-US" sz="2000" dirty="0" err="1" smtClean="0"/>
              <a:t>kase</a:t>
            </a:r>
            <a:r>
              <a:rPr lang="en-US" sz="2000" dirty="0" smtClean="0"/>
              <a:t> and hit enter</a:t>
            </a:r>
            <a:endParaRPr lang="en-US" sz="2000"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219200" y="612774"/>
            <a:ext cx="6553200" cy="464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26D44D4-B4C8-4984-8CD6-7897F776038B}" type="slidenum">
              <a:rPr lang="en-US" smtClean="0"/>
              <a:t>5</a:t>
            </a:fld>
            <a:endParaRPr lang="en-US"/>
          </a:p>
        </p:txBody>
      </p:sp>
    </p:spTree>
    <p:extLst>
      <p:ext uri="{BB962C8B-B14F-4D97-AF65-F5344CB8AC3E}">
        <p14:creationId xmlns:p14="http://schemas.microsoft.com/office/powerpoint/2010/main" val="879653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457200"/>
          </a:xfrm>
        </p:spPr>
        <p:txBody>
          <a:bodyPr/>
          <a:lstStyle/>
          <a:p>
            <a:pPr algn="ctr"/>
            <a:r>
              <a:rPr lang="en-US" dirty="0" smtClean="0"/>
              <a:t>Warning</a:t>
            </a:r>
            <a:endParaRPr lang="en-US" dirty="0"/>
          </a:p>
        </p:txBody>
      </p:sp>
      <p:sp>
        <p:nvSpPr>
          <p:cNvPr id="4" name="Text Placeholder 3"/>
          <p:cNvSpPr>
            <a:spLocks noGrp="1"/>
          </p:cNvSpPr>
          <p:nvPr>
            <p:ph type="body" sz="half" idx="2"/>
          </p:nvPr>
        </p:nvSpPr>
        <p:spPr>
          <a:xfrm>
            <a:off x="1792288" y="5638800"/>
            <a:ext cx="5486400" cy="685800"/>
          </a:xfrm>
        </p:spPr>
        <p:txBody>
          <a:bodyPr>
            <a:normAutofit lnSpcReduction="10000"/>
          </a:bodyPr>
          <a:lstStyle/>
          <a:p>
            <a:pPr algn="ctr"/>
            <a:r>
              <a:rPr lang="en-US" sz="2000" dirty="0" smtClean="0"/>
              <a:t>Hit F11 on the top of your keyboard to leave this screen</a:t>
            </a:r>
            <a:endParaRPr lang="en-US" sz="2000"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143000" y="457200"/>
            <a:ext cx="65532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26D44D4-B4C8-4984-8CD6-7897F776038B}" type="slidenum">
              <a:rPr lang="en-US" smtClean="0"/>
              <a:t>6</a:t>
            </a:fld>
            <a:endParaRPr lang="en-US"/>
          </a:p>
        </p:txBody>
      </p:sp>
    </p:spTree>
    <p:extLst>
      <p:ext uri="{BB962C8B-B14F-4D97-AF65-F5344CB8AC3E}">
        <p14:creationId xmlns:p14="http://schemas.microsoft.com/office/powerpoint/2010/main" val="716226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4876800"/>
            <a:ext cx="5486400" cy="1295400"/>
          </a:xfrm>
        </p:spPr>
        <p:txBody>
          <a:bodyPr>
            <a:normAutofit fontScale="92500" lnSpcReduction="20000"/>
          </a:bodyPr>
          <a:lstStyle/>
          <a:p>
            <a:pPr algn="ctr"/>
            <a:r>
              <a:rPr lang="en-US" sz="2000" dirty="0" smtClean="0"/>
              <a:t>This is the initial search screen.  Enter 2 in the selection line and hit enter.  Please note that 10 does not concern ESS, and is also essentially a dead link</a:t>
            </a:r>
            <a:r>
              <a:rPr lang="en-US" sz="2000" dirty="0" smtClean="0"/>
              <a:t>.  One can return to this screen from any KIDS screen by selecting F3.</a:t>
            </a:r>
            <a:endParaRPr lang="en-US" sz="2000" dirty="0"/>
          </a:p>
        </p:txBody>
      </p:sp>
      <p:pic>
        <p:nvPicPr>
          <p:cNvPr id="5125" name="Picture 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26D44D4-B4C8-4984-8CD6-7897F776038B}" type="slidenum">
              <a:rPr lang="en-US" smtClean="0"/>
              <a:t>7</a:t>
            </a:fld>
            <a:endParaRPr lang="en-US"/>
          </a:p>
        </p:txBody>
      </p:sp>
      <p:sp>
        <p:nvSpPr>
          <p:cNvPr id="3" name="TextBox 2"/>
          <p:cNvSpPr txBox="1"/>
          <p:nvPr/>
        </p:nvSpPr>
        <p:spPr>
          <a:xfrm>
            <a:off x="1981200" y="228600"/>
            <a:ext cx="5029200" cy="369332"/>
          </a:xfrm>
          <a:prstGeom prst="rect">
            <a:avLst/>
          </a:prstGeom>
          <a:noFill/>
        </p:spPr>
        <p:txBody>
          <a:bodyPr wrap="square" rtlCol="0">
            <a:spAutoFit/>
          </a:bodyPr>
          <a:lstStyle/>
          <a:p>
            <a:pPr algn="ctr"/>
            <a:r>
              <a:rPr lang="en-US" dirty="0" smtClean="0"/>
              <a:t>Finding an individual</a:t>
            </a:r>
            <a:endParaRPr lang="en-US" dirty="0"/>
          </a:p>
        </p:txBody>
      </p:sp>
    </p:spTree>
    <p:extLst>
      <p:ext uri="{BB962C8B-B14F-4D97-AF65-F5344CB8AC3E}">
        <p14:creationId xmlns:p14="http://schemas.microsoft.com/office/powerpoint/2010/main" val="196386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half" idx="2"/>
          </p:nvPr>
        </p:nvSpPr>
        <p:spPr/>
        <p:txBody>
          <a:bodyPr>
            <a:normAutofit/>
          </a:bodyPr>
          <a:lstStyle/>
          <a:p>
            <a:pPr algn="ctr"/>
            <a:r>
              <a:rPr lang="en-US" sz="2000" dirty="0" smtClean="0"/>
              <a:t>This is the starting point for your searches in KIDS.</a:t>
            </a:r>
          </a:p>
          <a:p>
            <a:pPr algn="ctr"/>
            <a:r>
              <a:rPr lang="en-US" sz="2000" dirty="0" smtClean="0"/>
              <a:t>You can reach it from any screen by hitting F4.</a:t>
            </a:r>
            <a:endParaRPr lang="en-US" sz="2000"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7848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26D44D4-B4C8-4984-8CD6-7897F776038B}" type="slidenum">
              <a:rPr lang="en-US" smtClean="0"/>
              <a:t>8</a:t>
            </a:fld>
            <a:endParaRPr lang="en-US"/>
          </a:p>
        </p:txBody>
      </p:sp>
    </p:spTree>
    <p:extLst>
      <p:ext uri="{BB962C8B-B14F-4D97-AF65-F5344CB8AC3E}">
        <p14:creationId xmlns:p14="http://schemas.microsoft.com/office/powerpoint/2010/main" val="61010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01 - PARTICIPANT INFORMATION SUBMENU</a:t>
            </a:r>
            <a:endParaRPr lang="en-US" dirty="0"/>
          </a:p>
        </p:txBody>
      </p:sp>
      <p:sp>
        <p:nvSpPr>
          <p:cNvPr id="4" name="Text Placeholder 3"/>
          <p:cNvSpPr>
            <a:spLocks noGrp="1"/>
          </p:cNvSpPr>
          <p:nvPr>
            <p:ph type="body" sz="half" idx="2"/>
          </p:nvPr>
        </p:nvSpPr>
        <p:spPr>
          <a:xfrm>
            <a:off x="1792288" y="5367338"/>
            <a:ext cx="5486400" cy="881062"/>
          </a:xfrm>
        </p:spPr>
        <p:txBody>
          <a:bodyPr>
            <a:noAutofit/>
          </a:bodyPr>
          <a:lstStyle/>
          <a:p>
            <a:pPr algn="ctr"/>
            <a:r>
              <a:rPr lang="en-US" sz="2000" dirty="0" smtClean="0"/>
              <a:t>Selecting 01 on the prior page will bring you here.  You can look up an individual, check addresses and see what income information KIDS has for a client.</a:t>
            </a:r>
            <a:endParaRPr lang="en-US" sz="2000" dirty="0"/>
          </a:p>
        </p:txBody>
      </p:sp>
      <p:pic>
        <p:nvPicPr>
          <p:cNvPr id="819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91" r="13591"/>
          <a:stretch>
            <a:fillRect/>
          </a:stretch>
        </p:blipFill>
        <p:spPr bwMode="auto">
          <a:xfrm>
            <a:off x="1371600" y="381000"/>
            <a:ext cx="6477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26D44D4-B4C8-4984-8CD6-7897F776038B}" type="slidenum">
              <a:rPr lang="en-US" smtClean="0"/>
              <a:t>9</a:t>
            </a:fld>
            <a:endParaRPr lang="en-US"/>
          </a:p>
        </p:txBody>
      </p:sp>
    </p:spTree>
    <p:extLst>
      <p:ext uri="{BB962C8B-B14F-4D97-AF65-F5344CB8AC3E}">
        <p14:creationId xmlns:p14="http://schemas.microsoft.com/office/powerpoint/2010/main" val="3432767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3086</TotalTime>
  <Words>1789</Words>
  <Application>Microsoft Office PowerPoint</Application>
  <PresentationFormat>On-screen Show (4:3)</PresentationFormat>
  <Paragraphs>138</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THE KIDS SYSTEM</vt:lpstr>
      <vt:lpstr>PowerPoint Presentation</vt:lpstr>
      <vt:lpstr>PowerPoint Presentation</vt:lpstr>
      <vt:lpstr> The sign-in screen</vt:lpstr>
      <vt:lpstr>PowerPoint Presentation</vt:lpstr>
      <vt:lpstr>Warning</vt:lpstr>
      <vt:lpstr>PowerPoint Presentation</vt:lpstr>
      <vt:lpstr>PowerPoint Presentation</vt:lpstr>
      <vt:lpstr>01 - PARTICIPANT INFORMATION SUBMENU</vt:lpstr>
      <vt:lpstr>01 - PARTICIPANT DATA</vt:lpstr>
      <vt:lpstr>PowerPoint Presentation</vt:lpstr>
      <vt:lpstr>PowerPoint Presentation</vt:lpstr>
      <vt:lpstr>PowerPoint Presentation</vt:lpstr>
      <vt:lpstr> </vt:lpstr>
      <vt:lpstr>PowerPoint Presentation</vt:lpstr>
      <vt:lpstr>PowerPoint Presentation</vt:lpstr>
      <vt:lpstr>Case Information Submenu</vt:lpstr>
      <vt:lpstr>PowerPoint Presentation</vt:lpstr>
      <vt:lpstr>PowerPoint Presentation</vt:lpstr>
      <vt:lpstr>PowerPoint Presentation</vt:lpstr>
      <vt:lpstr>PowerPoint Presentation</vt:lpstr>
      <vt:lpstr>Financial Information Submenu</vt:lpstr>
      <vt:lpstr>PowerPoint Presentation</vt:lpstr>
      <vt:lpstr>PowerPoint Presentation</vt:lpstr>
      <vt:lpstr>PowerPoint Presentation</vt:lpstr>
      <vt:lpstr>PowerPoint Presentation</vt:lpstr>
      <vt:lpstr>PowerPoint Presentation</vt:lpstr>
      <vt:lpstr>PowerPoint Presentation</vt:lpstr>
      <vt:lpstr>Budgeting Child Support paid to the household</vt:lpstr>
      <vt:lpstr>Finding Child Support Income</vt:lpstr>
      <vt:lpstr>PowerPoint Presentation</vt:lpstr>
      <vt:lpstr>Finding Support payments</vt:lpstr>
      <vt:lpstr>PowerPoint Presentation</vt:lpstr>
      <vt:lpstr>PowerPoint Presentation</vt:lpstr>
      <vt:lpstr>Finding who is included on a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 case worker</vt:lpstr>
      <vt:lpstr>PowerPoint Presentation</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KIDS SYSTEM</dc:title>
  <dc:creator>Unger, Paul</dc:creator>
  <cp:lastModifiedBy>Unger, Paul</cp:lastModifiedBy>
  <cp:revision>80</cp:revision>
  <cp:lastPrinted>2019-02-12T15:39:37Z</cp:lastPrinted>
  <dcterms:created xsi:type="dcterms:W3CDTF">2018-04-25T15:26:50Z</dcterms:created>
  <dcterms:modified xsi:type="dcterms:W3CDTF">2019-02-18T17:12:38Z</dcterms:modified>
</cp:coreProperties>
</file>